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2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67" autoAdjust="0"/>
  </p:normalViewPr>
  <p:slideViewPr>
    <p:cSldViewPr snapToGrid="0" snapToObjects="1">
      <p:cViewPr>
        <p:scale>
          <a:sx n="139" d="100"/>
          <a:sy n="139" d="100"/>
        </p:scale>
        <p:origin x="-116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0894" y="197616"/>
            <a:ext cx="8690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X </a:t>
            </a:r>
            <a:r>
              <a:rPr lang="sv-SE" sz="2400" b="1" dirty="0" smtClean="0"/>
              <a:t>2.4				  	          Ekvationer	</a:t>
            </a:r>
            <a:endParaRPr lang="sv-SE" sz="2400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77" y="3876898"/>
            <a:ext cx="3403335" cy="272710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830" y="3876898"/>
            <a:ext cx="3599774" cy="2727102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896217" y="819835"/>
            <a:ext cx="6632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</a:t>
            </a:r>
            <a:r>
              <a:rPr lang="sv-SE" b="1" i="1" dirty="0">
                <a:solidFill>
                  <a:srgbClr val="800000"/>
                </a:solidFill>
              </a:rPr>
              <a:t>ekvation</a:t>
            </a:r>
            <a:r>
              <a:rPr lang="sv-SE" dirty="0"/>
              <a:t> är en likhet som innehåller minst ett </a:t>
            </a:r>
            <a:r>
              <a:rPr lang="sv-SE" b="1" i="1" dirty="0">
                <a:solidFill>
                  <a:srgbClr val="800000"/>
                </a:solidFill>
              </a:rPr>
              <a:t>obekant</a:t>
            </a:r>
            <a:r>
              <a:rPr lang="sv-SE" dirty="0"/>
              <a:t> tal. </a:t>
            </a:r>
          </a:p>
        </p:txBody>
      </p:sp>
      <p:sp>
        <p:nvSpPr>
          <p:cNvPr id="8" name="Rektangel 7"/>
          <p:cNvSpPr/>
          <p:nvPr/>
        </p:nvSpPr>
        <p:spPr>
          <a:xfrm>
            <a:off x="2179833" y="1334300"/>
            <a:ext cx="5828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Värdet av det </a:t>
            </a:r>
            <a:r>
              <a:rPr lang="sv-SE" dirty="0"/>
              <a:t>som står till vänster om likhetstecknet är lika med värdet av </a:t>
            </a:r>
            <a:r>
              <a:rPr lang="sv-SE" dirty="0" smtClean="0"/>
              <a:t>det som </a:t>
            </a:r>
            <a:r>
              <a:rPr lang="sv-SE" dirty="0"/>
              <a:t>står till höger om likhetstecknet. 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3272210" y="2172182"/>
            <a:ext cx="2671200" cy="369332"/>
            <a:chOff x="3272210" y="2089080"/>
            <a:chExt cx="2671200" cy="369332"/>
          </a:xfrm>
        </p:grpSpPr>
        <p:sp>
          <p:nvSpPr>
            <p:cNvPr id="10" name="Rektangel 9"/>
            <p:cNvSpPr/>
            <p:nvPr/>
          </p:nvSpPr>
          <p:spPr>
            <a:xfrm>
              <a:off x="3272210" y="2089080"/>
              <a:ext cx="15747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vänster </a:t>
              </a:r>
              <a:r>
                <a:rPr lang="sv-SE" b="1" dirty="0" smtClean="0">
                  <a:solidFill>
                    <a:srgbClr val="800000"/>
                  </a:solidFill>
                </a:rPr>
                <a:t>led    = </a:t>
              </a:r>
              <a:endParaRPr lang="sv-SE" b="1" dirty="0">
                <a:solidFill>
                  <a:srgbClr val="800000"/>
                </a:solidFill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854124" y="2089080"/>
              <a:ext cx="1089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</a:rPr>
                <a:t>höger led </a:t>
              </a: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3655616" y="2687817"/>
            <a:ext cx="2098192" cy="403971"/>
            <a:chOff x="3688711" y="2458412"/>
            <a:chExt cx="2098192" cy="403971"/>
          </a:xfrm>
        </p:grpSpPr>
        <p:sp>
          <p:nvSpPr>
            <p:cNvPr id="9" name="Rektangel 8"/>
            <p:cNvSpPr/>
            <p:nvPr/>
          </p:nvSpPr>
          <p:spPr>
            <a:xfrm>
              <a:off x="3688711" y="2458412"/>
              <a:ext cx="134646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b="1" dirty="0">
                  <a:solidFill>
                    <a:srgbClr val="800000"/>
                  </a:solidFill>
                </a:rPr>
                <a:t>(V.L.</a:t>
              </a:r>
              <a:r>
                <a:rPr lang="sv-SE" sz="2000" b="1" dirty="0" smtClean="0">
                  <a:solidFill>
                    <a:srgbClr val="800000"/>
                  </a:solidFill>
                </a:rPr>
                <a:t>)      = </a:t>
              </a:r>
              <a:endParaRPr lang="sv-SE" sz="2000" b="1" dirty="0">
                <a:solidFill>
                  <a:srgbClr val="800000"/>
                </a:solidFill>
              </a:endParaRP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5035175" y="2462273"/>
              <a:ext cx="75172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b="1" dirty="0">
                  <a:solidFill>
                    <a:srgbClr val="800000"/>
                  </a:solidFill>
                </a:rPr>
                <a:t>(H.L.)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8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597" y="1877650"/>
            <a:ext cx="6413500" cy="16002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503" y="3608720"/>
            <a:ext cx="6375400" cy="1397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203" y="5204154"/>
            <a:ext cx="6235700" cy="1308100"/>
          </a:xfrm>
          <a:prstGeom prst="rect">
            <a:avLst/>
          </a:prstGeom>
        </p:spPr>
      </p:pic>
      <p:grpSp>
        <p:nvGrpSpPr>
          <p:cNvPr id="10" name="Grupp 9"/>
          <p:cNvGrpSpPr/>
          <p:nvPr/>
        </p:nvGrpSpPr>
        <p:grpSpPr>
          <a:xfrm>
            <a:off x="5468470" y="3608720"/>
            <a:ext cx="2106708" cy="693754"/>
            <a:chOff x="5468470" y="3608720"/>
            <a:chExt cx="2106708" cy="693754"/>
          </a:xfrm>
        </p:grpSpPr>
        <p:sp>
          <p:nvSpPr>
            <p:cNvPr id="7" name="Ellips 6"/>
            <p:cNvSpPr/>
            <p:nvPr/>
          </p:nvSpPr>
          <p:spPr>
            <a:xfrm>
              <a:off x="5468470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6170706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6872942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1" name="Bildobjekt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6112" y="1002503"/>
            <a:ext cx="3050241" cy="365644"/>
          </a:xfrm>
          <a:prstGeom prst="rect">
            <a:avLst/>
          </a:prstGeom>
        </p:spPr>
      </p:pic>
      <p:grpSp>
        <p:nvGrpSpPr>
          <p:cNvPr id="27" name="Grupp 26"/>
          <p:cNvGrpSpPr/>
          <p:nvPr/>
        </p:nvGrpSpPr>
        <p:grpSpPr>
          <a:xfrm>
            <a:off x="2872987" y="2231063"/>
            <a:ext cx="2765685" cy="342566"/>
            <a:chOff x="2872987" y="2231063"/>
            <a:chExt cx="2765685" cy="342566"/>
          </a:xfrm>
        </p:grpSpPr>
        <p:grpSp>
          <p:nvGrpSpPr>
            <p:cNvPr id="22" name="Grupp 21"/>
            <p:cNvGrpSpPr/>
            <p:nvPr/>
          </p:nvGrpSpPr>
          <p:grpSpPr>
            <a:xfrm>
              <a:off x="5398562" y="2242410"/>
              <a:ext cx="240110" cy="331219"/>
              <a:chOff x="6872942" y="1002503"/>
              <a:chExt cx="240110" cy="331219"/>
            </a:xfrm>
          </p:grpSpPr>
          <p:cxnSp>
            <p:nvCxnSpPr>
              <p:cNvPr id="13" name="Rak 12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 23"/>
            <p:cNvGrpSpPr/>
            <p:nvPr/>
          </p:nvGrpSpPr>
          <p:grpSpPr>
            <a:xfrm>
              <a:off x="2872987" y="2231063"/>
              <a:ext cx="240110" cy="331219"/>
              <a:chOff x="6872942" y="1002503"/>
              <a:chExt cx="240110" cy="331219"/>
            </a:xfrm>
          </p:grpSpPr>
          <p:cxnSp>
            <p:nvCxnSpPr>
              <p:cNvPr id="25" name="Rak 24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Rak 25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9613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76" y="739168"/>
            <a:ext cx="3139421" cy="1135731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04" y="2494774"/>
            <a:ext cx="3175093" cy="1142362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92613"/>
            <a:ext cx="3980030" cy="104737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216337" y="142371"/>
            <a:ext cx="1635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 Bildekvationer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4385011" y="707795"/>
            <a:ext cx="136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+ 4 = 10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550627" y="133026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 </a:t>
            </a:r>
            <a:r>
              <a:rPr lang="sv-SE" b="1" dirty="0" smtClean="0"/>
              <a:t>Lösning</a:t>
            </a:r>
            <a:endParaRPr lang="sv-SE" b="1" dirty="0"/>
          </a:p>
        </p:txBody>
      </p:sp>
      <p:sp>
        <p:nvSpPr>
          <p:cNvPr id="9" name="textruta 8"/>
          <p:cNvSpPr txBox="1"/>
          <p:nvPr/>
        </p:nvSpPr>
        <p:spPr>
          <a:xfrm>
            <a:off x="3993550" y="1122668"/>
            <a:ext cx="208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+ </a:t>
            </a:r>
            <a:r>
              <a:rPr lang="sv-SE" dirty="0" smtClean="0">
                <a:latin typeface="Bradley Hand Bold"/>
                <a:cs typeface="Bradley Hand Bold"/>
              </a:rPr>
              <a:t>4 – 4 </a:t>
            </a:r>
            <a:r>
              <a:rPr lang="sv-SE" dirty="0" smtClean="0">
                <a:latin typeface="Bradley Hand Bold"/>
                <a:cs typeface="Bradley Hand Bold"/>
              </a:rPr>
              <a:t>= 10 – 4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41003" y="1540999"/>
            <a:ext cx="7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= 6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108537" y="142371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/>
              <a:t>Prövning</a:t>
            </a:r>
            <a:endParaRPr lang="sv-SE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6929771" y="737947"/>
            <a:ext cx="2214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6 + 4 =10</a:t>
            </a:r>
          </a:p>
          <a:p>
            <a:endParaRPr lang="sv-SE" sz="700" dirty="0" smtClean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6910717" y="1505567"/>
            <a:ext cx="145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280877" y="2472243"/>
            <a:ext cx="169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2y + 3 = 9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861421" y="2857338"/>
            <a:ext cx="262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2y + </a:t>
            </a:r>
            <a:r>
              <a:rPr lang="sv-SE" dirty="0" smtClean="0">
                <a:latin typeface="Bradley Hand Bold"/>
                <a:cs typeface="Bradley Hand Bold"/>
              </a:rPr>
              <a:t>3 – 3 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9 – 3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4697980" y="3193400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2y = 6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3" name="Grupp 32"/>
          <p:cNvGrpSpPr/>
          <p:nvPr/>
        </p:nvGrpSpPr>
        <p:grpSpPr>
          <a:xfrm>
            <a:off x="4588579" y="3466582"/>
            <a:ext cx="1044745" cy="679260"/>
            <a:chOff x="5229691" y="3546083"/>
            <a:chExt cx="1044745" cy="679260"/>
          </a:xfrm>
        </p:grpSpPr>
        <p:grpSp>
          <p:nvGrpSpPr>
            <p:cNvPr id="17" name="Grupp 16"/>
            <p:cNvGrpSpPr/>
            <p:nvPr/>
          </p:nvGrpSpPr>
          <p:grpSpPr>
            <a:xfrm>
              <a:off x="5229691" y="3557031"/>
              <a:ext cx="746649" cy="668312"/>
              <a:chOff x="1083257" y="2911469"/>
              <a:chExt cx="746649" cy="668312"/>
            </a:xfrm>
          </p:grpSpPr>
          <p:grpSp>
            <p:nvGrpSpPr>
              <p:cNvPr id="18" name="Grupp 17"/>
              <p:cNvGrpSpPr>
                <a:grpSpLocks/>
              </p:cNvGrpSpPr>
              <p:nvPr/>
            </p:nvGrpSpPr>
            <p:grpSpPr bwMode="auto">
              <a:xfrm>
                <a:off x="1083257" y="2911469"/>
                <a:ext cx="480821" cy="668312"/>
                <a:chOff x="3808794" y="1849764"/>
                <a:chExt cx="480821" cy="668500"/>
              </a:xfrm>
            </p:grpSpPr>
            <p:sp>
              <p:nvSpPr>
                <p:cNvPr id="20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08794" y="1849764"/>
                  <a:ext cx="480821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2y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21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4458" y="2148828"/>
                  <a:ext cx="3898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2</a:t>
                  </a:r>
                </a:p>
              </p:txBody>
            </p:sp>
            <p:cxnSp>
              <p:nvCxnSpPr>
                <p:cNvPr id="22" name="Rak 21"/>
                <p:cNvCxnSpPr/>
                <p:nvPr/>
              </p:nvCxnSpPr>
              <p:spPr>
                <a:xfrm>
                  <a:off x="3864458" y="2203748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ruta 18"/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24" name="Grupp 23"/>
            <p:cNvGrpSpPr>
              <a:grpSpLocks/>
            </p:cNvGrpSpPr>
            <p:nvPr/>
          </p:nvGrpSpPr>
          <p:grpSpPr bwMode="auto">
            <a:xfrm>
              <a:off x="5884586" y="3546083"/>
              <a:ext cx="389850" cy="668312"/>
              <a:chOff x="3750416" y="1849764"/>
              <a:chExt cx="389850" cy="668500"/>
            </a:xfrm>
          </p:grpSpPr>
          <p:sp>
            <p:nvSpPr>
              <p:cNvPr id="26" name="textruta 8"/>
              <p:cNvSpPr txBox="1">
                <a:spLocks noChangeArrowheads="1"/>
              </p:cNvSpPr>
              <p:nvPr/>
            </p:nvSpPr>
            <p:spPr bwMode="auto">
              <a:xfrm>
                <a:off x="3808794" y="1849764"/>
                <a:ext cx="33147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7" name="textruta 9"/>
              <p:cNvSpPr txBox="1">
                <a:spLocks noChangeArrowheads="1"/>
              </p:cNvSpPr>
              <p:nvPr/>
            </p:nvSpPr>
            <p:spPr bwMode="auto">
              <a:xfrm>
                <a:off x="3750416" y="2148828"/>
                <a:ext cx="3898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2</a:t>
                </a:r>
              </a:p>
            </p:txBody>
          </p:sp>
          <p:cxnSp>
            <p:nvCxnSpPr>
              <p:cNvPr id="28" name="Rak 27"/>
              <p:cNvCxnSpPr/>
              <p:nvPr/>
            </p:nvCxnSpPr>
            <p:spPr>
              <a:xfrm>
                <a:off x="3864458" y="2203748"/>
                <a:ext cx="2633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textruta 28"/>
          <p:cNvSpPr txBox="1"/>
          <p:nvPr/>
        </p:nvSpPr>
        <p:spPr>
          <a:xfrm>
            <a:off x="4836651" y="4059458"/>
            <a:ext cx="7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y = 3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6910717" y="2486646"/>
            <a:ext cx="1930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2 </a:t>
            </a:r>
            <a:r>
              <a:rPr lang="en-US" dirty="0" smtClean="0"/>
              <a:t>· </a:t>
            </a:r>
            <a:r>
              <a:rPr lang="sv-SE" dirty="0" smtClean="0">
                <a:latin typeface="Bradley Hand Bold"/>
                <a:cs typeface="Bradley Hand Bold"/>
              </a:rPr>
              <a:t>3 + 3  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</a:t>
            </a:r>
            <a:r>
              <a:rPr lang="sv-SE" dirty="0" smtClean="0">
                <a:latin typeface="Bradley Hand Bold"/>
                <a:cs typeface="Bradley Hand Bold"/>
              </a:rPr>
              <a:t> = </a:t>
            </a:r>
            <a:r>
              <a:rPr lang="sv-SE" dirty="0" smtClean="0">
                <a:latin typeface="Bradley Hand Bold"/>
                <a:cs typeface="Bradley Hand Bold"/>
              </a:rPr>
              <a:t>6 + 3 = 9 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6893197" y="3635800"/>
            <a:ext cx="147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6929771" y="1077127"/>
            <a:ext cx="1186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H.L. </a:t>
            </a:r>
            <a:r>
              <a:rPr lang="sv-SE" dirty="0">
                <a:latin typeface="Bradley Hand Bold"/>
                <a:cs typeface="Bradley Hand Bold"/>
              </a:rPr>
              <a:t>= 10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4334523" y="4807947"/>
            <a:ext cx="169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3x + 1 = 16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6893197" y="313688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H.L. </a:t>
            </a:r>
            <a:r>
              <a:rPr lang="sv-SE" dirty="0">
                <a:latin typeface="Bradley Hand Bold"/>
                <a:cs typeface="Bradley Hand Bold"/>
              </a:rPr>
              <a:t>= 9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3980030" y="5116659"/>
            <a:ext cx="262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3x + </a:t>
            </a:r>
            <a:r>
              <a:rPr lang="sv-SE" dirty="0" smtClean="0">
                <a:latin typeface="Bradley Hand Bold"/>
                <a:cs typeface="Bradley Hand Bold"/>
              </a:rPr>
              <a:t>1 – 1 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16 – 1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4767897" y="5407303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3x = 15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0" name="Grupp 39"/>
          <p:cNvGrpSpPr/>
          <p:nvPr/>
        </p:nvGrpSpPr>
        <p:grpSpPr>
          <a:xfrm>
            <a:off x="4626553" y="5666209"/>
            <a:ext cx="1180067" cy="616716"/>
            <a:chOff x="5229691" y="3557030"/>
            <a:chExt cx="1180067" cy="616716"/>
          </a:xfrm>
        </p:grpSpPr>
        <p:grpSp>
          <p:nvGrpSpPr>
            <p:cNvPr id="41" name="Grupp 40"/>
            <p:cNvGrpSpPr/>
            <p:nvPr/>
          </p:nvGrpSpPr>
          <p:grpSpPr>
            <a:xfrm>
              <a:off x="5229691" y="3557030"/>
              <a:ext cx="746649" cy="616716"/>
              <a:chOff x="1083257" y="2911468"/>
              <a:chExt cx="746649" cy="616716"/>
            </a:xfrm>
          </p:grpSpPr>
          <p:grpSp>
            <p:nvGrpSpPr>
              <p:cNvPr id="46" name="Grupp 45"/>
              <p:cNvGrpSpPr>
                <a:grpSpLocks/>
              </p:cNvGrpSpPr>
              <p:nvPr/>
            </p:nvGrpSpPr>
            <p:grpSpPr bwMode="auto">
              <a:xfrm>
                <a:off x="1083257" y="2911468"/>
                <a:ext cx="474764" cy="616716"/>
                <a:chOff x="3808794" y="1849764"/>
                <a:chExt cx="474764" cy="616890"/>
              </a:xfrm>
            </p:grpSpPr>
            <p:sp>
              <p:nvSpPr>
                <p:cNvPr id="48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08794" y="1849764"/>
                  <a:ext cx="44114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3x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49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898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dirty="0" smtClean="0">
                      <a:latin typeface="Bradley Hand Bold"/>
                      <a:cs typeface="Bradley Hand Bold"/>
                    </a:rPr>
                    <a:t>3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50" name="Rak 49"/>
                <p:cNvCxnSpPr/>
                <p:nvPr/>
              </p:nvCxnSpPr>
              <p:spPr>
                <a:xfrm>
                  <a:off x="3864458" y="2203748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textruta 46"/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42" name="Grupp 41"/>
            <p:cNvGrpSpPr>
              <a:grpSpLocks/>
            </p:cNvGrpSpPr>
            <p:nvPr/>
          </p:nvGrpSpPr>
          <p:grpSpPr bwMode="auto">
            <a:xfrm>
              <a:off x="5898896" y="3566623"/>
              <a:ext cx="510862" cy="603153"/>
              <a:chOff x="3764726" y="1870308"/>
              <a:chExt cx="510862" cy="603322"/>
            </a:xfrm>
          </p:grpSpPr>
          <p:sp>
            <p:nvSpPr>
              <p:cNvPr id="43" name="textruta 8"/>
              <p:cNvSpPr txBox="1">
                <a:spLocks noChangeArrowheads="1"/>
              </p:cNvSpPr>
              <p:nvPr/>
            </p:nvSpPr>
            <p:spPr bwMode="auto">
              <a:xfrm>
                <a:off x="3808794" y="1870308"/>
                <a:ext cx="46679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4" name="textruta 9"/>
              <p:cNvSpPr txBox="1">
                <a:spLocks noChangeArrowheads="1"/>
              </p:cNvSpPr>
              <p:nvPr/>
            </p:nvSpPr>
            <p:spPr bwMode="auto">
              <a:xfrm>
                <a:off x="3764726" y="2104194"/>
                <a:ext cx="3898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</a:t>
                </a:r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45" name="Rak 44"/>
              <p:cNvCxnSpPr/>
              <p:nvPr/>
            </p:nvCxnSpPr>
            <p:spPr>
              <a:xfrm>
                <a:off x="3864458" y="2203748"/>
                <a:ext cx="2633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extruta 50"/>
          <p:cNvSpPr txBox="1"/>
          <p:nvPr/>
        </p:nvSpPr>
        <p:spPr>
          <a:xfrm>
            <a:off x="4903515" y="6167582"/>
            <a:ext cx="7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= 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2" name="textruta 51"/>
          <p:cNvSpPr txBox="1"/>
          <p:nvPr/>
        </p:nvSpPr>
        <p:spPr>
          <a:xfrm>
            <a:off x="6757386" y="4793493"/>
            <a:ext cx="23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3 </a:t>
            </a:r>
            <a:r>
              <a:rPr lang="en-US" dirty="0" smtClean="0"/>
              <a:t>· </a:t>
            </a:r>
            <a:r>
              <a:rPr lang="sv-SE" dirty="0" smtClean="0">
                <a:latin typeface="Bradley Hand Bold"/>
                <a:cs typeface="Bradley Hand Bold"/>
              </a:rPr>
              <a:t>5 + 1  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</a:t>
            </a:r>
            <a:r>
              <a:rPr lang="sv-SE" dirty="0" smtClean="0">
                <a:latin typeface="Bradley Hand Bold"/>
                <a:cs typeface="Bradley Hand Bold"/>
              </a:rPr>
              <a:t> =  </a:t>
            </a:r>
            <a:r>
              <a:rPr lang="sv-SE" dirty="0" smtClean="0">
                <a:latin typeface="Bradley Hand Bold"/>
                <a:cs typeface="Bradley Hand Bold"/>
              </a:rPr>
              <a:t>15 + 1 = 16 </a:t>
            </a:r>
          </a:p>
        </p:txBody>
      </p:sp>
      <p:sp>
        <p:nvSpPr>
          <p:cNvPr id="53" name="Rektangel 52"/>
          <p:cNvSpPr/>
          <p:nvPr/>
        </p:nvSpPr>
        <p:spPr>
          <a:xfrm>
            <a:off x="6757386" y="5497617"/>
            <a:ext cx="1207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H.L. </a:t>
            </a:r>
            <a:r>
              <a:rPr lang="sv-SE" dirty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16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4" name="textruta 53"/>
          <p:cNvSpPr txBox="1"/>
          <p:nvPr/>
        </p:nvSpPr>
        <p:spPr>
          <a:xfrm>
            <a:off x="6893197" y="5982916"/>
            <a:ext cx="147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58662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29" grpId="0"/>
      <p:bldP spid="30" grpId="0"/>
      <p:bldP spid="31" grpId="0"/>
      <p:bldP spid="34" grpId="0"/>
      <p:bldP spid="35" grpId="0"/>
      <p:bldP spid="36" grpId="0"/>
      <p:bldP spid="38" grpId="0"/>
      <p:bldP spid="39" grpId="0"/>
      <p:bldP spid="51" grpId="0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90880" y="672965"/>
            <a:ext cx="365541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sz="2000" dirty="0"/>
              <a:t>Lös ekvationen </a:t>
            </a:r>
            <a:r>
              <a:rPr lang="de-DE" sz="2800" b="1" dirty="0">
                <a:solidFill>
                  <a:srgbClr val="800000"/>
                </a:solidFill>
              </a:rPr>
              <a:t>4</a:t>
            </a:r>
            <a:r>
              <a:rPr lang="de-DE" sz="2800" b="1" i="1" dirty="0">
                <a:solidFill>
                  <a:srgbClr val="800000"/>
                </a:solidFill>
              </a:rPr>
              <a:t>x</a:t>
            </a:r>
            <a:r>
              <a:rPr lang="de-DE" sz="2800" b="1" dirty="0">
                <a:solidFill>
                  <a:srgbClr val="800000"/>
                </a:solidFill>
              </a:rPr>
              <a:t> – 15 = 49.</a:t>
            </a:r>
            <a:endParaRPr lang="sv-SE" sz="2800" b="1" dirty="0">
              <a:solidFill>
                <a:srgbClr val="80000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188463" y="1804907"/>
            <a:ext cx="191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4X – 15 = 49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1596" y="2302509"/>
            <a:ext cx="292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4X – 15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+ 15 </a:t>
            </a:r>
            <a:r>
              <a:rPr lang="sv-SE" dirty="0" smtClean="0">
                <a:latin typeface="Bradley Hand Bold"/>
                <a:cs typeface="Bradley Hand Bold"/>
              </a:rPr>
              <a:t>=49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+ 15</a:t>
            </a:r>
            <a:endParaRPr lang="sv-SE" b="1" dirty="0">
              <a:solidFill>
                <a:srgbClr val="800000"/>
              </a:solidFill>
              <a:latin typeface="Bradley Hand Bold"/>
              <a:cs typeface="Bradley Hand Bold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703844" y="2752356"/>
            <a:ext cx="11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4x = 64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2558818" y="3168325"/>
            <a:ext cx="1189705" cy="616716"/>
            <a:chOff x="5229691" y="3557030"/>
            <a:chExt cx="1189705" cy="616716"/>
          </a:xfrm>
        </p:grpSpPr>
        <p:grpSp>
          <p:nvGrpSpPr>
            <p:cNvPr id="7" name="Grupp 6"/>
            <p:cNvGrpSpPr/>
            <p:nvPr/>
          </p:nvGrpSpPr>
          <p:grpSpPr>
            <a:xfrm>
              <a:off x="5229691" y="3557030"/>
              <a:ext cx="746649" cy="616716"/>
              <a:chOff x="1083257" y="2911468"/>
              <a:chExt cx="746649" cy="616716"/>
            </a:xfrm>
          </p:grpSpPr>
          <p:grpSp>
            <p:nvGrpSpPr>
              <p:cNvPr id="12" name="Grupp 11"/>
              <p:cNvGrpSpPr>
                <a:grpSpLocks/>
              </p:cNvGrpSpPr>
              <p:nvPr/>
            </p:nvGrpSpPr>
            <p:grpSpPr bwMode="auto">
              <a:xfrm>
                <a:off x="1083257" y="2911468"/>
                <a:ext cx="474764" cy="616716"/>
                <a:chOff x="3808794" y="1849764"/>
                <a:chExt cx="474764" cy="616890"/>
              </a:xfrm>
            </p:grpSpPr>
            <p:sp>
              <p:nvSpPr>
                <p:cNvPr id="14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08794" y="1849764"/>
                  <a:ext cx="44114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4x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15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8985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b="1" dirty="0" smtClean="0">
                      <a:solidFill>
                        <a:srgbClr val="800000"/>
                      </a:solidFill>
                      <a:latin typeface="Bradley Hand Bold"/>
                      <a:cs typeface="Bradley Hand Bold"/>
                    </a:rPr>
                    <a:t>4</a:t>
                  </a:r>
                  <a:endParaRPr lang="sv-SE" sz="1800" b="1" dirty="0">
                    <a:solidFill>
                      <a:srgbClr val="800000"/>
                    </a:solidFill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16" name="Rak 15"/>
                <p:cNvCxnSpPr/>
                <p:nvPr/>
              </p:nvCxnSpPr>
              <p:spPr>
                <a:xfrm>
                  <a:off x="3864458" y="2203748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ruta 12"/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5898896" y="3566623"/>
              <a:ext cx="520500" cy="603153"/>
              <a:chOff x="3764726" y="1870308"/>
              <a:chExt cx="520500" cy="603322"/>
            </a:xfrm>
          </p:grpSpPr>
          <p:sp>
            <p:nvSpPr>
              <p:cNvPr id="9" name="textruta 8"/>
              <p:cNvSpPr txBox="1">
                <a:spLocks noChangeArrowheads="1"/>
              </p:cNvSpPr>
              <p:nvPr/>
            </p:nvSpPr>
            <p:spPr bwMode="auto">
              <a:xfrm>
                <a:off x="3808794" y="1870308"/>
                <a:ext cx="476432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0" name="textruta 9"/>
              <p:cNvSpPr txBox="1">
                <a:spLocks noChangeArrowheads="1"/>
              </p:cNvSpPr>
              <p:nvPr/>
            </p:nvSpPr>
            <p:spPr bwMode="auto">
              <a:xfrm>
                <a:off x="3764726" y="2104194"/>
                <a:ext cx="3898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</a:t>
                </a:r>
                <a:r>
                  <a:rPr lang="sv-SE" sz="1800" b="1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4</a:t>
                </a:r>
                <a:endParaRPr lang="sv-SE" sz="1800" b="1" dirty="0">
                  <a:solidFill>
                    <a:srgbClr val="800000"/>
                  </a:solidFill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>
                <a:off x="3864458" y="2203748"/>
                <a:ext cx="26333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ruta 16"/>
          <p:cNvSpPr txBox="1"/>
          <p:nvPr/>
        </p:nvSpPr>
        <p:spPr>
          <a:xfrm>
            <a:off x="2821240" y="3847786"/>
            <a:ext cx="10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= 16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5756327" y="1802103"/>
            <a:ext cx="23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4 </a:t>
            </a:r>
            <a:r>
              <a:rPr lang="en-US" dirty="0" smtClean="0"/>
              <a:t>·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16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– 15 = 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</a:t>
            </a:r>
            <a:r>
              <a:rPr lang="sv-SE" dirty="0" smtClean="0">
                <a:latin typeface="Bradley Hand Bold"/>
                <a:cs typeface="Bradley Hand Bold"/>
              </a:rPr>
              <a:t> =  </a:t>
            </a:r>
            <a:r>
              <a:rPr lang="sv-SE" dirty="0" smtClean="0">
                <a:latin typeface="Bradley Hand Bold"/>
                <a:cs typeface="Bradley Hand Bold"/>
              </a:rPr>
              <a:t>64 – 15 = 49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5804936" y="256769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H.L. </a:t>
            </a:r>
            <a:r>
              <a:rPr lang="sv-SE" dirty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49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5804935" y="3179756"/>
            <a:ext cx="1358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2158276" y="4962809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Svar:</a:t>
            </a:r>
            <a:r>
              <a:rPr lang="sv-SE" dirty="0" smtClean="0">
                <a:latin typeface="Bradley Hand Bold"/>
                <a:cs typeface="Bradley Hand Bold"/>
              </a:rPr>
              <a:t>  x = 16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71179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948163" y="489519"/>
            <a:ext cx="3712982" cy="939751"/>
            <a:chOff x="948163" y="489519"/>
            <a:chExt cx="3712982" cy="939751"/>
          </a:xfrm>
        </p:grpSpPr>
        <p:sp>
          <p:nvSpPr>
            <p:cNvPr id="2" name="Rektangel 1"/>
            <p:cNvSpPr/>
            <p:nvPr/>
          </p:nvSpPr>
          <p:spPr>
            <a:xfrm>
              <a:off x="948163" y="695313"/>
              <a:ext cx="359147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de-DE" sz="2000" dirty="0"/>
                <a:t>Lös ekvationen </a:t>
              </a:r>
              <a:r>
                <a:rPr lang="de-DE" sz="2000" dirty="0" smtClean="0"/>
                <a:t> </a:t>
              </a:r>
              <a:r>
                <a:rPr lang="de-DE" sz="2800" b="1" dirty="0" smtClean="0">
                  <a:solidFill>
                    <a:srgbClr val="800000"/>
                  </a:solidFill>
                </a:rPr>
                <a:t>17 =</a:t>
              </a:r>
              <a:endParaRPr lang="sv-SE" sz="2800" b="1" dirty="0">
                <a:solidFill>
                  <a:srgbClr val="800000"/>
                </a:solidFill>
              </a:endParaRPr>
            </a:p>
          </p:txBody>
        </p:sp>
        <p:grpSp>
          <p:nvGrpSpPr>
            <p:cNvPr id="9" name="Grupp 8"/>
            <p:cNvGrpSpPr>
              <a:grpSpLocks/>
            </p:cNvGrpSpPr>
            <p:nvPr/>
          </p:nvGrpSpPr>
          <p:grpSpPr bwMode="auto">
            <a:xfrm>
              <a:off x="3265737" y="489519"/>
              <a:ext cx="527066" cy="939751"/>
              <a:chOff x="3856538" y="1941108"/>
              <a:chExt cx="302869" cy="470603"/>
            </a:xfrm>
          </p:grpSpPr>
          <p:sp>
            <p:nvSpPr>
              <p:cNvPr id="11" name="textruta 8"/>
              <p:cNvSpPr txBox="1">
                <a:spLocks noChangeArrowheads="1"/>
              </p:cNvSpPr>
              <p:nvPr/>
            </p:nvSpPr>
            <p:spPr bwMode="auto">
              <a:xfrm>
                <a:off x="3904636" y="1941108"/>
                <a:ext cx="254771" cy="2620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b="1" i="1" dirty="0" smtClean="0">
                    <a:solidFill>
                      <a:srgbClr val="800000"/>
                    </a:solidFill>
                    <a:latin typeface="+mn-lt"/>
                    <a:cs typeface="Bradley Hand Bold"/>
                  </a:rPr>
                  <a:t>y</a:t>
                </a:r>
                <a:endParaRPr lang="sv-SE" sz="2800" b="1" i="1" dirty="0">
                  <a:solidFill>
                    <a:srgbClr val="800000"/>
                  </a:solidFill>
                  <a:latin typeface="+mn-lt"/>
                  <a:cs typeface="Bradley Hand Bold"/>
                </a:endParaRPr>
              </a:p>
            </p:txBody>
          </p:sp>
          <p:sp>
            <p:nvSpPr>
              <p:cNvPr id="12" name="textruta 9"/>
              <p:cNvSpPr txBox="1">
                <a:spLocks noChangeArrowheads="1"/>
              </p:cNvSpPr>
              <p:nvPr/>
            </p:nvSpPr>
            <p:spPr bwMode="auto">
              <a:xfrm>
                <a:off x="3856538" y="2149696"/>
                <a:ext cx="257340" cy="2620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b="1" dirty="0">
                    <a:solidFill>
                      <a:srgbClr val="800000"/>
                    </a:solidFill>
                    <a:latin typeface="+mn-lt"/>
                    <a:cs typeface="Bradley Hand Bold"/>
                  </a:rPr>
                  <a:t> </a:t>
                </a:r>
                <a:r>
                  <a:rPr lang="sv-SE" sz="2800" b="1" dirty="0" smtClean="0">
                    <a:solidFill>
                      <a:srgbClr val="800000"/>
                    </a:solidFill>
                    <a:latin typeface="+mn-lt"/>
                    <a:cs typeface="Bradley Hand Bold"/>
                  </a:rPr>
                  <a:t>5</a:t>
                </a:r>
                <a:endParaRPr lang="sv-SE" sz="2800" b="1" dirty="0">
                  <a:solidFill>
                    <a:srgbClr val="800000"/>
                  </a:solidFill>
                  <a:latin typeface="+mn-lt"/>
                  <a:cs typeface="Bradley Hand Bold"/>
                </a:endParaRPr>
              </a:p>
            </p:txBody>
          </p:sp>
          <p:cxnSp>
            <p:nvCxnSpPr>
              <p:cNvPr id="13" name="Rak 12"/>
              <p:cNvCxnSpPr/>
              <p:nvPr/>
            </p:nvCxnSpPr>
            <p:spPr>
              <a:xfrm>
                <a:off x="3904636" y="2200217"/>
                <a:ext cx="209242" cy="0"/>
              </a:xfrm>
              <a:prstGeom prst="line">
                <a:avLst/>
              </a:prstGeom>
              <a:ln w="28575" cmpd="sng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ruta 18"/>
            <p:cNvSpPr txBox="1"/>
            <p:nvPr/>
          </p:nvSpPr>
          <p:spPr>
            <a:xfrm>
              <a:off x="3637044" y="706775"/>
              <a:ext cx="10241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b="1" dirty="0" smtClean="0">
                  <a:solidFill>
                    <a:srgbClr val="800000"/>
                  </a:solidFill>
                </a:rPr>
                <a:t> – </a:t>
              </a:r>
              <a:r>
                <a:rPr lang="sv-SE" sz="2800" b="1" dirty="0" smtClean="0">
                  <a:solidFill>
                    <a:srgbClr val="800000"/>
                  </a:solidFill>
                </a:rPr>
                <a:t>11.  </a:t>
              </a:r>
              <a:endParaRPr lang="sv-SE" sz="28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2159517" y="1888539"/>
            <a:ext cx="1924705" cy="675758"/>
            <a:chOff x="4514030" y="3497987"/>
            <a:chExt cx="1924705" cy="675758"/>
          </a:xfrm>
        </p:grpSpPr>
        <p:grpSp>
          <p:nvGrpSpPr>
            <p:cNvPr id="22" name="Grupp 21"/>
            <p:cNvGrpSpPr/>
            <p:nvPr/>
          </p:nvGrpSpPr>
          <p:grpSpPr>
            <a:xfrm>
              <a:off x="5228704" y="3497987"/>
              <a:ext cx="1210031" cy="675758"/>
              <a:chOff x="1082270" y="2852425"/>
              <a:chExt cx="1210031" cy="675758"/>
            </a:xfrm>
          </p:grpSpPr>
          <p:grpSp>
            <p:nvGrpSpPr>
              <p:cNvPr id="24" name="Grupp 23"/>
              <p:cNvGrpSpPr>
                <a:grpSpLocks/>
              </p:cNvGrpSpPr>
              <p:nvPr/>
            </p:nvGrpSpPr>
            <p:grpSpPr bwMode="auto">
              <a:xfrm>
                <a:off x="1082270" y="2852425"/>
                <a:ext cx="403661" cy="675758"/>
                <a:chOff x="3807807" y="1790705"/>
                <a:chExt cx="403661" cy="675949"/>
              </a:xfrm>
            </p:grpSpPr>
            <p:sp>
              <p:nvSpPr>
                <p:cNvPr id="26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07807" y="1790705"/>
                  <a:ext cx="39610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dirty="0" smtClean="0">
                      <a:latin typeface="Bradley Hand Bold"/>
                      <a:cs typeface="Bradley Hand Bold"/>
                    </a:rPr>
                    <a:t>y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27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51378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28" name="Rak 27"/>
                <p:cNvCxnSpPr/>
                <p:nvPr/>
              </p:nvCxnSpPr>
              <p:spPr>
                <a:xfrm>
                  <a:off x="3864458" y="2203748"/>
                  <a:ext cx="31948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ruta 24"/>
              <p:cNvSpPr txBox="1"/>
              <p:nvPr/>
            </p:nvSpPr>
            <p:spPr>
              <a:xfrm>
                <a:off x="1487544" y="3037092"/>
                <a:ext cx="804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– 11 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23" name="textruta 9"/>
            <p:cNvSpPr txBox="1">
              <a:spLocks noChangeArrowheads="1"/>
            </p:cNvSpPr>
            <p:nvPr/>
          </p:nvSpPr>
          <p:spPr bwMode="auto">
            <a:xfrm>
              <a:off x="4514030" y="3682654"/>
              <a:ext cx="7732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</a:t>
              </a:r>
              <a:r>
                <a:rPr lang="sv-SE" sz="1800" dirty="0" smtClean="0">
                  <a:latin typeface="Bradley Hand Bold"/>
                  <a:cs typeface="Bradley Hand Bold"/>
                </a:rPr>
                <a:t>17 =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29" name="Grupp 28"/>
          <p:cNvGrpSpPr/>
          <p:nvPr/>
        </p:nvGrpSpPr>
        <p:grpSpPr>
          <a:xfrm>
            <a:off x="1624300" y="2450519"/>
            <a:ext cx="2693511" cy="675758"/>
            <a:chOff x="4023441" y="3497987"/>
            <a:chExt cx="2693511" cy="675758"/>
          </a:xfrm>
        </p:grpSpPr>
        <p:grpSp>
          <p:nvGrpSpPr>
            <p:cNvPr id="30" name="Grupp 29"/>
            <p:cNvGrpSpPr/>
            <p:nvPr/>
          </p:nvGrpSpPr>
          <p:grpSpPr>
            <a:xfrm>
              <a:off x="5229691" y="3497987"/>
              <a:ext cx="1487261" cy="675758"/>
              <a:chOff x="1083257" y="2852425"/>
              <a:chExt cx="1487261" cy="675758"/>
            </a:xfrm>
          </p:grpSpPr>
          <p:grpSp>
            <p:nvGrpSpPr>
              <p:cNvPr id="32" name="Grupp 31"/>
              <p:cNvGrpSpPr>
                <a:grpSpLocks/>
              </p:cNvGrpSpPr>
              <p:nvPr/>
            </p:nvGrpSpPr>
            <p:grpSpPr bwMode="auto">
              <a:xfrm>
                <a:off x="1083257" y="2852425"/>
                <a:ext cx="402674" cy="675758"/>
                <a:chOff x="3808794" y="1790705"/>
                <a:chExt cx="402674" cy="675949"/>
              </a:xfrm>
            </p:grpSpPr>
            <p:sp>
              <p:nvSpPr>
                <p:cNvPr id="34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08794" y="1790705"/>
                  <a:ext cx="39610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y</a:t>
                  </a:r>
                </a:p>
              </p:txBody>
            </p:sp>
            <p:sp>
              <p:nvSpPr>
                <p:cNvPr id="35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51378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36" name="Rak 35"/>
                <p:cNvCxnSpPr/>
                <p:nvPr/>
              </p:nvCxnSpPr>
              <p:spPr>
                <a:xfrm>
                  <a:off x="3864458" y="2203748"/>
                  <a:ext cx="30853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ruta 32"/>
              <p:cNvSpPr txBox="1"/>
              <p:nvPr/>
            </p:nvSpPr>
            <p:spPr>
              <a:xfrm>
                <a:off x="1387822" y="3037092"/>
                <a:ext cx="1182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– 11 </a:t>
                </a:r>
                <a:r>
                  <a:rPr lang="sv-SE" b="1" dirty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+ </a:t>
                </a:r>
                <a:r>
                  <a:rPr lang="sv-SE" b="1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11</a:t>
                </a:r>
                <a:endParaRPr lang="sv-SE" b="1" dirty="0">
                  <a:solidFill>
                    <a:srgbClr val="800000"/>
                  </a:solidFill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31" name="textruta 9"/>
            <p:cNvSpPr txBox="1">
              <a:spLocks noChangeArrowheads="1"/>
            </p:cNvSpPr>
            <p:nvPr/>
          </p:nvSpPr>
          <p:spPr bwMode="auto">
            <a:xfrm>
              <a:off x="4023441" y="3690635"/>
              <a:ext cx="13256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</a:t>
              </a:r>
              <a:r>
                <a:rPr lang="sv-SE" sz="1800" dirty="0" smtClean="0">
                  <a:latin typeface="Bradley Hand Bold"/>
                  <a:cs typeface="Bradley Hand Bold"/>
                </a:rPr>
                <a:t>17 </a:t>
              </a:r>
              <a:r>
                <a:rPr lang="sv-SE" sz="1800" b="1" dirty="0" smtClean="0">
                  <a:solidFill>
                    <a:srgbClr val="800000"/>
                  </a:solidFill>
                  <a:latin typeface="Bradley Hand Bold"/>
                  <a:cs typeface="Bradley Hand Bold"/>
                </a:rPr>
                <a:t>+ 11 </a:t>
              </a:r>
              <a:r>
                <a:rPr lang="sv-SE" sz="1800" dirty="0" smtClean="0">
                  <a:latin typeface="Bradley Hand Bold"/>
                  <a:cs typeface="Bradley Hand Bold"/>
                </a:rPr>
                <a:t>=</a:t>
              </a:r>
              <a:r>
                <a:rPr lang="en-US" sz="1800" dirty="0" smtClean="0"/>
                <a:t> 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37" name="Grupp 36"/>
          <p:cNvGrpSpPr/>
          <p:nvPr/>
        </p:nvGrpSpPr>
        <p:grpSpPr>
          <a:xfrm>
            <a:off x="2174178" y="3019861"/>
            <a:ext cx="1135769" cy="669483"/>
            <a:chOff x="4523709" y="3520349"/>
            <a:chExt cx="1135769" cy="669483"/>
          </a:xfrm>
        </p:grpSpPr>
        <p:grpSp>
          <p:nvGrpSpPr>
            <p:cNvPr id="38" name="Grupp 37"/>
            <p:cNvGrpSpPr/>
            <p:nvPr/>
          </p:nvGrpSpPr>
          <p:grpSpPr>
            <a:xfrm>
              <a:off x="4865922" y="3520349"/>
              <a:ext cx="793556" cy="669483"/>
              <a:chOff x="719488" y="2874787"/>
              <a:chExt cx="793556" cy="669483"/>
            </a:xfrm>
          </p:grpSpPr>
          <p:grpSp>
            <p:nvGrpSpPr>
              <p:cNvPr id="40" name="Grupp 39"/>
              <p:cNvGrpSpPr>
                <a:grpSpLocks/>
              </p:cNvGrpSpPr>
              <p:nvPr/>
            </p:nvGrpSpPr>
            <p:grpSpPr bwMode="auto">
              <a:xfrm>
                <a:off x="1116939" y="2874787"/>
                <a:ext cx="396105" cy="669483"/>
                <a:chOff x="3842476" y="1813073"/>
                <a:chExt cx="396105" cy="669672"/>
              </a:xfrm>
            </p:grpSpPr>
            <p:sp>
              <p:nvSpPr>
                <p:cNvPr id="42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42476" y="1813073"/>
                  <a:ext cx="39610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dirty="0" smtClean="0">
                      <a:latin typeface="Bradley Hand Bold"/>
                      <a:cs typeface="Bradley Hand Bold"/>
                    </a:rPr>
                    <a:t>y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43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85419" y="2113309"/>
                  <a:ext cx="351378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44" name="Rak 43"/>
                <p:cNvCxnSpPr/>
                <p:nvPr/>
              </p:nvCxnSpPr>
              <p:spPr>
                <a:xfrm flipV="1">
                  <a:off x="3885419" y="2219955"/>
                  <a:ext cx="298484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ruta 40"/>
              <p:cNvSpPr txBox="1"/>
              <p:nvPr/>
            </p:nvSpPr>
            <p:spPr>
              <a:xfrm>
                <a:off x="719488" y="3080686"/>
                <a:ext cx="440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 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39" name="textruta 9"/>
            <p:cNvSpPr txBox="1">
              <a:spLocks noChangeArrowheads="1"/>
            </p:cNvSpPr>
            <p:nvPr/>
          </p:nvSpPr>
          <p:spPr bwMode="auto">
            <a:xfrm>
              <a:off x="4523709" y="3705015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 </a:t>
              </a:r>
              <a:r>
                <a:rPr lang="sv-SE" sz="1800" dirty="0" smtClean="0">
                  <a:latin typeface="Bradley Hand Bold"/>
                  <a:cs typeface="Bradley Hand Bold"/>
                </a:rPr>
                <a:t>28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7" name="textruta 56"/>
          <p:cNvSpPr txBox="1"/>
          <p:nvPr/>
        </p:nvSpPr>
        <p:spPr>
          <a:xfrm>
            <a:off x="2356998" y="4365918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y = 140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0" name="Grupp 59"/>
          <p:cNvGrpSpPr/>
          <p:nvPr/>
        </p:nvGrpSpPr>
        <p:grpSpPr>
          <a:xfrm>
            <a:off x="1870583" y="3616693"/>
            <a:ext cx="1643372" cy="655492"/>
            <a:chOff x="1916756" y="4348779"/>
            <a:chExt cx="1643372" cy="655492"/>
          </a:xfrm>
        </p:grpSpPr>
        <p:grpSp>
          <p:nvGrpSpPr>
            <p:cNvPr id="48" name="Grupp 47"/>
            <p:cNvGrpSpPr/>
            <p:nvPr/>
          </p:nvGrpSpPr>
          <p:grpSpPr>
            <a:xfrm>
              <a:off x="1916756" y="4348779"/>
              <a:ext cx="1643372" cy="655492"/>
              <a:chOff x="4196263" y="3521050"/>
              <a:chExt cx="1643372" cy="655493"/>
            </a:xfrm>
          </p:grpSpPr>
          <p:grpSp>
            <p:nvGrpSpPr>
              <p:cNvPr id="50" name="Grupp 49"/>
              <p:cNvGrpSpPr/>
              <p:nvPr/>
            </p:nvGrpSpPr>
            <p:grpSpPr>
              <a:xfrm>
                <a:off x="4827521" y="3521050"/>
                <a:ext cx="1012114" cy="655493"/>
                <a:chOff x="681087" y="2875488"/>
                <a:chExt cx="1012114" cy="655493"/>
              </a:xfrm>
            </p:grpSpPr>
            <p:grpSp>
              <p:nvGrpSpPr>
                <p:cNvPr id="52" name="Grupp 51"/>
                <p:cNvGrpSpPr>
                  <a:grpSpLocks/>
                </p:cNvGrpSpPr>
                <p:nvPr/>
              </p:nvGrpSpPr>
              <p:grpSpPr bwMode="auto">
                <a:xfrm>
                  <a:off x="1104129" y="2875488"/>
                  <a:ext cx="589072" cy="655493"/>
                  <a:chOff x="3829666" y="1813775"/>
                  <a:chExt cx="589072" cy="655678"/>
                </a:xfrm>
              </p:grpSpPr>
              <p:sp>
                <p:nvSpPr>
                  <p:cNvPr id="54" name="textruta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53478" y="1813775"/>
                    <a:ext cx="365260" cy="369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y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sp>
                <p:nvSpPr>
                  <p:cNvPr id="55" name="textruta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4776" y="2100016"/>
                    <a:ext cx="351378" cy="369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5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cxnSp>
                <p:nvCxnSpPr>
                  <p:cNvPr id="56" name="Rak 55"/>
                  <p:cNvCxnSpPr/>
                  <p:nvPr/>
                </p:nvCxnSpPr>
                <p:spPr>
                  <a:xfrm>
                    <a:off x="3829666" y="2203749"/>
                    <a:ext cx="485327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" name="textruta 52"/>
                <p:cNvSpPr txBox="1"/>
                <p:nvPr/>
              </p:nvSpPr>
              <p:spPr>
                <a:xfrm>
                  <a:off x="681087" y="3074278"/>
                  <a:ext cx="49492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>
                      <a:latin typeface="Bradley Hand Bold"/>
                      <a:cs typeface="Bradley Hand Bold"/>
                    </a:rPr>
                    <a:t> =</a:t>
                  </a:r>
                  <a:endParaRPr lang="sv-SE" dirty="0">
                    <a:latin typeface="Bradley Hand Bold"/>
                    <a:cs typeface="Bradley Hand Bold"/>
                  </a:endParaRPr>
                </a:p>
              </p:txBody>
            </p:sp>
          </p:grpSp>
          <p:sp>
            <p:nvSpPr>
              <p:cNvPr id="51" name="textruta 9"/>
              <p:cNvSpPr txBox="1">
                <a:spLocks noChangeArrowheads="1"/>
              </p:cNvSpPr>
              <p:nvPr/>
            </p:nvSpPr>
            <p:spPr bwMode="auto">
              <a:xfrm>
                <a:off x="4196263" y="3705716"/>
                <a:ext cx="800219" cy="36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28 </a:t>
                </a:r>
                <a:r>
                  <a:rPr lang="en-US" sz="1800" b="1" dirty="0" smtClean="0">
                    <a:solidFill>
                      <a:srgbClr val="800000"/>
                    </a:solidFill>
                  </a:rPr>
                  <a:t>· </a:t>
                </a:r>
                <a:r>
                  <a:rPr lang="en-US" sz="1800" b="1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5</a:t>
                </a:r>
                <a:r>
                  <a:rPr lang="en-US" sz="1800" b="1" dirty="0" smtClean="0">
                    <a:solidFill>
                      <a:srgbClr val="800000"/>
                    </a:solidFill>
                  </a:rPr>
                  <a:t> </a:t>
                </a:r>
                <a:endParaRPr lang="sv-SE" sz="1800" b="1" dirty="0">
                  <a:solidFill>
                    <a:srgbClr val="800000"/>
                  </a:solidFill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58" name="Rektangel 57"/>
            <p:cNvSpPr/>
            <p:nvPr/>
          </p:nvSpPr>
          <p:spPr>
            <a:xfrm>
              <a:off x="2903572" y="4378653"/>
              <a:ext cx="44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  <a:latin typeface="Bradley Hand Bold"/>
                  <a:cs typeface="Bradley Hand Bold"/>
                </a:rPr>
                <a:t>5 </a:t>
              </a:r>
              <a:r>
                <a:rPr lang="en-US" b="1" dirty="0">
                  <a:solidFill>
                    <a:srgbClr val="800000"/>
                  </a:solidFill>
                </a:rPr>
                <a:t>· </a:t>
              </a:r>
              <a:endParaRPr lang="sv-SE" dirty="0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5622508" y="2557793"/>
            <a:ext cx="2779066" cy="1229011"/>
            <a:chOff x="5383416" y="2047192"/>
            <a:chExt cx="2779066" cy="1229011"/>
          </a:xfrm>
        </p:grpSpPr>
        <p:grpSp>
          <p:nvGrpSpPr>
            <p:cNvPr id="62" name="Grupp 61"/>
            <p:cNvGrpSpPr/>
            <p:nvPr/>
          </p:nvGrpSpPr>
          <p:grpSpPr>
            <a:xfrm>
              <a:off x="5383416" y="2047192"/>
              <a:ext cx="2779066" cy="922585"/>
              <a:chOff x="5383416" y="2043315"/>
              <a:chExt cx="2779066" cy="922585"/>
            </a:xfrm>
          </p:grpSpPr>
          <p:sp>
            <p:nvSpPr>
              <p:cNvPr id="64" name="textruta 63"/>
              <p:cNvSpPr txBox="1"/>
              <p:nvPr/>
            </p:nvSpPr>
            <p:spPr>
              <a:xfrm>
                <a:off x="5383416" y="2174762"/>
                <a:ext cx="2779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H.L.=</a:t>
                </a:r>
                <a:endParaRPr lang="sv-SE" dirty="0" smtClean="0">
                  <a:latin typeface="Bradley Hand Bold"/>
                  <a:cs typeface="Bradley Hand Bold"/>
                </a:endParaRPr>
              </a:p>
            </p:txBody>
          </p:sp>
          <p:grpSp>
            <p:nvGrpSpPr>
              <p:cNvPr id="65" name="Grupp 64"/>
              <p:cNvGrpSpPr/>
              <p:nvPr/>
            </p:nvGrpSpPr>
            <p:grpSpPr>
              <a:xfrm>
                <a:off x="5826030" y="2043315"/>
                <a:ext cx="1864832" cy="922585"/>
                <a:chOff x="4965509" y="3549275"/>
                <a:chExt cx="1864832" cy="922585"/>
              </a:xfrm>
            </p:grpSpPr>
            <p:grpSp>
              <p:nvGrpSpPr>
                <p:cNvPr id="66" name="Grupp 65"/>
                <p:cNvGrpSpPr/>
                <p:nvPr/>
              </p:nvGrpSpPr>
              <p:grpSpPr>
                <a:xfrm>
                  <a:off x="5169163" y="3549275"/>
                  <a:ext cx="1661178" cy="624472"/>
                  <a:chOff x="1022729" y="2903713"/>
                  <a:chExt cx="1661178" cy="624472"/>
                </a:xfrm>
              </p:grpSpPr>
              <p:grpSp>
                <p:nvGrpSpPr>
                  <p:cNvPr id="68" name="Grupp 67"/>
                  <p:cNvGrpSpPr>
                    <a:grpSpLocks/>
                  </p:cNvGrpSpPr>
                  <p:nvPr/>
                </p:nvGrpSpPr>
                <p:grpSpPr bwMode="auto">
                  <a:xfrm>
                    <a:off x="1022729" y="2903713"/>
                    <a:ext cx="635475" cy="624472"/>
                    <a:chOff x="3748266" y="1842006"/>
                    <a:chExt cx="635475" cy="624648"/>
                  </a:xfrm>
                </p:grpSpPr>
                <p:sp>
                  <p:nvSpPr>
                    <p:cNvPr id="70" name="textruta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48266" y="1842006"/>
                      <a:ext cx="635475" cy="3694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/>
                      <a:r>
                        <a:rPr lang="sv-SE" sz="1800" dirty="0">
                          <a:latin typeface="Bradley Hand Bold"/>
                          <a:cs typeface="Bradley Hand Bold"/>
                        </a:rPr>
                        <a:t> </a:t>
                      </a:r>
                      <a:r>
                        <a:rPr lang="sv-SE" sz="1800" dirty="0" smtClean="0">
                          <a:solidFill>
                            <a:srgbClr val="800000"/>
                          </a:solidFill>
                          <a:latin typeface="Bradley Hand Bold"/>
                          <a:cs typeface="Bradley Hand Bold"/>
                        </a:rPr>
                        <a:t>140</a:t>
                      </a:r>
                      <a:endParaRPr lang="sv-SE" sz="1800" dirty="0">
                        <a:solidFill>
                          <a:srgbClr val="800000"/>
                        </a:solidFill>
                        <a:latin typeface="Bradley Hand Bold"/>
                        <a:cs typeface="Bradley Hand Bold"/>
                      </a:endParaRPr>
                    </a:p>
                  </p:txBody>
                </p:sp>
                <p:sp>
                  <p:nvSpPr>
                    <p:cNvPr id="71" name="textruta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97606" y="2097218"/>
                      <a:ext cx="351378" cy="3694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/>
                      <a:r>
                        <a:rPr lang="sv-SE" sz="1800" dirty="0" smtClean="0">
                          <a:latin typeface="Bradley Hand Bold"/>
                          <a:cs typeface="Bradley Hand Bold"/>
                        </a:rPr>
                        <a:t>5</a:t>
                      </a:r>
                      <a:endParaRPr lang="sv-SE" sz="1800" dirty="0">
                        <a:latin typeface="Bradley Hand Bold"/>
                        <a:cs typeface="Bradley Hand Bold"/>
                      </a:endParaRPr>
                    </a:p>
                  </p:txBody>
                </p:sp>
                <p:cxnSp>
                  <p:nvCxnSpPr>
                    <p:cNvPr id="72" name="Rak 71"/>
                    <p:cNvCxnSpPr/>
                    <p:nvPr/>
                  </p:nvCxnSpPr>
                  <p:spPr>
                    <a:xfrm>
                      <a:off x="3864458" y="2203748"/>
                      <a:ext cx="419100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9" name="textruta 68"/>
                  <p:cNvSpPr txBox="1"/>
                  <p:nvPr/>
                </p:nvSpPr>
                <p:spPr>
                  <a:xfrm>
                    <a:off x="1487544" y="3037092"/>
                    <a:ext cx="11963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 smtClean="0">
                        <a:latin typeface="Bradley Hand Bold"/>
                        <a:cs typeface="Bradley Hand Bold"/>
                      </a:rPr>
                      <a:t> – 11=</a:t>
                    </a:r>
                    <a:endParaRPr lang="sv-SE" dirty="0">
                      <a:latin typeface="Bradley Hand Bold"/>
                      <a:cs typeface="Bradley Hand Bold"/>
                    </a:endParaRPr>
                  </a:p>
                </p:txBody>
              </p:sp>
            </p:grpSp>
            <p:sp>
              <p:nvSpPr>
                <p:cNvPr id="67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4965509" y="4102528"/>
                  <a:ext cx="16491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= 28 – 11 = 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</p:grpSp>
        </p:grpSp>
        <p:sp>
          <p:nvSpPr>
            <p:cNvPr id="63" name="textruta 9"/>
            <p:cNvSpPr txBox="1">
              <a:spLocks noChangeArrowheads="1"/>
            </p:cNvSpPr>
            <p:nvPr/>
          </p:nvSpPr>
          <p:spPr bwMode="auto">
            <a:xfrm>
              <a:off x="5826030" y="2906871"/>
              <a:ext cx="16491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= 17 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73" name="Rektangel 72"/>
          <p:cNvSpPr/>
          <p:nvPr/>
        </p:nvSpPr>
        <p:spPr>
          <a:xfrm>
            <a:off x="5622508" y="2116799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17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4" name="textruta 73"/>
          <p:cNvSpPr txBox="1"/>
          <p:nvPr/>
        </p:nvSpPr>
        <p:spPr>
          <a:xfrm>
            <a:off x="5586820" y="4006556"/>
            <a:ext cx="13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2366764" y="5361667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Svar:</a:t>
            </a:r>
            <a:r>
              <a:rPr lang="sv-SE" dirty="0" smtClean="0">
                <a:latin typeface="Bradley Hand Bold"/>
                <a:cs typeface="Bradley Hand Bold"/>
              </a:rPr>
              <a:t>  y = 140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15347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8184</TotalTime>
  <Words>337</Words>
  <Application>Microsoft Macintosh PowerPoint</Application>
  <PresentationFormat>Bildspel på skärmen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</cp:revision>
  <dcterms:created xsi:type="dcterms:W3CDTF">2017-04-14T14:34:08Z</dcterms:created>
  <dcterms:modified xsi:type="dcterms:W3CDTF">2017-08-05T14:37:20Z</dcterms:modified>
</cp:coreProperties>
</file>