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56" autoAdjust="0"/>
  </p:normalViewPr>
  <p:slideViewPr>
    <p:cSldViewPr snapToGrid="0" snapToObjects="1">
      <p:cViewPr>
        <p:scale>
          <a:sx n="108" d="100"/>
          <a:sy n="108" d="100"/>
        </p:scale>
        <p:origin x="-2048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59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35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44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219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7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51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51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6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23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209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937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42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97001" y="117122"/>
            <a:ext cx="88017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X 3.4						</a:t>
            </a:r>
            <a:r>
              <a:rPr lang="sv-SE" sz="2400" b="1" smtClean="0"/>
              <a:t>   Vinkelsumma</a:t>
            </a:r>
            <a:endParaRPr lang="sv-SE" sz="2400" b="1" dirty="0"/>
          </a:p>
        </p:txBody>
      </p:sp>
      <p:sp>
        <p:nvSpPr>
          <p:cNvPr id="4" name="Rektangel 3"/>
          <p:cNvSpPr/>
          <p:nvPr/>
        </p:nvSpPr>
        <p:spPr>
          <a:xfrm>
            <a:off x="1974770" y="1540912"/>
            <a:ext cx="4383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Antalet hörn ger månghörningen dess namn.</a:t>
            </a:r>
          </a:p>
        </p:txBody>
      </p:sp>
      <p:sp>
        <p:nvSpPr>
          <p:cNvPr id="6" name="Rektangel 5"/>
          <p:cNvSpPr/>
          <p:nvPr/>
        </p:nvSpPr>
        <p:spPr>
          <a:xfrm>
            <a:off x="1066080" y="1004727"/>
            <a:ext cx="7635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En </a:t>
            </a:r>
            <a:r>
              <a:rPr lang="sv-SE" b="1" i="1" dirty="0">
                <a:solidFill>
                  <a:srgbClr val="800000"/>
                </a:solidFill>
              </a:rPr>
              <a:t>månghörning</a:t>
            </a:r>
            <a:r>
              <a:rPr lang="sv-SE" dirty="0"/>
              <a:t> eller </a:t>
            </a:r>
            <a:r>
              <a:rPr lang="sv-SE" b="1" i="1" dirty="0">
                <a:solidFill>
                  <a:srgbClr val="800000"/>
                </a:solidFill>
              </a:rPr>
              <a:t>polygon</a:t>
            </a:r>
            <a:r>
              <a:rPr lang="sv-SE" dirty="0"/>
              <a:t> har </a:t>
            </a:r>
            <a:r>
              <a:rPr lang="sv-SE" dirty="0" smtClean="0"/>
              <a:t>tre eller fler </a:t>
            </a:r>
            <a:r>
              <a:rPr lang="sv-SE" dirty="0"/>
              <a:t>sidor och lika många hörn.</a:t>
            </a:r>
          </a:p>
        </p:txBody>
      </p:sp>
      <p:grpSp>
        <p:nvGrpSpPr>
          <p:cNvPr id="9" name="Grupp 8"/>
          <p:cNvGrpSpPr/>
          <p:nvPr/>
        </p:nvGrpSpPr>
        <p:grpSpPr>
          <a:xfrm>
            <a:off x="1552140" y="2044377"/>
            <a:ext cx="1316257" cy="1474870"/>
            <a:chOff x="1552140" y="2044377"/>
            <a:chExt cx="1316257" cy="1474870"/>
          </a:xfrm>
        </p:grpSpPr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52140" y="2044377"/>
              <a:ext cx="1316257" cy="1373843"/>
            </a:xfrm>
            <a:prstGeom prst="rect">
              <a:avLst/>
            </a:prstGeom>
          </p:spPr>
        </p:pic>
        <p:sp>
          <p:nvSpPr>
            <p:cNvPr id="8" name="textruta 7"/>
            <p:cNvSpPr txBox="1"/>
            <p:nvPr/>
          </p:nvSpPr>
          <p:spPr>
            <a:xfrm>
              <a:off x="1786638" y="3057582"/>
              <a:ext cx="1081759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sz="1200" dirty="0" smtClean="0"/>
                <a:t>      Fyrhörning    </a:t>
              </a:r>
            </a:p>
            <a:p>
              <a:r>
                <a:rPr lang="sv-SE" sz="1200" dirty="0"/>
                <a:t> </a:t>
              </a:r>
              <a:r>
                <a:rPr lang="sv-SE" sz="1200" dirty="0" smtClean="0"/>
                <a:t>    (Tetragon)</a:t>
              </a:r>
              <a:endParaRPr lang="sv-SE" sz="1200" dirty="0"/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3159386" y="2044377"/>
            <a:ext cx="1330828" cy="1485388"/>
            <a:chOff x="3159386" y="2044377"/>
            <a:chExt cx="1330828" cy="1485388"/>
          </a:xfrm>
        </p:grpSpPr>
        <p:pic>
          <p:nvPicPr>
            <p:cNvPr id="10" name="Bildobjekt 9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274" b="7261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245783" y="2044377"/>
              <a:ext cx="1244431" cy="1356776"/>
            </a:xfrm>
            <a:prstGeom prst="rect">
              <a:avLst/>
            </a:prstGeom>
          </p:spPr>
        </p:pic>
        <p:sp>
          <p:nvSpPr>
            <p:cNvPr id="11" name="textruta 10"/>
            <p:cNvSpPr txBox="1"/>
            <p:nvPr/>
          </p:nvSpPr>
          <p:spPr>
            <a:xfrm>
              <a:off x="3159386" y="3068100"/>
              <a:ext cx="1141797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sz="1200" dirty="0" smtClean="0"/>
                <a:t>      Femhörning    </a:t>
              </a:r>
            </a:p>
            <a:p>
              <a:r>
                <a:rPr lang="sv-SE" sz="1200" dirty="0"/>
                <a:t> </a:t>
              </a:r>
              <a:r>
                <a:rPr lang="sv-SE" sz="1200" dirty="0" smtClean="0"/>
                <a:t>    (Pentagon)</a:t>
              </a:r>
              <a:endParaRPr lang="sv-SE" sz="1200" dirty="0"/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4968237" y="1910244"/>
            <a:ext cx="1198589" cy="1649237"/>
            <a:chOff x="4942417" y="1910244"/>
            <a:chExt cx="1198589" cy="1649237"/>
          </a:xfrm>
        </p:grpSpPr>
        <p:pic>
          <p:nvPicPr>
            <p:cNvPr id="13" name="Bildobjekt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7071" y="1910244"/>
              <a:ext cx="1163935" cy="1163935"/>
            </a:xfrm>
            <a:prstGeom prst="rect">
              <a:avLst/>
            </a:prstGeom>
          </p:spPr>
        </p:pic>
        <p:sp>
          <p:nvSpPr>
            <p:cNvPr id="14" name="textruta 13"/>
            <p:cNvSpPr txBox="1"/>
            <p:nvPr/>
          </p:nvSpPr>
          <p:spPr>
            <a:xfrm>
              <a:off x="4942417" y="3097816"/>
              <a:ext cx="1141797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sz="1200" dirty="0" smtClean="0"/>
                <a:t>     Sexhörning    </a:t>
              </a:r>
            </a:p>
            <a:p>
              <a:r>
                <a:rPr lang="sv-SE" sz="1200" dirty="0"/>
                <a:t> </a:t>
              </a:r>
              <a:r>
                <a:rPr lang="sv-SE" sz="1200" dirty="0" smtClean="0"/>
                <a:t>    (Hexagon)</a:t>
              </a:r>
              <a:endParaRPr lang="sv-SE" sz="1200" dirty="0"/>
            </a:p>
          </p:txBody>
        </p:sp>
      </p:grpSp>
      <p:grpSp>
        <p:nvGrpSpPr>
          <p:cNvPr id="41" name="Grupp 40"/>
          <p:cNvGrpSpPr/>
          <p:nvPr/>
        </p:nvGrpSpPr>
        <p:grpSpPr>
          <a:xfrm>
            <a:off x="751905" y="4183068"/>
            <a:ext cx="7949199" cy="1945993"/>
            <a:chOff x="751905" y="4183068"/>
            <a:chExt cx="7949199" cy="1945993"/>
          </a:xfrm>
        </p:grpSpPr>
        <p:pic>
          <p:nvPicPr>
            <p:cNvPr id="16" name="Bildobjekt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84926" y="4183068"/>
              <a:ext cx="3273225" cy="1909381"/>
            </a:xfrm>
            <a:prstGeom prst="rect">
              <a:avLst/>
            </a:prstGeom>
          </p:spPr>
        </p:pic>
        <p:cxnSp>
          <p:nvCxnSpPr>
            <p:cNvPr id="20" name="Rak pil 19"/>
            <p:cNvCxnSpPr>
              <a:stCxn id="26" idx="3"/>
            </p:cNvCxnSpPr>
            <p:nvPr/>
          </p:nvCxnSpPr>
          <p:spPr>
            <a:xfrm flipV="1">
              <a:off x="2750737" y="5273706"/>
              <a:ext cx="694138" cy="223923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ktangel 25"/>
            <p:cNvSpPr/>
            <p:nvPr/>
          </p:nvSpPr>
          <p:spPr>
            <a:xfrm>
              <a:off x="751905" y="4902808"/>
              <a:ext cx="1998832" cy="1189641"/>
            </a:xfrm>
            <a:prstGeom prst="rect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dirty="0"/>
                <a:t>En sträcka mellan två närliggande hörn kallas </a:t>
              </a:r>
              <a:r>
                <a:rPr lang="sv-SE" b="1" i="1" dirty="0" smtClean="0">
                  <a:solidFill>
                    <a:srgbClr val="800000"/>
                  </a:solidFill>
                </a:rPr>
                <a:t>sida.</a:t>
              </a:r>
              <a:endParaRPr lang="sv-SE" b="1" i="1" dirty="0">
                <a:solidFill>
                  <a:srgbClr val="800000"/>
                </a:solidFill>
              </a:endParaRPr>
            </a:p>
          </p:txBody>
        </p:sp>
        <p:sp>
          <p:nvSpPr>
            <p:cNvPr id="28" name="Rektangel 27"/>
            <p:cNvSpPr/>
            <p:nvPr/>
          </p:nvSpPr>
          <p:spPr>
            <a:xfrm>
              <a:off x="5546563" y="4902809"/>
              <a:ext cx="3154541" cy="851431"/>
            </a:xfrm>
            <a:prstGeom prst="rect">
              <a:avLst/>
            </a:prstGeom>
            <a:ln w="28575" cmpd="sng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dirty="0"/>
                <a:t>En sträcka mellan två hörn, som </a:t>
              </a:r>
              <a:r>
                <a:rPr lang="sv-SE" dirty="0" smtClean="0"/>
                <a:t>inte ligger </a:t>
              </a:r>
              <a:r>
                <a:rPr lang="sv-SE" dirty="0"/>
                <a:t>bredvid varandra, kallas </a:t>
              </a:r>
              <a:r>
                <a:rPr lang="sv-SE" b="1" i="1" dirty="0">
                  <a:solidFill>
                    <a:srgbClr val="800000"/>
                  </a:solidFill>
                </a:rPr>
                <a:t>diagonal.</a:t>
              </a:r>
              <a:endParaRPr lang="sv-SE" dirty="0"/>
            </a:p>
          </p:txBody>
        </p:sp>
        <p:cxnSp>
          <p:nvCxnSpPr>
            <p:cNvPr id="29" name="Rak pil 28"/>
            <p:cNvCxnSpPr/>
            <p:nvPr/>
          </p:nvCxnSpPr>
          <p:spPr>
            <a:xfrm flipH="1" flipV="1">
              <a:off x="4886325" y="5013047"/>
              <a:ext cx="660241" cy="35243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ktangel 38"/>
            <p:cNvSpPr/>
            <p:nvPr/>
          </p:nvSpPr>
          <p:spPr>
            <a:xfrm>
              <a:off x="4490214" y="5562600"/>
              <a:ext cx="847152" cy="566461"/>
            </a:xfrm>
            <a:prstGeom prst="rect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64488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322666" y="241595"/>
            <a:ext cx="2270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Olika sorters trianglar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698" y="850004"/>
            <a:ext cx="2406053" cy="1777686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162" y="850003"/>
            <a:ext cx="1832308" cy="1821837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1718" y="850004"/>
            <a:ext cx="2997730" cy="184215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2704" y="3526198"/>
            <a:ext cx="2384060" cy="1065442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724141"/>
            <a:ext cx="3602634" cy="210974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03440" y="5388623"/>
            <a:ext cx="2510867" cy="985711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409985" y="2671841"/>
            <a:ext cx="2517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    En </a:t>
            </a:r>
            <a:r>
              <a:rPr lang="sv-SE" dirty="0" smtClean="0"/>
              <a:t>vinkel är</a:t>
            </a:r>
            <a:r>
              <a:rPr lang="sv-SE" b="1" i="1" dirty="0" smtClean="0">
                <a:solidFill>
                  <a:srgbClr val="800000"/>
                </a:solidFill>
              </a:rPr>
              <a:t> </a:t>
            </a:r>
            <a:r>
              <a:rPr lang="sv-SE" b="1" i="1" dirty="0" smtClean="0">
                <a:solidFill>
                  <a:srgbClr val="800000"/>
                </a:solidFill>
              </a:rPr>
              <a:t>rät </a:t>
            </a:r>
            <a:r>
              <a:rPr lang="sv-SE" dirty="0" smtClean="0"/>
              <a:t>= 90</a:t>
            </a:r>
            <a:r>
              <a:rPr lang="sv-SE" dirty="0"/>
              <a:t>°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11" name="Rektangel 10"/>
          <p:cNvSpPr/>
          <p:nvPr/>
        </p:nvSpPr>
        <p:spPr>
          <a:xfrm>
            <a:off x="3335711" y="2663974"/>
            <a:ext cx="2301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Alla </a:t>
            </a:r>
            <a:r>
              <a:rPr lang="sv-SE" b="1" i="1" dirty="0">
                <a:solidFill>
                  <a:srgbClr val="800000"/>
                </a:solidFill>
              </a:rPr>
              <a:t>sidor lika långa</a:t>
            </a:r>
          </a:p>
          <a:p>
            <a:r>
              <a:rPr lang="sv-SE" dirty="0"/>
              <a:t>och </a:t>
            </a:r>
            <a:r>
              <a:rPr lang="sv-SE" b="1" i="1" dirty="0">
                <a:solidFill>
                  <a:srgbClr val="800000"/>
                </a:solidFill>
              </a:rPr>
              <a:t>alla vinklar 60°</a:t>
            </a:r>
            <a:r>
              <a:rPr lang="sv-SE" dirty="0"/>
              <a:t>.</a:t>
            </a:r>
          </a:p>
        </p:txBody>
      </p:sp>
      <p:sp>
        <p:nvSpPr>
          <p:cNvPr id="12" name="Rektangel 11"/>
          <p:cNvSpPr/>
          <p:nvPr/>
        </p:nvSpPr>
        <p:spPr>
          <a:xfrm>
            <a:off x="5831718" y="2671841"/>
            <a:ext cx="3123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Två </a:t>
            </a:r>
            <a:r>
              <a:rPr lang="sv-SE" dirty="0"/>
              <a:t>sidor lika </a:t>
            </a:r>
            <a:r>
              <a:rPr lang="sv-SE" dirty="0" smtClean="0"/>
              <a:t>långa. Två vinklar,</a:t>
            </a:r>
            <a:r>
              <a:rPr lang="sv-SE" b="1" i="1" dirty="0" smtClean="0">
                <a:solidFill>
                  <a:srgbClr val="800000"/>
                </a:solidFill>
              </a:rPr>
              <a:t> </a:t>
            </a:r>
            <a:r>
              <a:rPr lang="sv-SE" b="1" i="1" dirty="0">
                <a:solidFill>
                  <a:srgbClr val="800000"/>
                </a:solidFill>
              </a:rPr>
              <a:t>basvinklarna</a:t>
            </a:r>
            <a:r>
              <a:rPr lang="sv-SE" dirty="0"/>
              <a:t>, är lika stora.</a:t>
            </a:r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8162" y="5527662"/>
            <a:ext cx="2069958" cy="90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01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567" y="706702"/>
            <a:ext cx="3423150" cy="1506185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674538" y="337370"/>
            <a:ext cx="5086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Triangeln är likbent. Hur stora är vinklarna A och C?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837353" y="2515506"/>
            <a:ext cx="2971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Triangeln </a:t>
            </a:r>
            <a:r>
              <a:rPr lang="sv-SE" dirty="0" smtClean="0">
                <a:latin typeface="Bradley Hand Bold"/>
                <a:cs typeface="Bradley Hand Bold"/>
              </a:rPr>
              <a:t>ABC </a:t>
            </a:r>
            <a:r>
              <a:rPr lang="sv-SE" smtClean="0">
                <a:latin typeface="Bradley Hand Bold"/>
                <a:cs typeface="Bradley Hand Bold"/>
              </a:rPr>
              <a:t>är </a:t>
            </a:r>
            <a:r>
              <a:rPr lang="sv-SE" smtClean="0">
                <a:latin typeface="Bradley Hand Bold"/>
                <a:cs typeface="Bradley Hand Bold"/>
              </a:rPr>
              <a:t>likbent.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837353" y="3044153"/>
            <a:ext cx="1548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sv-SE" dirty="0" smtClean="0">
                <a:latin typeface="Bradley Hand Bold"/>
                <a:cs typeface="Bradley Hand Bold"/>
              </a:rPr>
              <a:t>B =  34 °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2837353" y="3377422"/>
            <a:ext cx="191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sv-SE" dirty="0" smtClean="0">
                <a:latin typeface="Bradley Hand Bold"/>
                <a:cs typeface="Bradley Hand Bold"/>
              </a:rPr>
              <a:t>C =</a:t>
            </a:r>
            <a:r>
              <a:rPr lang="sv-SE" sz="1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sv-SE" dirty="0" smtClean="0">
                <a:latin typeface="Bradley Hand Bold"/>
                <a:cs typeface="Bradley Hand Bold"/>
              </a:rPr>
              <a:t>B = 34°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2837353" y="3770090"/>
            <a:ext cx="377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sv-SE" dirty="0" smtClean="0">
                <a:latin typeface="Bradley Hand Bold"/>
                <a:cs typeface="Bradley Hand Bold"/>
              </a:rPr>
              <a:t>C + </a:t>
            </a:r>
            <a:r>
              <a:rPr lang="sv-SE" sz="1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sv-SE" dirty="0" smtClean="0">
                <a:latin typeface="Bradley Hand Bold"/>
                <a:cs typeface="Bradley Hand Bold"/>
              </a:rPr>
              <a:t>B = </a:t>
            </a:r>
            <a:r>
              <a:rPr lang="sv-SE" dirty="0">
                <a:latin typeface="Bradley Hand Bold"/>
                <a:cs typeface="Bradley Hand Bold"/>
              </a:rPr>
              <a:t>34 </a:t>
            </a:r>
            <a:r>
              <a:rPr lang="sv-SE" dirty="0" smtClean="0">
                <a:latin typeface="Bradley Hand Bold"/>
                <a:cs typeface="Bradley Hand Bold"/>
              </a:rPr>
              <a:t>° + 34 </a:t>
            </a:r>
            <a:r>
              <a:rPr lang="sv-SE" dirty="0">
                <a:latin typeface="Bradley Hand Bold"/>
                <a:cs typeface="Bradley Hand Bold"/>
              </a:rPr>
              <a:t>°</a:t>
            </a:r>
            <a:r>
              <a:rPr lang="sv-SE" dirty="0" smtClean="0">
                <a:latin typeface="Bradley Hand Bold"/>
                <a:cs typeface="Bradley Hand Bold"/>
              </a:rPr>
              <a:t> = 68 </a:t>
            </a:r>
            <a:r>
              <a:rPr lang="sv-SE" dirty="0">
                <a:latin typeface="Bradley Hand Bold"/>
                <a:cs typeface="Bradley Hand Bold"/>
              </a:rPr>
              <a:t>° 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2837353" y="4438265"/>
            <a:ext cx="270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sv-SE" dirty="0" smtClean="0">
                <a:latin typeface="Bradley Hand Bold"/>
                <a:cs typeface="Bradley Hand Bold"/>
              </a:rPr>
              <a:t>A = 180° – 68 ° = 112°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2668009" y="5322895"/>
            <a:ext cx="3436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</a:t>
            </a:r>
            <a:r>
              <a:rPr lang="sv-SE" sz="1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sv-SE" dirty="0" smtClean="0">
                <a:latin typeface="Bradley Hand Bold"/>
                <a:cs typeface="Bradley Hand Bold"/>
              </a:rPr>
              <a:t>C är </a:t>
            </a:r>
            <a:r>
              <a:rPr lang="sv-SE" dirty="0">
                <a:latin typeface="Bradley Hand Bold"/>
                <a:cs typeface="Bradley Hand Bold"/>
              </a:rPr>
              <a:t>34</a:t>
            </a:r>
            <a:r>
              <a:rPr lang="sv-SE" dirty="0" smtClean="0">
                <a:latin typeface="Bradley Hand Bold"/>
                <a:cs typeface="Bradley Hand Bold"/>
              </a:rPr>
              <a:t>° och </a:t>
            </a:r>
            <a:r>
              <a:rPr lang="sv-SE" sz="1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sv-SE" dirty="0">
                <a:latin typeface="Bradley Hand Bold"/>
                <a:cs typeface="Bradley Hand Bold"/>
              </a:rPr>
              <a:t>A </a:t>
            </a:r>
            <a:r>
              <a:rPr lang="sv-SE" dirty="0" smtClean="0">
                <a:latin typeface="Bradley Hand Bold"/>
                <a:cs typeface="Bradley Hand Bold"/>
              </a:rPr>
              <a:t> är 112°.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971031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170</Words>
  <Application>Microsoft Macintosh PowerPoint</Application>
  <PresentationFormat>Bildspel på skärmen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</cp:revision>
  <dcterms:created xsi:type="dcterms:W3CDTF">2017-04-14T14:34:39Z</dcterms:created>
  <dcterms:modified xsi:type="dcterms:W3CDTF">2017-08-08T09:02:46Z</dcterms:modified>
</cp:coreProperties>
</file>