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68" r:id="rId3"/>
    <p:sldId id="269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5178" autoAdjust="0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986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798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181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47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192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57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03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09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26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9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06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79FD7-24D9-9843-BA61-DB9CEBB5A7E8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573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p 25"/>
          <p:cNvGrpSpPr/>
          <p:nvPr/>
        </p:nvGrpSpPr>
        <p:grpSpPr>
          <a:xfrm>
            <a:off x="6097060" y="1442925"/>
            <a:ext cx="1615928" cy="1310649"/>
            <a:chOff x="1914397" y="518730"/>
            <a:chExt cx="2306405" cy="1774396"/>
          </a:xfrm>
        </p:grpSpPr>
        <p:pic>
          <p:nvPicPr>
            <p:cNvPr id="2" name="Bildobjekt 1"/>
            <p:cNvPicPr>
              <a:picLocks noChangeAspect="1"/>
            </p:cNvPicPr>
            <p:nvPr/>
          </p:nvPicPr>
          <p:blipFill rotWithShape="1">
            <a:blip r:embed="rId2"/>
            <a:srcRect l="75580" t="27123" r="1603" b="28150"/>
            <a:stretch/>
          </p:blipFill>
          <p:spPr>
            <a:xfrm>
              <a:off x="2558904" y="905421"/>
              <a:ext cx="493137" cy="483339"/>
            </a:xfrm>
            <a:prstGeom prst="ellipse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 rotWithShape="1">
            <a:blip r:embed="rId2"/>
            <a:srcRect l="26261" t="27245" r="50167" b="27726"/>
            <a:stretch/>
          </p:blipFill>
          <p:spPr>
            <a:xfrm>
              <a:off x="2807674" y="518730"/>
              <a:ext cx="509070" cy="486227"/>
            </a:xfrm>
            <a:prstGeom prst="ellipse">
              <a:avLst/>
            </a:prstGeom>
          </p:spPr>
        </p:pic>
        <p:pic>
          <p:nvPicPr>
            <p:cNvPr id="13" name="Bildobjekt 12"/>
            <p:cNvPicPr>
              <a:picLocks noChangeAspect="1"/>
            </p:cNvPicPr>
            <p:nvPr/>
          </p:nvPicPr>
          <p:blipFill rotWithShape="1">
            <a:blip r:embed="rId2"/>
            <a:srcRect l="51887" t="27486" r="25599" b="27182"/>
            <a:stretch/>
          </p:blipFill>
          <p:spPr>
            <a:xfrm>
              <a:off x="2241734" y="547166"/>
              <a:ext cx="476639" cy="479838"/>
            </a:xfrm>
            <a:prstGeom prst="ellipse">
              <a:avLst/>
            </a:prstGeom>
          </p:spPr>
        </p:pic>
        <p:pic>
          <p:nvPicPr>
            <p:cNvPr id="14" name="Bildobjekt 13"/>
            <p:cNvPicPr>
              <a:picLocks noChangeAspect="1"/>
            </p:cNvPicPr>
            <p:nvPr/>
          </p:nvPicPr>
          <p:blipFill rotWithShape="1">
            <a:blip r:embed="rId2"/>
            <a:srcRect l="26261" t="27245" r="50167" b="27726"/>
            <a:stretch/>
          </p:blipFill>
          <p:spPr>
            <a:xfrm>
              <a:off x="2964475" y="1388760"/>
              <a:ext cx="509070" cy="486227"/>
            </a:xfrm>
            <a:prstGeom prst="ellipse">
              <a:avLst/>
            </a:prstGeom>
          </p:spPr>
        </p:pic>
        <p:pic>
          <p:nvPicPr>
            <p:cNvPr id="15" name="Bildobjekt 14"/>
            <p:cNvPicPr>
              <a:picLocks noChangeAspect="1"/>
            </p:cNvPicPr>
            <p:nvPr/>
          </p:nvPicPr>
          <p:blipFill rotWithShape="1">
            <a:blip r:embed="rId2"/>
            <a:srcRect l="26261" t="27245" r="50167" b="27726"/>
            <a:stretch/>
          </p:blipFill>
          <p:spPr>
            <a:xfrm>
              <a:off x="1987199" y="966051"/>
              <a:ext cx="509070" cy="486227"/>
            </a:xfrm>
            <a:prstGeom prst="ellipse">
              <a:avLst/>
            </a:prstGeom>
          </p:spPr>
        </p:pic>
        <p:pic>
          <p:nvPicPr>
            <p:cNvPr id="16" name="Bildobjekt 15"/>
            <p:cNvPicPr>
              <a:picLocks noChangeAspect="1"/>
            </p:cNvPicPr>
            <p:nvPr/>
          </p:nvPicPr>
          <p:blipFill rotWithShape="1">
            <a:blip r:embed="rId2"/>
            <a:srcRect l="26261" t="27245" r="50167" b="27726"/>
            <a:stretch/>
          </p:blipFill>
          <p:spPr>
            <a:xfrm>
              <a:off x="3641674" y="866051"/>
              <a:ext cx="509070" cy="486227"/>
            </a:xfrm>
            <a:prstGeom prst="ellipse">
              <a:avLst/>
            </a:prstGeom>
          </p:spPr>
        </p:pic>
        <p:pic>
          <p:nvPicPr>
            <p:cNvPr id="17" name="Bildobjekt 16"/>
            <p:cNvPicPr>
              <a:picLocks noChangeAspect="1"/>
            </p:cNvPicPr>
            <p:nvPr/>
          </p:nvPicPr>
          <p:blipFill rotWithShape="1">
            <a:blip r:embed="rId2"/>
            <a:srcRect l="51887" t="27486" r="25599" b="27182"/>
            <a:stretch/>
          </p:blipFill>
          <p:spPr>
            <a:xfrm>
              <a:off x="3279601" y="1772828"/>
              <a:ext cx="476639" cy="479838"/>
            </a:xfrm>
            <a:prstGeom prst="ellipse">
              <a:avLst/>
            </a:prstGeom>
          </p:spPr>
        </p:pic>
        <p:pic>
          <p:nvPicPr>
            <p:cNvPr id="18" name="Bildobjekt 17"/>
            <p:cNvPicPr>
              <a:picLocks noChangeAspect="1"/>
            </p:cNvPicPr>
            <p:nvPr/>
          </p:nvPicPr>
          <p:blipFill rotWithShape="1">
            <a:blip r:embed="rId2"/>
            <a:srcRect l="51887" t="27486" r="25599" b="27182"/>
            <a:stretch/>
          </p:blipFill>
          <p:spPr>
            <a:xfrm>
              <a:off x="3441795" y="1295973"/>
              <a:ext cx="476639" cy="479838"/>
            </a:xfrm>
            <a:prstGeom prst="ellipse">
              <a:avLst/>
            </a:prstGeom>
          </p:spPr>
        </p:pic>
        <p:pic>
          <p:nvPicPr>
            <p:cNvPr id="19" name="Bildobjekt 18"/>
            <p:cNvPicPr>
              <a:picLocks noChangeAspect="1"/>
            </p:cNvPicPr>
            <p:nvPr/>
          </p:nvPicPr>
          <p:blipFill rotWithShape="1">
            <a:blip r:embed="rId2"/>
            <a:srcRect l="51887" t="27486" r="25599" b="27182"/>
            <a:stretch/>
          </p:blipFill>
          <p:spPr>
            <a:xfrm>
              <a:off x="2487836" y="1395149"/>
              <a:ext cx="476639" cy="479838"/>
            </a:xfrm>
            <a:prstGeom prst="ellipse">
              <a:avLst/>
            </a:prstGeom>
          </p:spPr>
        </p:pic>
        <p:pic>
          <p:nvPicPr>
            <p:cNvPr id="20" name="Bildobjekt 19"/>
            <p:cNvPicPr>
              <a:picLocks noChangeAspect="1"/>
            </p:cNvPicPr>
            <p:nvPr/>
          </p:nvPicPr>
          <p:blipFill rotWithShape="1">
            <a:blip r:embed="rId2"/>
            <a:srcRect l="51887" t="27486" r="25599" b="27182"/>
            <a:stretch/>
          </p:blipFill>
          <p:spPr>
            <a:xfrm>
              <a:off x="1914397" y="1434298"/>
              <a:ext cx="476639" cy="479838"/>
            </a:xfrm>
            <a:prstGeom prst="ellipse">
              <a:avLst/>
            </a:prstGeom>
          </p:spPr>
        </p:pic>
        <p:pic>
          <p:nvPicPr>
            <p:cNvPr id="21" name="Bildobjekt 20"/>
            <p:cNvPicPr>
              <a:picLocks noChangeAspect="1"/>
            </p:cNvPicPr>
            <p:nvPr/>
          </p:nvPicPr>
          <p:blipFill rotWithShape="1">
            <a:blip r:embed="rId2"/>
            <a:srcRect l="75580" t="27123" r="1603" b="28150"/>
            <a:stretch/>
          </p:blipFill>
          <p:spPr>
            <a:xfrm>
              <a:off x="3727665" y="1674217"/>
              <a:ext cx="493137" cy="483339"/>
            </a:xfrm>
            <a:prstGeom prst="ellipse">
              <a:avLst/>
            </a:prstGeom>
          </p:spPr>
        </p:pic>
        <p:pic>
          <p:nvPicPr>
            <p:cNvPr id="22" name="Bildobjekt 21"/>
            <p:cNvPicPr>
              <a:picLocks noChangeAspect="1"/>
            </p:cNvPicPr>
            <p:nvPr/>
          </p:nvPicPr>
          <p:blipFill rotWithShape="1">
            <a:blip r:embed="rId2"/>
            <a:srcRect l="75580" t="27123" r="1603" b="28150"/>
            <a:stretch/>
          </p:blipFill>
          <p:spPr>
            <a:xfrm>
              <a:off x="2198910" y="1809787"/>
              <a:ext cx="493137" cy="483339"/>
            </a:xfrm>
            <a:prstGeom prst="ellipse">
              <a:avLst/>
            </a:prstGeom>
          </p:spPr>
        </p:pic>
        <p:pic>
          <p:nvPicPr>
            <p:cNvPr id="23" name="Bildobjekt 22"/>
            <p:cNvPicPr>
              <a:picLocks noChangeAspect="1"/>
            </p:cNvPicPr>
            <p:nvPr/>
          </p:nvPicPr>
          <p:blipFill rotWithShape="1">
            <a:blip r:embed="rId2"/>
            <a:srcRect l="75580" t="27123" r="1603" b="28150"/>
            <a:stretch/>
          </p:blipFill>
          <p:spPr>
            <a:xfrm>
              <a:off x="2743773" y="1809787"/>
              <a:ext cx="493137" cy="483339"/>
            </a:xfrm>
            <a:prstGeom prst="ellipse">
              <a:avLst/>
            </a:prstGeom>
          </p:spPr>
        </p:pic>
        <p:pic>
          <p:nvPicPr>
            <p:cNvPr id="24" name="Bildobjekt 23"/>
            <p:cNvPicPr>
              <a:picLocks noChangeAspect="1"/>
            </p:cNvPicPr>
            <p:nvPr/>
          </p:nvPicPr>
          <p:blipFill rotWithShape="1">
            <a:blip r:embed="rId2"/>
            <a:srcRect l="75580" t="27123" r="1603" b="28150"/>
            <a:stretch/>
          </p:blipFill>
          <p:spPr>
            <a:xfrm>
              <a:off x="3072606" y="927310"/>
              <a:ext cx="493137" cy="483339"/>
            </a:xfrm>
            <a:prstGeom prst="ellipse">
              <a:avLst/>
            </a:prstGeom>
          </p:spPr>
        </p:pic>
        <p:pic>
          <p:nvPicPr>
            <p:cNvPr id="25" name="Bildobjekt 24"/>
            <p:cNvPicPr>
              <a:picLocks noChangeAspect="1"/>
            </p:cNvPicPr>
            <p:nvPr/>
          </p:nvPicPr>
          <p:blipFill rotWithShape="1">
            <a:blip r:embed="rId2"/>
            <a:srcRect l="75580" t="27123" r="1603" b="28150"/>
            <a:stretch/>
          </p:blipFill>
          <p:spPr>
            <a:xfrm>
              <a:off x="3316744" y="521618"/>
              <a:ext cx="493137" cy="483339"/>
            </a:xfrm>
            <a:prstGeom prst="ellipse">
              <a:avLst/>
            </a:prstGeom>
          </p:spPr>
        </p:pic>
      </p:grpSp>
      <p:sp>
        <p:nvSpPr>
          <p:cNvPr id="28" name="Rektangel 27"/>
          <p:cNvSpPr/>
          <p:nvPr/>
        </p:nvSpPr>
        <p:spPr>
          <a:xfrm>
            <a:off x="202675" y="160464"/>
            <a:ext cx="8827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X 4.6				         Andelen i procentform (II)</a:t>
            </a:r>
          </a:p>
        </p:txBody>
      </p:sp>
      <p:grpSp>
        <p:nvGrpSpPr>
          <p:cNvPr id="45" name="Grupp 44"/>
          <p:cNvGrpSpPr/>
          <p:nvPr/>
        </p:nvGrpSpPr>
        <p:grpSpPr>
          <a:xfrm>
            <a:off x="2644330" y="1830244"/>
            <a:ext cx="3505121" cy="1059350"/>
            <a:chOff x="523073" y="1011078"/>
            <a:chExt cx="3505121" cy="1059350"/>
          </a:xfrm>
        </p:grpSpPr>
        <p:sp>
          <p:nvSpPr>
            <p:cNvPr id="29" name="Rektangel 28"/>
            <p:cNvSpPr/>
            <p:nvPr/>
          </p:nvSpPr>
          <p:spPr>
            <a:xfrm>
              <a:off x="523073" y="1011078"/>
              <a:ext cx="350512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dirty="0"/>
            </a:p>
            <a:p>
              <a:endParaRPr lang="sv-SE" dirty="0"/>
            </a:p>
            <a:p>
              <a:r>
                <a:rPr lang="sv-SE" b="1" i="1" dirty="0">
                  <a:solidFill>
                    <a:srgbClr val="800000"/>
                  </a:solidFill>
                </a:rPr>
                <a:t>Andelen</a:t>
              </a:r>
              <a:r>
                <a:rPr lang="sv-SE" dirty="0"/>
                <a:t> röda kulor är alltså </a:t>
              </a:r>
            </a:p>
          </p:txBody>
        </p:sp>
        <p:grpSp>
          <p:nvGrpSpPr>
            <p:cNvPr id="31" name="Grupp 30"/>
            <p:cNvGrpSpPr>
              <a:grpSpLocks/>
            </p:cNvGrpSpPr>
            <p:nvPr/>
          </p:nvGrpSpPr>
          <p:grpSpPr bwMode="auto">
            <a:xfrm>
              <a:off x="3240394" y="1442267"/>
              <a:ext cx="418654" cy="628161"/>
              <a:chOff x="3981113" y="1865965"/>
              <a:chExt cx="419604" cy="626954"/>
            </a:xfrm>
          </p:grpSpPr>
          <p:sp>
            <p:nvSpPr>
              <p:cNvPr id="33" name="textruta 24"/>
              <p:cNvSpPr txBox="1">
                <a:spLocks noChangeArrowheads="1"/>
              </p:cNvSpPr>
              <p:nvPr/>
            </p:nvSpPr>
            <p:spPr bwMode="auto">
              <a:xfrm>
                <a:off x="4017751" y="1865965"/>
                <a:ext cx="302344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+mn-lt"/>
                    <a:cs typeface="Bradley Hand Bold"/>
                  </a:rPr>
                  <a:t>6</a:t>
                </a:r>
              </a:p>
            </p:txBody>
          </p:sp>
          <p:sp>
            <p:nvSpPr>
              <p:cNvPr id="34" name="textruta 25"/>
              <p:cNvSpPr txBox="1">
                <a:spLocks noChangeArrowheads="1"/>
              </p:cNvSpPr>
              <p:nvPr/>
            </p:nvSpPr>
            <p:spPr bwMode="auto">
              <a:xfrm>
                <a:off x="3981113" y="2124297"/>
                <a:ext cx="419604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+mn-lt"/>
                    <a:cs typeface="Bradley Hand Bold"/>
                  </a:rPr>
                  <a:t>15</a:t>
                </a:r>
              </a:p>
            </p:txBody>
          </p:sp>
          <p:cxnSp>
            <p:nvCxnSpPr>
              <p:cNvPr id="35" name="Rak 34"/>
              <p:cNvCxnSpPr/>
              <p:nvPr/>
            </p:nvCxnSpPr>
            <p:spPr>
              <a:xfrm>
                <a:off x="4025158" y="2202961"/>
                <a:ext cx="294937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upp 36"/>
          <p:cNvGrpSpPr/>
          <p:nvPr/>
        </p:nvGrpSpPr>
        <p:grpSpPr>
          <a:xfrm>
            <a:off x="3551136" y="4229347"/>
            <a:ext cx="666973" cy="628161"/>
            <a:chOff x="5768849" y="3665098"/>
            <a:chExt cx="666973" cy="628161"/>
          </a:xfrm>
        </p:grpSpPr>
        <p:grpSp>
          <p:nvGrpSpPr>
            <p:cNvPr id="38" name="Grupp 37"/>
            <p:cNvGrpSpPr>
              <a:grpSpLocks/>
            </p:cNvGrpSpPr>
            <p:nvPr/>
          </p:nvGrpSpPr>
          <p:grpSpPr bwMode="auto">
            <a:xfrm>
              <a:off x="5768849" y="3665098"/>
              <a:ext cx="418654" cy="628161"/>
              <a:chOff x="3981113" y="1865965"/>
              <a:chExt cx="419604" cy="626954"/>
            </a:xfrm>
          </p:grpSpPr>
          <p:sp>
            <p:nvSpPr>
              <p:cNvPr id="40" name="textruta 24"/>
              <p:cNvSpPr txBox="1">
                <a:spLocks noChangeArrowheads="1"/>
              </p:cNvSpPr>
              <p:nvPr/>
            </p:nvSpPr>
            <p:spPr bwMode="auto">
              <a:xfrm>
                <a:off x="4017751" y="1865965"/>
                <a:ext cx="302344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+mn-lt"/>
                    <a:cs typeface="Bradley Hand Bold"/>
                  </a:rPr>
                  <a:t>6</a:t>
                </a:r>
              </a:p>
            </p:txBody>
          </p:sp>
          <p:sp>
            <p:nvSpPr>
              <p:cNvPr id="41" name="textruta 25"/>
              <p:cNvSpPr txBox="1">
                <a:spLocks noChangeArrowheads="1"/>
              </p:cNvSpPr>
              <p:nvPr/>
            </p:nvSpPr>
            <p:spPr bwMode="auto">
              <a:xfrm>
                <a:off x="3981113" y="2124297"/>
                <a:ext cx="419604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+mn-lt"/>
                    <a:cs typeface="Bradley Hand Bold"/>
                  </a:rPr>
                  <a:t>15</a:t>
                </a:r>
              </a:p>
            </p:txBody>
          </p:sp>
          <p:cxnSp>
            <p:nvCxnSpPr>
              <p:cNvPr id="42" name="Rak 41"/>
              <p:cNvCxnSpPr/>
              <p:nvPr/>
            </p:nvCxnSpPr>
            <p:spPr>
              <a:xfrm>
                <a:off x="4025158" y="2202961"/>
                <a:ext cx="294937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ruta 38"/>
            <p:cNvSpPr txBox="1"/>
            <p:nvPr/>
          </p:nvSpPr>
          <p:spPr>
            <a:xfrm>
              <a:off x="6180352" y="3805015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44" name="Rektangel 43"/>
          <p:cNvSpPr/>
          <p:nvPr/>
        </p:nvSpPr>
        <p:spPr>
          <a:xfrm>
            <a:off x="1402430" y="3580711"/>
            <a:ext cx="6071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Dividera</a:t>
            </a:r>
            <a:r>
              <a:rPr lang="sv-SE" dirty="0"/>
              <a:t> 6 med 15 för att ta reda på hur många procent det är.</a:t>
            </a:r>
          </a:p>
        </p:txBody>
      </p:sp>
      <p:sp>
        <p:nvSpPr>
          <p:cNvPr id="46" name="textruta 24"/>
          <p:cNvSpPr txBox="1">
            <a:spLocks noChangeArrowheads="1"/>
          </p:cNvSpPr>
          <p:nvPr/>
        </p:nvSpPr>
        <p:spPr bwMode="auto">
          <a:xfrm>
            <a:off x="4218109" y="4373076"/>
            <a:ext cx="6955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+mn-lt"/>
                <a:cs typeface="Bradley Hand Bold"/>
              </a:rPr>
              <a:t>0,4  =</a:t>
            </a:r>
          </a:p>
        </p:txBody>
      </p:sp>
      <p:sp>
        <p:nvSpPr>
          <p:cNvPr id="47" name="textruta 24"/>
          <p:cNvSpPr txBox="1">
            <a:spLocks noChangeArrowheads="1"/>
          </p:cNvSpPr>
          <p:nvPr/>
        </p:nvSpPr>
        <p:spPr bwMode="auto">
          <a:xfrm>
            <a:off x="4874390" y="4363307"/>
            <a:ext cx="6358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/>
              <a:t>40 %</a:t>
            </a:r>
          </a:p>
        </p:txBody>
      </p:sp>
      <p:sp>
        <p:nvSpPr>
          <p:cNvPr id="48" name="Rektangel 47"/>
          <p:cNvSpPr/>
          <p:nvPr/>
        </p:nvSpPr>
        <p:spPr>
          <a:xfrm>
            <a:off x="3204223" y="1633693"/>
            <a:ext cx="1836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Sex kulor är </a:t>
            </a:r>
            <a:r>
              <a:rPr lang="sv-SE" b="1" dirty="0">
                <a:solidFill>
                  <a:srgbClr val="FF0000"/>
                </a:solidFill>
              </a:rPr>
              <a:t>röda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005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7" grpId="0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000125" y="182086"/>
            <a:ext cx="6413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På en arbetsplats finns 60 anställda. Av dessa är 12 kvinnor.</a:t>
            </a:r>
          </a:p>
          <a:p>
            <a:r>
              <a:rPr lang="sv-SE" dirty="0"/>
              <a:t>Hur stor andel av de anställda är kvinnor? Svara i</a:t>
            </a:r>
          </a:p>
        </p:txBody>
      </p:sp>
      <p:grpSp>
        <p:nvGrpSpPr>
          <p:cNvPr id="6" name="Grupp 5"/>
          <p:cNvGrpSpPr>
            <a:grpSpLocks/>
          </p:cNvGrpSpPr>
          <p:nvPr/>
        </p:nvGrpSpPr>
        <p:grpSpPr bwMode="auto">
          <a:xfrm>
            <a:off x="1441375" y="1498004"/>
            <a:ext cx="457275" cy="655100"/>
            <a:chOff x="3981113" y="1834339"/>
            <a:chExt cx="458311" cy="653840"/>
          </a:xfrm>
        </p:grpSpPr>
        <p:sp>
          <p:nvSpPr>
            <p:cNvPr id="8" name="textruta 24"/>
            <p:cNvSpPr txBox="1">
              <a:spLocks noChangeArrowheads="1"/>
            </p:cNvSpPr>
            <p:nvPr/>
          </p:nvSpPr>
          <p:spPr bwMode="auto">
            <a:xfrm>
              <a:off x="3987023" y="1834339"/>
              <a:ext cx="450447" cy="368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latin typeface="Bradley Hand Bold"/>
                  <a:cs typeface="Bradley Hand Bold"/>
                </a:rPr>
                <a:t>12</a:t>
              </a:r>
            </a:p>
          </p:txBody>
        </p:sp>
        <p:sp>
          <p:nvSpPr>
            <p:cNvPr id="9" name="textruta 25"/>
            <p:cNvSpPr txBox="1">
              <a:spLocks noChangeArrowheads="1"/>
            </p:cNvSpPr>
            <p:nvPr/>
          </p:nvSpPr>
          <p:spPr bwMode="auto">
            <a:xfrm>
              <a:off x="3981113" y="2119557"/>
              <a:ext cx="458311" cy="368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sv-SE" sz="1800" dirty="0">
                  <a:latin typeface="Bradley Hand Bold"/>
                  <a:cs typeface="Bradley Hand Bold"/>
                </a:rPr>
                <a:t>60</a:t>
              </a:r>
            </a:p>
          </p:txBody>
        </p:sp>
        <p:cxnSp>
          <p:nvCxnSpPr>
            <p:cNvPr id="10" name="Rak 9"/>
            <p:cNvCxnSpPr/>
            <p:nvPr/>
          </p:nvCxnSpPr>
          <p:spPr>
            <a:xfrm>
              <a:off x="4025158" y="2202961"/>
              <a:ext cx="334599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ruta 24"/>
          <p:cNvSpPr txBox="1">
            <a:spLocks noChangeArrowheads="1"/>
          </p:cNvSpPr>
          <p:nvPr/>
        </p:nvSpPr>
        <p:spPr bwMode="auto">
          <a:xfrm>
            <a:off x="3495344" y="1638220"/>
            <a:ext cx="5180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0,2</a:t>
            </a:r>
          </a:p>
        </p:txBody>
      </p:sp>
      <p:sp>
        <p:nvSpPr>
          <p:cNvPr id="14" name="textruta 24"/>
          <p:cNvSpPr txBox="1">
            <a:spLocks noChangeArrowheads="1"/>
          </p:cNvSpPr>
          <p:nvPr/>
        </p:nvSpPr>
        <p:spPr bwMode="auto">
          <a:xfrm>
            <a:off x="6231953" y="1599106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20 </a:t>
            </a:r>
            <a:r>
              <a:rPr lang="sv-SE" sz="1800" dirty="0">
                <a:latin typeface="+mn-lt"/>
                <a:cs typeface="Bradley Hand Bold"/>
              </a:rPr>
              <a:t>%</a:t>
            </a:r>
          </a:p>
        </p:txBody>
      </p:sp>
      <p:grpSp>
        <p:nvGrpSpPr>
          <p:cNvPr id="25" name="Grupp 24"/>
          <p:cNvGrpSpPr/>
          <p:nvPr/>
        </p:nvGrpSpPr>
        <p:grpSpPr>
          <a:xfrm>
            <a:off x="3055035" y="5291257"/>
            <a:ext cx="689679" cy="655100"/>
            <a:chOff x="1665137" y="5261249"/>
            <a:chExt cx="689679" cy="655100"/>
          </a:xfrm>
        </p:grpSpPr>
        <p:grpSp>
          <p:nvGrpSpPr>
            <p:cNvPr id="15" name="Grupp 14"/>
            <p:cNvGrpSpPr>
              <a:grpSpLocks/>
            </p:cNvGrpSpPr>
            <p:nvPr/>
          </p:nvGrpSpPr>
          <p:grpSpPr bwMode="auto">
            <a:xfrm>
              <a:off x="1665137" y="5261249"/>
              <a:ext cx="471818" cy="655100"/>
              <a:chOff x="3981113" y="1834339"/>
              <a:chExt cx="472887" cy="653840"/>
            </a:xfrm>
          </p:grpSpPr>
          <p:sp>
            <p:nvSpPr>
              <p:cNvPr id="16" name="textruta 24"/>
              <p:cNvSpPr txBox="1">
                <a:spLocks noChangeArrowheads="1"/>
              </p:cNvSpPr>
              <p:nvPr/>
            </p:nvSpPr>
            <p:spPr bwMode="auto">
              <a:xfrm>
                <a:off x="4025158" y="1834339"/>
                <a:ext cx="330373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4</a:t>
                </a:r>
              </a:p>
            </p:txBody>
          </p:sp>
          <p:sp>
            <p:nvSpPr>
              <p:cNvPr id="17" name="textruta 25"/>
              <p:cNvSpPr txBox="1">
                <a:spLocks noChangeArrowheads="1"/>
              </p:cNvSpPr>
              <p:nvPr/>
            </p:nvSpPr>
            <p:spPr bwMode="auto">
              <a:xfrm>
                <a:off x="3981113" y="2119557"/>
                <a:ext cx="472887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23</a:t>
                </a:r>
              </a:p>
            </p:txBody>
          </p:sp>
          <p:cxnSp>
            <p:nvCxnSpPr>
              <p:cNvPr id="18" name="Rak 17"/>
              <p:cNvCxnSpPr/>
              <p:nvPr/>
            </p:nvCxnSpPr>
            <p:spPr>
              <a:xfrm>
                <a:off x="4025158" y="2202961"/>
                <a:ext cx="33459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ruta 18"/>
            <p:cNvSpPr txBox="1"/>
            <p:nvPr/>
          </p:nvSpPr>
          <p:spPr>
            <a:xfrm>
              <a:off x="2016617" y="5434033"/>
              <a:ext cx="3381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=</a:t>
              </a:r>
            </a:p>
          </p:txBody>
        </p:sp>
      </p:grpSp>
      <p:sp>
        <p:nvSpPr>
          <p:cNvPr id="20" name="textruta 19"/>
          <p:cNvSpPr txBox="1"/>
          <p:nvPr/>
        </p:nvSpPr>
        <p:spPr>
          <a:xfrm>
            <a:off x="1390739" y="5405432"/>
            <a:ext cx="1779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Andelen E i </a:t>
            </a:r>
            <a:r>
              <a:rPr lang="sv-SE" dirty="0">
                <a:cs typeface="Bradley Hand Bold"/>
              </a:rPr>
              <a:t>%</a:t>
            </a:r>
            <a:r>
              <a:rPr lang="sv-SE" dirty="0">
                <a:latin typeface="Bradley Hand Bold"/>
                <a:cs typeface="Bradley Hand Bold"/>
              </a:rPr>
              <a:t> :</a:t>
            </a:r>
          </a:p>
        </p:txBody>
      </p:sp>
      <p:sp>
        <p:nvSpPr>
          <p:cNvPr id="21" name="textruta 24"/>
          <p:cNvSpPr txBox="1">
            <a:spLocks noChangeArrowheads="1"/>
          </p:cNvSpPr>
          <p:nvPr/>
        </p:nvSpPr>
        <p:spPr bwMode="auto">
          <a:xfrm>
            <a:off x="3698243" y="5459261"/>
            <a:ext cx="11624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0,173</a:t>
            </a:r>
            <a:r>
              <a:rPr lang="is-IS" sz="1800" dirty="0">
                <a:latin typeface="Bradley Hand Bold"/>
                <a:cs typeface="Bradley Hand Bold"/>
              </a:rPr>
              <a:t>… ≈</a:t>
            </a:r>
            <a:endParaRPr lang="sv-SE" sz="1800" dirty="0">
              <a:latin typeface="Bradley Hand Bold"/>
              <a:cs typeface="Bradley Hand Bold"/>
            </a:endParaRPr>
          </a:p>
        </p:txBody>
      </p:sp>
      <p:grpSp>
        <p:nvGrpSpPr>
          <p:cNvPr id="23" name="Grupp 22"/>
          <p:cNvGrpSpPr/>
          <p:nvPr/>
        </p:nvGrpSpPr>
        <p:grpSpPr>
          <a:xfrm>
            <a:off x="803297" y="3179398"/>
            <a:ext cx="8114817" cy="1316686"/>
            <a:chOff x="790575" y="3312643"/>
            <a:chExt cx="7599845" cy="1316686"/>
          </a:xfrm>
        </p:grpSpPr>
        <p:sp>
          <p:nvSpPr>
            <p:cNvPr id="4" name="Rektangel 3"/>
            <p:cNvSpPr/>
            <p:nvPr/>
          </p:nvSpPr>
          <p:spPr>
            <a:xfrm>
              <a:off x="1127123" y="3429000"/>
              <a:ext cx="7263297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I en kemigrupp hade eleverna följande betyg:</a:t>
              </a:r>
            </a:p>
            <a:p>
              <a:endParaRPr lang="sv-SE" dirty="0"/>
            </a:p>
            <a:p>
              <a:r>
                <a:rPr lang="sv-SE" i="1" dirty="0"/>
                <a:t>Betyg</a:t>
              </a:r>
              <a:r>
                <a:rPr lang="sv-SE" dirty="0"/>
                <a:t>: 	E	 D	 C 	B</a:t>
              </a:r>
            </a:p>
            <a:p>
              <a:r>
                <a:rPr lang="hr-HR" i="1" dirty="0"/>
                <a:t>Antal</a:t>
              </a:r>
              <a:r>
                <a:rPr lang="hr-HR" dirty="0"/>
                <a:t>: 	4 	 6	 7 	6</a:t>
              </a:r>
            </a:p>
          </p:txBody>
        </p:sp>
        <p:pic>
          <p:nvPicPr>
            <p:cNvPr id="22" name="Bildobjekt 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0575" y="3312643"/>
              <a:ext cx="419100" cy="520700"/>
            </a:xfrm>
            <a:prstGeom prst="rect">
              <a:avLst/>
            </a:prstGeom>
          </p:spPr>
        </p:pic>
      </p:grpSp>
      <p:sp>
        <p:nvSpPr>
          <p:cNvPr id="24" name="textruta 24"/>
          <p:cNvSpPr txBox="1">
            <a:spLocks noChangeArrowheads="1"/>
          </p:cNvSpPr>
          <p:nvPr/>
        </p:nvSpPr>
        <p:spPr bwMode="auto">
          <a:xfrm>
            <a:off x="4802283" y="5459261"/>
            <a:ext cx="687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17 </a:t>
            </a:r>
            <a:r>
              <a:rPr lang="sv-SE" sz="1800" dirty="0">
                <a:latin typeface="+mn-lt"/>
                <a:cs typeface="Bradley Hand Bold"/>
              </a:rPr>
              <a:t>%</a:t>
            </a:r>
          </a:p>
        </p:txBody>
      </p:sp>
      <p:sp>
        <p:nvSpPr>
          <p:cNvPr id="26" name="Rektangel 25"/>
          <p:cNvSpPr/>
          <p:nvPr/>
        </p:nvSpPr>
        <p:spPr>
          <a:xfrm>
            <a:off x="1113820" y="1128672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a) bråkform	</a:t>
            </a:r>
          </a:p>
        </p:txBody>
      </p:sp>
      <p:sp>
        <p:nvSpPr>
          <p:cNvPr id="27" name="Rektangel 26"/>
          <p:cNvSpPr/>
          <p:nvPr/>
        </p:nvSpPr>
        <p:spPr>
          <a:xfrm>
            <a:off x="3048666" y="1100866"/>
            <a:ext cx="1672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 b) decimalform </a:t>
            </a:r>
          </a:p>
        </p:txBody>
      </p:sp>
      <p:sp>
        <p:nvSpPr>
          <p:cNvPr id="28" name="Rektangel 27"/>
          <p:cNvSpPr/>
          <p:nvPr/>
        </p:nvSpPr>
        <p:spPr>
          <a:xfrm>
            <a:off x="5597346" y="1100866"/>
            <a:ext cx="1589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c) procentform</a:t>
            </a:r>
          </a:p>
        </p:txBody>
      </p:sp>
      <p:sp>
        <p:nvSpPr>
          <p:cNvPr id="29" name="Rektangel 28"/>
          <p:cNvSpPr/>
          <p:nvPr/>
        </p:nvSpPr>
        <p:spPr>
          <a:xfrm>
            <a:off x="1162650" y="4820140"/>
            <a:ext cx="73802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Hur många procent av eleverna fick E? Avrunda till hela procent</a:t>
            </a:r>
          </a:p>
        </p:txBody>
      </p:sp>
    </p:spTree>
    <p:extLst>
      <p:ext uri="{BB962C8B-B14F-4D97-AF65-F5344CB8AC3E}">
        <p14:creationId xmlns:p14="http://schemas.microsoft.com/office/powerpoint/2010/main" val="191069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20" grpId="0"/>
      <p:bldP spid="21" grpId="0"/>
      <p:bldP spid="24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917822" y="376832"/>
            <a:ext cx="57943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Hur många procent är</a:t>
            </a:r>
          </a:p>
          <a:p>
            <a:endParaRPr lang="sv-SE" dirty="0"/>
          </a:p>
          <a:p>
            <a:pPr marL="342900" indent="-342900">
              <a:buAutoNum type="alphaLcParenR"/>
            </a:pPr>
            <a:r>
              <a:rPr lang="sv-SE" dirty="0"/>
              <a:t>  7 kr av 17 kr? Avrunda till hela procent.</a:t>
            </a:r>
          </a:p>
          <a:p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1031955" y="2649812"/>
            <a:ext cx="73501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I en kommun ökade antalet invånare ett år från 14 600 till 15 100.</a:t>
            </a:r>
          </a:p>
          <a:p>
            <a:r>
              <a:rPr lang="sv-SE" dirty="0"/>
              <a:t>Med hur många procent ökade antalet invånare?</a:t>
            </a:r>
          </a:p>
          <a:p>
            <a:r>
              <a:rPr lang="sv-SE" dirty="0"/>
              <a:t>Avrunda till tiondels procent.</a:t>
            </a:r>
          </a:p>
        </p:txBody>
      </p:sp>
      <p:sp>
        <p:nvSpPr>
          <p:cNvPr id="2" name="Rektangel 1"/>
          <p:cNvSpPr/>
          <p:nvPr/>
        </p:nvSpPr>
        <p:spPr>
          <a:xfrm>
            <a:off x="917822" y="1784270"/>
            <a:ext cx="4916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b) 	3 </a:t>
            </a:r>
            <a:r>
              <a:rPr lang="sv-SE" dirty="0" err="1"/>
              <a:t>st</a:t>
            </a:r>
            <a:r>
              <a:rPr lang="sv-SE" dirty="0"/>
              <a:t> av 45 </a:t>
            </a:r>
            <a:r>
              <a:rPr lang="sv-SE" dirty="0" err="1"/>
              <a:t>st</a:t>
            </a:r>
            <a:r>
              <a:rPr lang="sv-SE" dirty="0"/>
              <a:t>? Avrunda till tiondels procent.</a:t>
            </a:r>
          </a:p>
        </p:txBody>
      </p:sp>
      <p:grpSp>
        <p:nvGrpSpPr>
          <p:cNvPr id="7" name="Grupp 6"/>
          <p:cNvGrpSpPr/>
          <p:nvPr/>
        </p:nvGrpSpPr>
        <p:grpSpPr>
          <a:xfrm>
            <a:off x="5893447" y="783728"/>
            <a:ext cx="689683" cy="655100"/>
            <a:chOff x="1665133" y="5261249"/>
            <a:chExt cx="689683" cy="655100"/>
          </a:xfrm>
        </p:grpSpPr>
        <p:grpSp>
          <p:nvGrpSpPr>
            <p:cNvPr id="8" name="Grupp 7"/>
            <p:cNvGrpSpPr>
              <a:grpSpLocks/>
            </p:cNvGrpSpPr>
            <p:nvPr/>
          </p:nvGrpSpPr>
          <p:grpSpPr bwMode="auto">
            <a:xfrm>
              <a:off x="1665133" y="5261249"/>
              <a:ext cx="466794" cy="655100"/>
              <a:chOff x="3981113" y="1834339"/>
              <a:chExt cx="467852" cy="653840"/>
            </a:xfrm>
          </p:grpSpPr>
          <p:sp>
            <p:nvSpPr>
              <p:cNvPr id="10" name="textruta 24"/>
              <p:cNvSpPr txBox="1">
                <a:spLocks noChangeArrowheads="1"/>
              </p:cNvSpPr>
              <p:nvPr/>
            </p:nvSpPr>
            <p:spPr bwMode="auto">
              <a:xfrm>
                <a:off x="4025158" y="1834339"/>
                <a:ext cx="365027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7</a:t>
                </a:r>
              </a:p>
            </p:txBody>
          </p:sp>
          <p:sp>
            <p:nvSpPr>
              <p:cNvPr id="11" name="textruta 25"/>
              <p:cNvSpPr txBox="1">
                <a:spLocks noChangeArrowheads="1"/>
              </p:cNvSpPr>
              <p:nvPr/>
            </p:nvSpPr>
            <p:spPr bwMode="auto">
              <a:xfrm>
                <a:off x="3981113" y="2119557"/>
                <a:ext cx="467852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17</a:t>
                </a:r>
              </a:p>
            </p:txBody>
          </p:sp>
          <p:cxnSp>
            <p:nvCxnSpPr>
              <p:cNvPr id="12" name="Rak 11"/>
              <p:cNvCxnSpPr/>
              <p:nvPr/>
            </p:nvCxnSpPr>
            <p:spPr>
              <a:xfrm>
                <a:off x="4025158" y="2202961"/>
                <a:ext cx="33459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ruta 8"/>
            <p:cNvSpPr txBox="1"/>
            <p:nvPr/>
          </p:nvSpPr>
          <p:spPr>
            <a:xfrm>
              <a:off x="2016617" y="5434033"/>
              <a:ext cx="3381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=</a:t>
              </a:r>
            </a:p>
          </p:txBody>
        </p:sp>
      </p:grpSp>
      <p:sp>
        <p:nvSpPr>
          <p:cNvPr id="13" name="textruta 24"/>
          <p:cNvSpPr txBox="1">
            <a:spLocks noChangeArrowheads="1"/>
          </p:cNvSpPr>
          <p:nvPr/>
        </p:nvSpPr>
        <p:spPr bwMode="auto">
          <a:xfrm>
            <a:off x="6473865" y="936579"/>
            <a:ext cx="1133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0,411</a:t>
            </a:r>
            <a:r>
              <a:rPr lang="is-IS" sz="1800" dirty="0">
                <a:latin typeface="Bradley Hand Bold"/>
                <a:cs typeface="Bradley Hand Bold"/>
              </a:rPr>
              <a:t>… ≈</a:t>
            </a:r>
            <a:endParaRPr lang="sv-SE" sz="1800" dirty="0">
              <a:latin typeface="Bradley Hand Bold"/>
              <a:cs typeface="Bradley Hand Bold"/>
            </a:endParaRPr>
          </a:p>
        </p:txBody>
      </p:sp>
      <p:sp>
        <p:nvSpPr>
          <p:cNvPr id="14" name="textruta 24"/>
          <p:cNvSpPr txBox="1">
            <a:spLocks noChangeArrowheads="1"/>
          </p:cNvSpPr>
          <p:nvPr/>
        </p:nvSpPr>
        <p:spPr bwMode="auto">
          <a:xfrm>
            <a:off x="7457373" y="926626"/>
            <a:ext cx="6746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41 </a:t>
            </a:r>
            <a:r>
              <a:rPr lang="sv-SE" sz="1800" dirty="0">
                <a:latin typeface="+mn-lt"/>
                <a:cs typeface="Bradley Hand Bold"/>
              </a:rPr>
              <a:t>%</a:t>
            </a:r>
          </a:p>
        </p:txBody>
      </p:sp>
      <p:grpSp>
        <p:nvGrpSpPr>
          <p:cNvPr id="15" name="Grupp 14"/>
          <p:cNvGrpSpPr/>
          <p:nvPr/>
        </p:nvGrpSpPr>
        <p:grpSpPr>
          <a:xfrm>
            <a:off x="5816110" y="1577162"/>
            <a:ext cx="719846" cy="643953"/>
            <a:chOff x="1634970" y="5261250"/>
            <a:chExt cx="719846" cy="643953"/>
          </a:xfrm>
        </p:grpSpPr>
        <p:grpSp>
          <p:nvGrpSpPr>
            <p:cNvPr id="16" name="Grupp 15"/>
            <p:cNvGrpSpPr>
              <a:grpSpLocks/>
            </p:cNvGrpSpPr>
            <p:nvPr/>
          </p:nvGrpSpPr>
          <p:grpSpPr bwMode="auto">
            <a:xfrm>
              <a:off x="1634970" y="5261250"/>
              <a:ext cx="492443" cy="643953"/>
              <a:chOff x="3950881" y="1834339"/>
              <a:chExt cx="493559" cy="642714"/>
            </a:xfrm>
          </p:grpSpPr>
          <p:sp>
            <p:nvSpPr>
              <p:cNvPr id="18" name="textruta 24"/>
              <p:cNvSpPr txBox="1">
                <a:spLocks noChangeArrowheads="1"/>
              </p:cNvSpPr>
              <p:nvPr/>
            </p:nvSpPr>
            <p:spPr bwMode="auto">
              <a:xfrm>
                <a:off x="4025158" y="1834339"/>
                <a:ext cx="324591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3</a:t>
                </a:r>
              </a:p>
            </p:txBody>
          </p:sp>
          <p:sp>
            <p:nvSpPr>
              <p:cNvPr id="19" name="textruta 25"/>
              <p:cNvSpPr txBox="1">
                <a:spLocks noChangeArrowheads="1"/>
              </p:cNvSpPr>
              <p:nvPr/>
            </p:nvSpPr>
            <p:spPr bwMode="auto">
              <a:xfrm>
                <a:off x="3950881" y="2108431"/>
                <a:ext cx="493559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45</a:t>
                </a:r>
              </a:p>
            </p:txBody>
          </p:sp>
          <p:cxnSp>
            <p:nvCxnSpPr>
              <p:cNvPr id="20" name="Rak 19"/>
              <p:cNvCxnSpPr/>
              <p:nvPr/>
            </p:nvCxnSpPr>
            <p:spPr>
              <a:xfrm>
                <a:off x="4025158" y="2202961"/>
                <a:ext cx="33459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ruta 16"/>
            <p:cNvSpPr txBox="1"/>
            <p:nvPr/>
          </p:nvSpPr>
          <p:spPr>
            <a:xfrm>
              <a:off x="2016617" y="5434033"/>
              <a:ext cx="3381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=</a:t>
              </a:r>
            </a:p>
          </p:txBody>
        </p:sp>
      </p:grpSp>
      <p:sp>
        <p:nvSpPr>
          <p:cNvPr id="21" name="textruta 24"/>
          <p:cNvSpPr txBox="1">
            <a:spLocks noChangeArrowheads="1"/>
          </p:cNvSpPr>
          <p:nvPr/>
        </p:nvSpPr>
        <p:spPr bwMode="auto">
          <a:xfrm>
            <a:off x="6451640" y="1749945"/>
            <a:ext cx="13131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0,0666</a:t>
            </a:r>
            <a:r>
              <a:rPr lang="is-IS" sz="1800" dirty="0">
                <a:latin typeface="Bradley Hand Bold"/>
                <a:cs typeface="Bradley Hand Bold"/>
              </a:rPr>
              <a:t>… ≈</a:t>
            </a:r>
            <a:endParaRPr lang="sv-SE" sz="1800" dirty="0">
              <a:latin typeface="Bradley Hand Bold"/>
              <a:cs typeface="Bradley Hand Bold"/>
            </a:endParaRPr>
          </a:p>
        </p:txBody>
      </p:sp>
      <p:sp>
        <p:nvSpPr>
          <p:cNvPr id="22" name="textruta 24"/>
          <p:cNvSpPr txBox="1">
            <a:spLocks noChangeArrowheads="1"/>
          </p:cNvSpPr>
          <p:nvPr/>
        </p:nvSpPr>
        <p:spPr bwMode="auto">
          <a:xfrm>
            <a:off x="7607509" y="1747328"/>
            <a:ext cx="7745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6,7 </a:t>
            </a:r>
            <a:r>
              <a:rPr lang="sv-SE" sz="1800" dirty="0">
                <a:latin typeface="+mn-lt"/>
                <a:cs typeface="Bradley Hand Bold"/>
              </a:rPr>
              <a:t>%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1258830" y="3675348"/>
            <a:ext cx="333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Antal från början :  14 600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1989981" y="4044680"/>
            <a:ext cx="333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Nytt antal :  15 100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r>
              <a:rPr lang="sv-SE" dirty="0">
                <a:latin typeface="Bradley Hand Bold"/>
                <a:cs typeface="Bradley Hand Bold"/>
              </a:rPr>
              <a:t> </a:t>
            </a:r>
          </a:p>
        </p:txBody>
      </p:sp>
      <p:sp>
        <p:nvSpPr>
          <p:cNvPr id="25" name="textruta 24"/>
          <p:cNvSpPr txBox="1"/>
          <p:nvPr/>
        </p:nvSpPr>
        <p:spPr>
          <a:xfrm>
            <a:off x="1889473" y="4577884"/>
            <a:ext cx="1667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Ökning i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r>
              <a:rPr lang="sv-SE" dirty="0">
                <a:latin typeface="Bradley Hand Bold"/>
                <a:cs typeface="Bradley Hand Bold"/>
              </a:rPr>
              <a:t> :</a:t>
            </a:r>
          </a:p>
        </p:txBody>
      </p:sp>
      <p:sp>
        <p:nvSpPr>
          <p:cNvPr id="26" name="Rektangel 25"/>
          <p:cNvSpPr/>
          <p:nvPr/>
        </p:nvSpPr>
        <p:spPr>
          <a:xfrm>
            <a:off x="3261913" y="4577884"/>
            <a:ext cx="2522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(15 100 – 14 600)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is-IS" dirty="0">
                <a:latin typeface="Bradley Hand Bold"/>
                <a:cs typeface="Bradley Hand Bold"/>
              </a:rPr>
              <a:t>= </a:t>
            </a:r>
            <a:endParaRPr lang="sv-SE" dirty="0"/>
          </a:p>
        </p:txBody>
      </p:sp>
      <p:sp>
        <p:nvSpPr>
          <p:cNvPr id="27" name="Rektangel 26"/>
          <p:cNvSpPr/>
          <p:nvPr/>
        </p:nvSpPr>
        <p:spPr>
          <a:xfrm>
            <a:off x="5625773" y="4577884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500 </a:t>
            </a:r>
            <a:r>
              <a:rPr lang="sv-SE" dirty="0" err="1">
                <a:latin typeface="Bradley Hand Bold"/>
                <a:cs typeface="Bradley Hand Bold"/>
              </a:rPr>
              <a:t>st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8" name="textruta 27"/>
          <p:cNvSpPr txBox="1"/>
          <p:nvPr/>
        </p:nvSpPr>
        <p:spPr>
          <a:xfrm>
            <a:off x="1927873" y="5034111"/>
            <a:ext cx="1667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Ökning i </a:t>
            </a:r>
            <a:r>
              <a:rPr lang="sv-SE" dirty="0">
                <a:cs typeface="Bradley Hand Bold"/>
              </a:rPr>
              <a:t>% </a:t>
            </a:r>
            <a:r>
              <a:rPr lang="sv-SE" dirty="0">
                <a:latin typeface="Bradley Hand Bold"/>
                <a:cs typeface="Bradley Hand Bold"/>
              </a:rPr>
              <a:t>:</a:t>
            </a:r>
          </a:p>
        </p:txBody>
      </p:sp>
      <p:grpSp>
        <p:nvGrpSpPr>
          <p:cNvPr id="29" name="Grupp 28"/>
          <p:cNvGrpSpPr/>
          <p:nvPr/>
        </p:nvGrpSpPr>
        <p:grpSpPr>
          <a:xfrm>
            <a:off x="3336022" y="4926628"/>
            <a:ext cx="1126495" cy="605008"/>
            <a:chOff x="1634974" y="5300194"/>
            <a:chExt cx="1126495" cy="605008"/>
          </a:xfrm>
        </p:grpSpPr>
        <p:grpSp>
          <p:nvGrpSpPr>
            <p:cNvPr id="30" name="Grupp 29"/>
            <p:cNvGrpSpPr>
              <a:grpSpLocks/>
            </p:cNvGrpSpPr>
            <p:nvPr/>
          </p:nvGrpSpPr>
          <p:grpSpPr bwMode="auto">
            <a:xfrm>
              <a:off x="1634974" y="5300194"/>
              <a:ext cx="908084" cy="605008"/>
              <a:chOff x="3950881" y="1873208"/>
              <a:chExt cx="910141" cy="603844"/>
            </a:xfrm>
          </p:grpSpPr>
          <p:sp>
            <p:nvSpPr>
              <p:cNvPr id="32" name="textruta 24"/>
              <p:cNvSpPr txBox="1">
                <a:spLocks noChangeArrowheads="1"/>
              </p:cNvSpPr>
              <p:nvPr/>
            </p:nvSpPr>
            <p:spPr bwMode="auto">
              <a:xfrm>
                <a:off x="4118927" y="1873208"/>
                <a:ext cx="578157" cy="3686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500</a:t>
                </a:r>
              </a:p>
            </p:txBody>
          </p:sp>
          <p:sp>
            <p:nvSpPr>
              <p:cNvPr id="33" name="textruta 25"/>
              <p:cNvSpPr txBox="1">
                <a:spLocks noChangeArrowheads="1"/>
              </p:cNvSpPr>
              <p:nvPr/>
            </p:nvSpPr>
            <p:spPr bwMode="auto">
              <a:xfrm>
                <a:off x="3950881" y="2108431"/>
                <a:ext cx="910141" cy="3686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14 600</a:t>
                </a:r>
              </a:p>
            </p:txBody>
          </p:sp>
          <p:cxnSp>
            <p:nvCxnSpPr>
              <p:cNvPr id="34" name="Rak 33"/>
              <p:cNvCxnSpPr/>
              <p:nvPr/>
            </p:nvCxnSpPr>
            <p:spPr>
              <a:xfrm>
                <a:off x="4025158" y="2202961"/>
                <a:ext cx="71580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ruta 30"/>
            <p:cNvSpPr txBox="1"/>
            <p:nvPr/>
          </p:nvSpPr>
          <p:spPr>
            <a:xfrm>
              <a:off x="2423270" y="5413262"/>
              <a:ext cx="3381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 Bold"/>
                  <a:cs typeface="Bradley Hand Bold"/>
                </a:rPr>
                <a:t>=</a:t>
              </a:r>
            </a:p>
          </p:txBody>
        </p:sp>
      </p:grpSp>
      <p:sp>
        <p:nvSpPr>
          <p:cNvPr id="36" name="textruta 24"/>
          <p:cNvSpPr txBox="1">
            <a:spLocks noChangeArrowheads="1"/>
          </p:cNvSpPr>
          <p:nvPr/>
        </p:nvSpPr>
        <p:spPr bwMode="auto">
          <a:xfrm>
            <a:off x="4398557" y="5010033"/>
            <a:ext cx="1300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0,0342</a:t>
            </a:r>
            <a:r>
              <a:rPr lang="is-IS" sz="1800" dirty="0">
                <a:latin typeface="Bradley Hand Bold"/>
                <a:cs typeface="Bradley Hand Bold"/>
              </a:rPr>
              <a:t>… ≈</a:t>
            </a:r>
            <a:endParaRPr lang="sv-SE" sz="1800" dirty="0">
              <a:latin typeface="Bradley Hand Bold"/>
              <a:cs typeface="Bradley Hand Bold"/>
            </a:endParaRPr>
          </a:p>
        </p:txBody>
      </p:sp>
      <p:sp>
        <p:nvSpPr>
          <p:cNvPr id="37" name="textruta 24"/>
          <p:cNvSpPr txBox="1">
            <a:spLocks noChangeArrowheads="1"/>
          </p:cNvSpPr>
          <p:nvPr/>
        </p:nvSpPr>
        <p:spPr bwMode="auto">
          <a:xfrm>
            <a:off x="5632243" y="4992048"/>
            <a:ext cx="7745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3,4 </a:t>
            </a:r>
            <a:r>
              <a:rPr lang="sv-SE" sz="1800" dirty="0">
                <a:latin typeface="+mn-lt"/>
                <a:cs typeface="Bradley Hand Bold"/>
              </a:rPr>
              <a:t>%</a:t>
            </a:r>
          </a:p>
        </p:txBody>
      </p:sp>
      <p:sp>
        <p:nvSpPr>
          <p:cNvPr id="38" name="textruta 37"/>
          <p:cNvSpPr txBox="1"/>
          <p:nvPr/>
        </p:nvSpPr>
        <p:spPr>
          <a:xfrm>
            <a:off x="1326108" y="5869772"/>
            <a:ext cx="6877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</a:t>
            </a:r>
            <a:r>
              <a:rPr lang="sv-SE" dirty="0">
                <a:latin typeface="Bradley Hand Bold"/>
                <a:cs typeface="Bradley Hand Bold"/>
              </a:rPr>
              <a:t>:  Antalet invånare ökade med 3,4 </a:t>
            </a:r>
            <a:r>
              <a:rPr lang="sv-SE" dirty="0">
                <a:cs typeface="Bradley Hand Bold"/>
              </a:rPr>
              <a:t>%</a:t>
            </a:r>
            <a:r>
              <a:rPr lang="sv-SE" dirty="0">
                <a:latin typeface="Bradley Hand Bold"/>
                <a:cs typeface="Bradley Hand Bold"/>
              </a:rPr>
              <a:t>.</a:t>
            </a:r>
          </a:p>
        </p:txBody>
      </p:sp>
      <p:sp>
        <p:nvSpPr>
          <p:cNvPr id="39" name="textruta 38"/>
          <p:cNvSpPr txBox="1"/>
          <p:nvPr/>
        </p:nvSpPr>
        <p:spPr>
          <a:xfrm>
            <a:off x="-9137" y="10963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05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" grpId="0"/>
      <p:bldP spid="13" grpId="0"/>
      <p:bldP spid="14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4268</TotalTime>
  <Words>267</Words>
  <Application>Microsoft Macintosh PowerPoint</Application>
  <PresentationFormat>Bildspel på skärmen (4:3)</PresentationFormat>
  <Paragraphs>62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Bradley Hand Bold</vt:lpstr>
      <vt:lpstr>Calibri</vt:lpstr>
      <vt:lpstr>Office-tema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Conny Welén</cp:lastModifiedBy>
  <cp:revision>18</cp:revision>
  <dcterms:created xsi:type="dcterms:W3CDTF">2017-04-14T14:35:34Z</dcterms:created>
  <dcterms:modified xsi:type="dcterms:W3CDTF">2024-03-17T05:12:47Z</dcterms:modified>
</cp:coreProperties>
</file>