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28" r:id="rId2"/>
    <p:sldId id="333" r:id="rId3"/>
    <p:sldId id="330" r:id="rId4"/>
    <p:sldId id="334" r:id="rId5"/>
    <p:sldId id="331" r:id="rId6"/>
    <p:sldId id="335" r:id="rId7"/>
    <p:sldId id="332" r:id="rId8"/>
    <p:sldId id="327" r:id="rId9"/>
    <p:sldId id="336" r:id="rId10"/>
    <p:sldId id="325" r:id="rId11"/>
    <p:sldId id="324" r:id="rId12"/>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9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0" autoAdjust="0"/>
    <p:restoredTop sz="99685" autoAdjust="0"/>
  </p:normalViewPr>
  <p:slideViewPr>
    <p:cSldViewPr snapToGrid="0" snapToObjects="1">
      <p:cViewPr>
        <p:scale>
          <a:sx n="123" d="100"/>
          <a:sy n="123" d="100"/>
        </p:scale>
        <p:origin x="144"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A6A5893-4956-8F41-93DE-3EB49683F04A}" type="datetimeFigureOut">
              <a:rPr lang="sv-SE"/>
              <a:pPr>
                <a:defRPr/>
              </a:pPr>
              <a:t>2020-03-29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B2F7B31-AE81-C847-B55C-DAA887F93BB7}" type="slidenum">
              <a:rPr lang="sv-SE"/>
              <a:pPr>
                <a:defRPr/>
              </a:pPr>
              <a:t>‹#›</a:t>
            </a:fld>
            <a:endParaRPr lang="sv-SE"/>
          </a:p>
        </p:txBody>
      </p:sp>
    </p:spTree>
    <p:extLst>
      <p:ext uri="{BB962C8B-B14F-4D97-AF65-F5344CB8AC3E}">
        <p14:creationId xmlns:p14="http://schemas.microsoft.com/office/powerpoint/2010/main" val="105730233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4B2F7B31-AE81-C847-B55C-DAA887F93BB7}" type="slidenum">
              <a:rPr lang="sv-SE" smtClean="0"/>
              <a:pPr>
                <a:defRPr/>
              </a:pPr>
              <a:t>1</a:t>
            </a:fld>
            <a:endParaRPr lang="sv-SE"/>
          </a:p>
        </p:txBody>
      </p:sp>
    </p:spTree>
    <p:extLst>
      <p:ext uri="{BB962C8B-B14F-4D97-AF65-F5344CB8AC3E}">
        <p14:creationId xmlns:p14="http://schemas.microsoft.com/office/powerpoint/2010/main" val="235921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fld id="{42BD5B33-EECA-E345-9FC2-5E3742DA8662}" type="datetimeFigureOut">
              <a:rPr lang="sv-SE"/>
              <a:pPr>
                <a:defRPr/>
              </a:pPr>
              <a:t>2020-03-29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66EEA7A-7F54-C54C-9238-1EB7BEBF0717}" type="slidenum">
              <a:rPr lang="sv-SE"/>
              <a:pPr>
                <a:defRPr/>
              </a:pPr>
              <a:t>‹#›</a:t>
            </a:fld>
            <a:endParaRPr lang="sv-SE"/>
          </a:p>
        </p:txBody>
      </p:sp>
    </p:spTree>
    <p:extLst>
      <p:ext uri="{BB962C8B-B14F-4D97-AF65-F5344CB8AC3E}">
        <p14:creationId xmlns:p14="http://schemas.microsoft.com/office/powerpoint/2010/main" val="379951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C5338DA4-4B74-C74A-B8A1-DD880CE558F0}" type="datetimeFigureOut">
              <a:rPr lang="sv-SE"/>
              <a:pPr>
                <a:defRPr/>
              </a:pPr>
              <a:t>2020-03-29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97B875A-7E3D-0443-9013-E101C48B941C}" type="slidenum">
              <a:rPr lang="sv-SE"/>
              <a:pPr>
                <a:defRPr/>
              </a:pPr>
              <a:t>‹#›</a:t>
            </a:fld>
            <a:endParaRPr lang="sv-SE"/>
          </a:p>
        </p:txBody>
      </p:sp>
    </p:spTree>
    <p:extLst>
      <p:ext uri="{BB962C8B-B14F-4D97-AF65-F5344CB8AC3E}">
        <p14:creationId xmlns:p14="http://schemas.microsoft.com/office/powerpoint/2010/main" val="98060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1EB24A09-12D6-8B4E-98F3-4BA6832EECD1}" type="datetimeFigureOut">
              <a:rPr lang="sv-SE"/>
              <a:pPr>
                <a:defRPr/>
              </a:pPr>
              <a:t>2020-03-29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5A0808A-FE97-F642-AE32-0956871E6A92}" type="slidenum">
              <a:rPr lang="sv-SE"/>
              <a:pPr>
                <a:defRPr/>
              </a:pPr>
              <a:t>‹#›</a:t>
            </a:fld>
            <a:endParaRPr lang="sv-SE"/>
          </a:p>
        </p:txBody>
      </p:sp>
    </p:spTree>
    <p:extLst>
      <p:ext uri="{BB962C8B-B14F-4D97-AF65-F5344CB8AC3E}">
        <p14:creationId xmlns:p14="http://schemas.microsoft.com/office/powerpoint/2010/main" val="26839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A7BDF713-572D-A642-BD96-714C491B39B9}" type="datetimeFigureOut">
              <a:rPr lang="sv-SE"/>
              <a:pPr>
                <a:defRPr/>
              </a:pPr>
              <a:t>2020-03-29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8C49861-0C9A-054D-8316-620ACEEFE4A7}" type="slidenum">
              <a:rPr lang="sv-SE"/>
              <a:pPr>
                <a:defRPr/>
              </a:pPr>
              <a:t>‹#›</a:t>
            </a:fld>
            <a:endParaRPr lang="sv-SE"/>
          </a:p>
        </p:txBody>
      </p:sp>
    </p:spTree>
    <p:extLst>
      <p:ext uri="{BB962C8B-B14F-4D97-AF65-F5344CB8AC3E}">
        <p14:creationId xmlns:p14="http://schemas.microsoft.com/office/powerpoint/2010/main" val="284156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26374A14-4AC4-0549-A2A1-49962690A6FC}" type="datetimeFigureOut">
              <a:rPr lang="sv-SE"/>
              <a:pPr>
                <a:defRPr/>
              </a:pPr>
              <a:t>2020-03-29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F7B889EA-5345-DD4E-959E-6FC96FAD32E9}" type="slidenum">
              <a:rPr lang="sv-SE"/>
              <a:pPr>
                <a:defRPr/>
              </a:pPr>
              <a:t>‹#›</a:t>
            </a:fld>
            <a:endParaRPr lang="sv-SE"/>
          </a:p>
        </p:txBody>
      </p:sp>
    </p:spTree>
    <p:extLst>
      <p:ext uri="{BB962C8B-B14F-4D97-AF65-F5344CB8AC3E}">
        <p14:creationId xmlns:p14="http://schemas.microsoft.com/office/powerpoint/2010/main" val="112290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fld id="{5B61EE72-BBC9-2D4F-A7CD-2EC8A9D83FA0}" type="datetimeFigureOut">
              <a:rPr lang="sv-SE"/>
              <a:pPr>
                <a:defRPr/>
              </a:pPr>
              <a:t>2020-03-29</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3B5E7E18-F6BC-7B4E-AE79-3DBEA6BE4424}" type="slidenum">
              <a:rPr lang="sv-SE"/>
              <a:pPr>
                <a:defRPr/>
              </a:pPr>
              <a:t>‹#›</a:t>
            </a:fld>
            <a:endParaRPr lang="sv-SE"/>
          </a:p>
        </p:txBody>
      </p:sp>
    </p:spTree>
    <p:extLst>
      <p:ext uri="{BB962C8B-B14F-4D97-AF65-F5344CB8AC3E}">
        <p14:creationId xmlns:p14="http://schemas.microsoft.com/office/powerpoint/2010/main" val="255855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3655FB39-7D05-0B46-83B1-C0B075E3D694}" type="datetimeFigureOut">
              <a:rPr lang="sv-SE"/>
              <a:pPr>
                <a:defRPr/>
              </a:pPr>
              <a:t>2020-03-29</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AFBA54E4-1D05-2A40-8403-5ABBD367CEBD}" type="slidenum">
              <a:rPr lang="sv-SE"/>
              <a:pPr>
                <a:defRPr/>
              </a:pPr>
              <a:t>‹#›</a:t>
            </a:fld>
            <a:endParaRPr lang="sv-SE"/>
          </a:p>
        </p:txBody>
      </p:sp>
    </p:spTree>
    <p:extLst>
      <p:ext uri="{BB962C8B-B14F-4D97-AF65-F5344CB8AC3E}">
        <p14:creationId xmlns:p14="http://schemas.microsoft.com/office/powerpoint/2010/main" val="19787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fld id="{C3DFE0B0-A13C-864E-A67E-7AADEA49CF3F}" type="datetimeFigureOut">
              <a:rPr lang="sv-SE"/>
              <a:pPr>
                <a:defRPr/>
              </a:pPr>
              <a:t>2020-03-29</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49A4A15A-C074-D74E-9645-F192FF98BBB3}" type="slidenum">
              <a:rPr lang="sv-SE"/>
              <a:pPr>
                <a:defRPr/>
              </a:pPr>
              <a:t>‹#›</a:t>
            </a:fld>
            <a:endParaRPr lang="sv-SE"/>
          </a:p>
        </p:txBody>
      </p:sp>
    </p:spTree>
    <p:extLst>
      <p:ext uri="{BB962C8B-B14F-4D97-AF65-F5344CB8AC3E}">
        <p14:creationId xmlns:p14="http://schemas.microsoft.com/office/powerpoint/2010/main" val="271130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2C3367F1-8986-7245-BE40-7A57AE6D5A19}" type="datetimeFigureOut">
              <a:rPr lang="sv-SE"/>
              <a:pPr>
                <a:defRPr/>
              </a:pPr>
              <a:t>2020-03-29</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556FD5CC-B87A-8E47-B35A-7343D208697A}" type="slidenum">
              <a:rPr lang="sv-SE"/>
              <a:pPr>
                <a:defRPr/>
              </a:pPr>
              <a:t>‹#›</a:t>
            </a:fld>
            <a:endParaRPr lang="sv-SE"/>
          </a:p>
        </p:txBody>
      </p:sp>
    </p:spTree>
    <p:extLst>
      <p:ext uri="{BB962C8B-B14F-4D97-AF65-F5344CB8AC3E}">
        <p14:creationId xmlns:p14="http://schemas.microsoft.com/office/powerpoint/2010/main" val="125804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929B13CD-EC39-DD46-B609-1E197898BCFA}" type="datetimeFigureOut">
              <a:rPr lang="sv-SE"/>
              <a:pPr>
                <a:defRPr/>
              </a:pPr>
              <a:t>2020-03-29</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C315C7F7-9DAB-C748-A4CA-3B304A3A9035}" type="slidenum">
              <a:rPr lang="sv-SE"/>
              <a:pPr>
                <a:defRPr/>
              </a:pPr>
              <a:t>‹#›</a:t>
            </a:fld>
            <a:endParaRPr lang="sv-SE"/>
          </a:p>
        </p:txBody>
      </p:sp>
    </p:spTree>
    <p:extLst>
      <p:ext uri="{BB962C8B-B14F-4D97-AF65-F5344CB8AC3E}">
        <p14:creationId xmlns:p14="http://schemas.microsoft.com/office/powerpoint/2010/main" val="421694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01569752-66C0-9E4A-BC55-E9F6C092E643}" type="datetimeFigureOut">
              <a:rPr lang="sv-SE"/>
              <a:pPr>
                <a:defRPr/>
              </a:pPr>
              <a:t>2020-03-29</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62A925A1-3E2C-B244-A610-751995A75D51}" type="slidenum">
              <a:rPr lang="sv-SE"/>
              <a:pPr>
                <a:defRPr/>
              </a:pPr>
              <a:t>‹#›</a:t>
            </a:fld>
            <a:endParaRPr lang="sv-SE"/>
          </a:p>
        </p:txBody>
      </p:sp>
    </p:spTree>
    <p:extLst>
      <p:ext uri="{BB962C8B-B14F-4D97-AF65-F5344CB8AC3E}">
        <p14:creationId xmlns:p14="http://schemas.microsoft.com/office/powerpoint/2010/main" val="172731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A614604-6435-414E-8A45-CE1C215ECEE3}" type="datetimeFigureOut">
              <a:rPr lang="sv-SE"/>
              <a:pPr>
                <a:defRPr/>
              </a:pPr>
              <a:t>2020-03-29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F53BB1D-EC68-6A47-B5DF-514697375892}"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ruta 34"/>
          <p:cNvSpPr txBox="1"/>
          <p:nvPr/>
        </p:nvSpPr>
        <p:spPr>
          <a:xfrm>
            <a:off x="2351997" y="2140498"/>
            <a:ext cx="457037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Är det något av påståendena som stämmer?</a:t>
            </a:r>
          </a:p>
        </p:txBody>
      </p:sp>
      <p:grpSp>
        <p:nvGrpSpPr>
          <p:cNvPr id="42" name="Grupp 41"/>
          <p:cNvGrpSpPr/>
          <p:nvPr/>
        </p:nvGrpSpPr>
        <p:grpSpPr>
          <a:xfrm>
            <a:off x="120954" y="2742841"/>
            <a:ext cx="3429945" cy="2263332"/>
            <a:chOff x="172639" y="2496281"/>
            <a:chExt cx="3429945" cy="1773002"/>
          </a:xfrm>
        </p:grpSpPr>
        <p:sp>
          <p:nvSpPr>
            <p:cNvPr id="17" name="Ellips 16"/>
            <p:cNvSpPr/>
            <p:nvPr/>
          </p:nvSpPr>
          <p:spPr>
            <a:xfrm>
              <a:off x="172639" y="2496281"/>
              <a:ext cx="3429945" cy="1090521"/>
            </a:xfrm>
            <a:prstGeom prst="wedgeEllipseCallout">
              <a:avLst>
                <a:gd name="adj1" fmla="val -23340"/>
                <a:gd name="adj2" fmla="val 68991"/>
              </a:avLst>
            </a:prstGeom>
          </p:spPr>
          <p:style>
            <a:lnRef idx="2">
              <a:schemeClr val="accent4"/>
            </a:lnRef>
            <a:fillRef idx="1">
              <a:schemeClr val="lt1"/>
            </a:fillRef>
            <a:effectRef idx="0">
              <a:schemeClr val="accent4"/>
            </a:effectRef>
            <a:fontRef idx="minor">
              <a:schemeClr val="dk1"/>
            </a:fontRef>
          </p:style>
          <p:txBody>
            <a:bodyPr rtlCol="0" anchor="ctr"/>
            <a:lstStyle/>
            <a:p>
              <a:r>
                <a:rPr lang="sv-SE" sz="1600" dirty="0"/>
                <a:t>Det är lika stor sannolikhet eftersom det finns lika många udda som jämna tal på tärningarna.</a:t>
              </a:r>
              <a:endParaRPr lang="sv-SE" sz="1600" i="1" dirty="0"/>
            </a:p>
          </p:txBody>
        </p:sp>
        <p:sp>
          <p:nvSpPr>
            <p:cNvPr id="36" name="textruta 35"/>
            <p:cNvSpPr txBox="1"/>
            <p:nvPr/>
          </p:nvSpPr>
          <p:spPr>
            <a:xfrm>
              <a:off x="679148" y="3859414"/>
              <a:ext cx="455942" cy="40986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p>
          </p:txBody>
        </p:sp>
      </p:grpSp>
      <p:grpSp>
        <p:nvGrpSpPr>
          <p:cNvPr id="43" name="Grupp 42"/>
          <p:cNvGrpSpPr/>
          <p:nvPr/>
        </p:nvGrpSpPr>
        <p:grpSpPr>
          <a:xfrm>
            <a:off x="1453722" y="4132883"/>
            <a:ext cx="3361286" cy="2290562"/>
            <a:chOff x="1572634" y="3030932"/>
            <a:chExt cx="3361286" cy="2290562"/>
          </a:xfrm>
        </p:grpSpPr>
        <p:sp>
          <p:nvSpPr>
            <p:cNvPr id="18" name="Ellips 17"/>
            <p:cNvSpPr/>
            <p:nvPr/>
          </p:nvSpPr>
          <p:spPr>
            <a:xfrm>
              <a:off x="1572634" y="3030932"/>
              <a:ext cx="3361286" cy="1396434"/>
            </a:xfrm>
            <a:prstGeom prst="wedgeEllipseCallout">
              <a:avLst>
                <a:gd name="adj1" fmla="val -24333"/>
                <a:gd name="adj2" fmla="val 72515"/>
              </a:avLst>
            </a:prstGeom>
          </p:spPr>
          <p:style>
            <a:lnRef idx="2">
              <a:schemeClr val="accent4"/>
            </a:lnRef>
            <a:fillRef idx="1">
              <a:schemeClr val="lt1"/>
            </a:fillRef>
            <a:effectRef idx="0">
              <a:schemeClr val="accent4"/>
            </a:effectRef>
            <a:fontRef idx="minor">
              <a:schemeClr val="dk1"/>
            </a:fontRef>
          </p:style>
          <p:txBody>
            <a:bodyPr rtlCol="0" anchor="ctr"/>
            <a:lstStyle/>
            <a:p>
              <a:r>
                <a:rPr lang="sv-SE" sz="1600" dirty="0"/>
                <a:t>Jag tror att det är</a:t>
              </a:r>
            </a:p>
            <a:p>
              <a:r>
                <a:rPr lang="sv-SE" sz="1600" dirty="0"/>
                <a:t>mest sannolikt att det blir en jämn summa. Två udda tal blir ju ett jämnt tal.</a:t>
              </a:r>
              <a:endParaRPr lang="sv-SE" sz="1600" i="1" dirty="0"/>
            </a:p>
          </p:txBody>
        </p:sp>
        <p:sp>
          <p:nvSpPr>
            <p:cNvPr id="37" name="textruta 36"/>
            <p:cNvSpPr txBox="1"/>
            <p:nvPr/>
          </p:nvSpPr>
          <p:spPr>
            <a:xfrm>
              <a:off x="2259261" y="4798274"/>
              <a:ext cx="43851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a:t>
              </a:r>
            </a:p>
          </p:txBody>
        </p:sp>
      </p:grpSp>
      <p:grpSp>
        <p:nvGrpSpPr>
          <p:cNvPr id="44" name="Grupp 43"/>
          <p:cNvGrpSpPr/>
          <p:nvPr/>
        </p:nvGrpSpPr>
        <p:grpSpPr>
          <a:xfrm>
            <a:off x="3655609" y="2801586"/>
            <a:ext cx="5084658" cy="2543785"/>
            <a:chOff x="4130520" y="1900035"/>
            <a:chExt cx="4645714" cy="2397789"/>
          </a:xfrm>
        </p:grpSpPr>
        <p:sp>
          <p:nvSpPr>
            <p:cNvPr id="19" name="Ellips 18"/>
            <p:cNvSpPr/>
            <p:nvPr/>
          </p:nvSpPr>
          <p:spPr>
            <a:xfrm>
              <a:off x="4130520" y="1900035"/>
              <a:ext cx="4645714" cy="1234570"/>
            </a:xfrm>
            <a:prstGeom prst="wedgeEllipseCallout">
              <a:avLst>
                <a:gd name="adj1" fmla="val -15672"/>
                <a:gd name="adj2" fmla="val 91916"/>
              </a:avLst>
            </a:prstGeom>
          </p:spPr>
          <p:style>
            <a:lnRef idx="2">
              <a:schemeClr val="accent4"/>
            </a:lnRef>
            <a:fillRef idx="1">
              <a:schemeClr val="lt1"/>
            </a:fillRef>
            <a:effectRef idx="0">
              <a:schemeClr val="accent4"/>
            </a:effectRef>
            <a:fontRef idx="minor">
              <a:schemeClr val="dk1"/>
            </a:fontRef>
          </p:style>
          <p:txBody>
            <a:bodyPr rtlCol="0" anchor="ctr"/>
            <a:lstStyle/>
            <a:p>
              <a:r>
                <a:rPr lang="sv-SE" sz="1600" dirty="0"/>
                <a:t>Jag tror att summan blir udda för att det blir det om ena tärningen visar ett udda tal och den andra ett jämnt tal.</a:t>
              </a:r>
              <a:endParaRPr lang="sv-SE" sz="1600" i="1" dirty="0"/>
            </a:p>
          </p:txBody>
        </p:sp>
        <p:sp>
          <p:nvSpPr>
            <p:cNvPr id="38" name="textruta 37"/>
            <p:cNvSpPr txBox="1"/>
            <p:nvPr/>
          </p:nvSpPr>
          <p:spPr>
            <a:xfrm>
              <a:off x="5467129" y="3774604"/>
              <a:ext cx="43851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p>
          </p:txBody>
        </p:sp>
      </p:grpSp>
      <p:grpSp>
        <p:nvGrpSpPr>
          <p:cNvPr id="45" name="Grupp 44"/>
          <p:cNvGrpSpPr/>
          <p:nvPr/>
        </p:nvGrpSpPr>
        <p:grpSpPr>
          <a:xfrm>
            <a:off x="6197938" y="4339173"/>
            <a:ext cx="2753521" cy="2084272"/>
            <a:chOff x="5330861" y="4307809"/>
            <a:chExt cx="3517503" cy="1464435"/>
          </a:xfrm>
        </p:grpSpPr>
        <p:sp>
          <p:nvSpPr>
            <p:cNvPr id="20" name="Ellips 19"/>
            <p:cNvSpPr/>
            <p:nvPr/>
          </p:nvSpPr>
          <p:spPr>
            <a:xfrm>
              <a:off x="5330861" y="4307809"/>
              <a:ext cx="3517503" cy="766412"/>
            </a:xfrm>
            <a:prstGeom prst="wedgeEllipseCallout">
              <a:avLst>
                <a:gd name="adj1" fmla="val 13685"/>
                <a:gd name="adj2" fmla="val 75523"/>
              </a:avLst>
            </a:prstGeom>
          </p:spPr>
          <p:style>
            <a:lnRef idx="2">
              <a:schemeClr val="accent4"/>
            </a:lnRef>
            <a:fillRef idx="1">
              <a:schemeClr val="lt1"/>
            </a:fillRef>
            <a:effectRef idx="0">
              <a:schemeClr val="accent4"/>
            </a:effectRef>
            <a:fontRef idx="minor">
              <a:schemeClr val="dk1"/>
            </a:fontRef>
          </p:style>
          <p:txBody>
            <a:bodyPr rtlCol="0" anchor="ctr"/>
            <a:lstStyle/>
            <a:p>
              <a:r>
                <a:rPr lang="sv-SE" sz="1600" dirty="0"/>
                <a:t>Det är ju slumpen</a:t>
              </a:r>
            </a:p>
            <a:p>
              <a:r>
                <a:rPr lang="sv-SE" sz="1600" dirty="0"/>
                <a:t>som avgör så det går</a:t>
              </a:r>
            </a:p>
            <a:p>
              <a:r>
                <a:rPr lang="sv-SE" sz="1600" dirty="0"/>
                <a:t>väl inte att räkna ut.</a:t>
              </a:r>
              <a:endParaRPr lang="sv-SE" sz="1600" i="1" dirty="0"/>
            </a:p>
          </p:txBody>
        </p:sp>
        <p:sp>
          <p:nvSpPr>
            <p:cNvPr id="39" name="textruta 38"/>
            <p:cNvSpPr txBox="1"/>
            <p:nvPr/>
          </p:nvSpPr>
          <p:spPr>
            <a:xfrm>
              <a:off x="7389850" y="5404623"/>
              <a:ext cx="666294" cy="36762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a:t>
              </a:r>
            </a:p>
          </p:txBody>
        </p:sp>
      </p:grpSp>
      <p:sp>
        <p:nvSpPr>
          <p:cNvPr id="55" name="textruta 54"/>
          <p:cNvSpPr txBox="1"/>
          <p:nvPr/>
        </p:nvSpPr>
        <p:spPr>
          <a:xfrm>
            <a:off x="2661016" y="140188"/>
            <a:ext cx="4442460"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Vems påstående stämmer?</a:t>
            </a:r>
          </a:p>
        </p:txBody>
      </p:sp>
      <p:grpSp>
        <p:nvGrpSpPr>
          <p:cNvPr id="4" name="Grupp 3"/>
          <p:cNvGrpSpPr/>
          <p:nvPr/>
        </p:nvGrpSpPr>
        <p:grpSpPr>
          <a:xfrm>
            <a:off x="1328551" y="650746"/>
            <a:ext cx="7307006" cy="1469587"/>
            <a:chOff x="792892" y="601853"/>
            <a:chExt cx="7307006" cy="1469587"/>
          </a:xfrm>
        </p:grpSpPr>
        <p:grpSp>
          <p:nvGrpSpPr>
            <p:cNvPr id="53" name="Grupp 52"/>
            <p:cNvGrpSpPr/>
            <p:nvPr/>
          </p:nvGrpSpPr>
          <p:grpSpPr>
            <a:xfrm>
              <a:off x="792892" y="867384"/>
              <a:ext cx="6084648" cy="723275"/>
              <a:chOff x="651689" y="1002538"/>
              <a:chExt cx="6084648" cy="723275"/>
            </a:xfrm>
          </p:grpSpPr>
          <p:sp>
            <p:nvSpPr>
              <p:cNvPr id="21" name="textruta 20"/>
              <p:cNvSpPr txBox="1"/>
              <p:nvPr/>
            </p:nvSpPr>
            <p:spPr>
              <a:xfrm>
                <a:off x="714231" y="1002538"/>
                <a:ext cx="3452946" cy="369332"/>
              </a:xfrm>
              <a:prstGeom prst="rect">
                <a:avLst/>
              </a:prstGeom>
              <a:solidFill>
                <a:srgbClr val="FFFFFF"/>
              </a:solidFill>
            </p:spPr>
            <p:txBody>
              <a:bodyPr wrap="square" rtlCol="0">
                <a:spAutoFit/>
              </a:bodyPr>
              <a:lstStyle/>
              <a:p>
                <a:endParaRPr lang="sv-SE" dirty="0"/>
              </a:p>
            </p:txBody>
          </p:sp>
          <p:sp>
            <p:nvSpPr>
              <p:cNvPr id="52" name="Rektangel 51"/>
              <p:cNvSpPr/>
              <p:nvPr/>
            </p:nvSpPr>
            <p:spPr>
              <a:xfrm>
                <a:off x="651689" y="1017927"/>
                <a:ext cx="6084648" cy="707886"/>
              </a:xfrm>
              <a:prstGeom prst="rect">
                <a:avLst/>
              </a:prstGeom>
            </p:spPr>
            <p:txBody>
              <a:bodyPr wrap="square">
                <a:spAutoFit/>
              </a:bodyPr>
              <a:lstStyle/>
              <a:p>
                <a:r>
                  <a:rPr lang="sv-SE" sz="2000" dirty="0"/>
                  <a:t>Två sexsidiga tärningar kastas. Vad är mest sannolikt,</a:t>
                </a:r>
              </a:p>
              <a:p>
                <a:r>
                  <a:rPr lang="sv-SE" sz="2000" dirty="0"/>
                  <a:t>att summan är ett jämnt eller ett udda tal?</a:t>
                </a:r>
              </a:p>
            </p:txBody>
          </p:sp>
        </p:grpSp>
        <p:pic>
          <p:nvPicPr>
            <p:cNvPr id="3" name="Bildobjekt 2"/>
            <p:cNvPicPr>
              <a:picLocks noChangeAspect="1"/>
            </p:cNvPicPr>
            <p:nvPr/>
          </p:nvPicPr>
          <p:blipFill>
            <a:blip r:embed="rId3"/>
            <a:stretch>
              <a:fillRect/>
            </a:stretch>
          </p:blipFill>
          <p:spPr>
            <a:xfrm>
              <a:off x="6630311" y="601853"/>
              <a:ext cx="1469587" cy="1469587"/>
            </a:xfrm>
            <a:prstGeom prst="rect">
              <a:avLst/>
            </a:prstGeom>
          </p:spPr>
        </p:pic>
      </p:grpSp>
    </p:spTree>
    <p:extLst>
      <p:ext uri="{BB962C8B-B14F-4D97-AF65-F5344CB8AC3E}">
        <p14:creationId xmlns:p14="http://schemas.microsoft.com/office/powerpoint/2010/main" val="31267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808438" y="1045018"/>
            <a:ext cx="6045569" cy="230832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sv-SE" dirty="0" err="1"/>
              <a:t>Zeynep</a:t>
            </a:r>
            <a:r>
              <a:rPr lang="sv-SE" dirty="0"/>
              <a:t> följde med sin kompis Tina och hennes familj på en</a:t>
            </a:r>
          </a:p>
          <a:p>
            <a:r>
              <a:rPr lang="sv-SE" dirty="0"/>
              <a:t>veckas semester till den grekiska ön Kreta. </a:t>
            </a:r>
          </a:p>
          <a:p>
            <a:endParaRPr lang="sv-SE" dirty="0"/>
          </a:p>
          <a:p>
            <a:r>
              <a:rPr lang="sv-SE" dirty="0"/>
              <a:t>Planet till Kreta gick från Arlanda 10.55. De skulle vara på Arlanda en och en halv timme innan planet gick. De räknade med att resan till Arlanda skulle ta två timmar och en kvart. </a:t>
            </a:r>
          </a:p>
          <a:p>
            <a:endParaRPr lang="sv-SE" dirty="0"/>
          </a:p>
          <a:p>
            <a:r>
              <a:rPr lang="sv-SE" dirty="0"/>
              <a:t>När behövde de åka hemifrån?</a:t>
            </a:r>
          </a:p>
        </p:txBody>
      </p:sp>
      <p:sp>
        <p:nvSpPr>
          <p:cNvPr id="5" name="textruta 4"/>
          <p:cNvSpPr txBox="1"/>
          <p:nvPr/>
        </p:nvSpPr>
        <p:spPr>
          <a:xfrm>
            <a:off x="1450028" y="177907"/>
            <a:ext cx="6777008"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Värdera och redovisa – En resa till kreta</a:t>
            </a:r>
          </a:p>
        </p:txBody>
      </p:sp>
      <p:pic>
        <p:nvPicPr>
          <p:cNvPr id="4" name="Bildobjekt 3"/>
          <p:cNvPicPr>
            <a:picLocks noChangeAspect="1"/>
          </p:cNvPicPr>
          <p:nvPr/>
        </p:nvPicPr>
        <p:blipFill>
          <a:blip r:embed="rId2"/>
          <a:stretch>
            <a:fillRect/>
          </a:stretch>
        </p:blipFill>
        <p:spPr>
          <a:xfrm>
            <a:off x="1278247" y="994886"/>
            <a:ext cx="384225" cy="420818"/>
          </a:xfrm>
          <a:prstGeom prst="rect">
            <a:avLst/>
          </a:prstGeom>
        </p:spPr>
      </p:pic>
      <p:pic>
        <p:nvPicPr>
          <p:cNvPr id="6" name="Bildobjekt 5"/>
          <p:cNvPicPr>
            <a:picLocks noChangeAspect="1"/>
          </p:cNvPicPr>
          <p:nvPr/>
        </p:nvPicPr>
        <p:blipFill>
          <a:blip r:embed="rId3"/>
          <a:stretch>
            <a:fillRect/>
          </a:stretch>
        </p:blipFill>
        <p:spPr>
          <a:xfrm>
            <a:off x="2521509" y="3574869"/>
            <a:ext cx="4703950" cy="3135183"/>
          </a:xfrm>
          <a:prstGeom prst="ellipse">
            <a:avLst/>
          </a:prstGeom>
          <a:ln>
            <a:noFill/>
          </a:ln>
          <a:effectLst>
            <a:softEdge rad="112500"/>
          </a:effectLst>
        </p:spPr>
      </p:pic>
    </p:spTree>
    <p:extLst>
      <p:ext uri="{BB962C8B-B14F-4D97-AF65-F5344CB8AC3E}">
        <p14:creationId xmlns:p14="http://schemas.microsoft.com/office/powerpoint/2010/main" val="202574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2441941" y="117098"/>
            <a:ext cx="460909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 Vilken lösning är bäst?</a:t>
            </a:r>
          </a:p>
          <a:p>
            <a:r>
              <a:rPr lang="sv-SE" dirty="0"/>
              <a:t>– Vilka brister ser du i de andra lösningarna?</a:t>
            </a:r>
          </a:p>
        </p:txBody>
      </p:sp>
      <p:pic>
        <p:nvPicPr>
          <p:cNvPr id="2" name="Bildobjekt 1"/>
          <p:cNvPicPr>
            <a:picLocks noChangeAspect="1"/>
          </p:cNvPicPr>
          <p:nvPr/>
        </p:nvPicPr>
        <p:blipFill>
          <a:blip r:embed="rId2"/>
          <a:stretch>
            <a:fillRect/>
          </a:stretch>
        </p:blipFill>
        <p:spPr>
          <a:xfrm>
            <a:off x="902354" y="928556"/>
            <a:ext cx="3102678" cy="2354571"/>
          </a:xfrm>
          <a:prstGeom prst="rect">
            <a:avLst/>
          </a:prstGeom>
          <a:ln>
            <a:solidFill>
              <a:srgbClr val="000090"/>
            </a:solidFill>
          </a:ln>
        </p:spPr>
      </p:pic>
      <p:pic>
        <p:nvPicPr>
          <p:cNvPr id="5" name="Bildobjekt 4"/>
          <p:cNvPicPr>
            <a:picLocks noChangeAspect="1"/>
          </p:cNvPicPr>
          <p:nvPr/>
        </p:nvPicPr>
        <p:blipFill>
          <a:blip r:embed="rId3"/>
          <a:stretch>
            <a:fillRect/>
          </a:stretch>
        </p:blipFill>
        <p:spPr>
          <a:xfrm>
            <a:off x="5486707" y="928556"/>
            <a:ext cx="3280097" cy="2082219"/>
          </a:xfrm>
          <a:prstGeom prst="rect">
            <a:avLst/>
          </a:prstGeom>
          <a:ln>
            <a:solidFill>
              <a:srgbClr val="000090"/>
            </a:solidFill>
          </a:ln>
        </p:spPr>
      </p:pic>
      <p:pic>
        <p:nvPicPr>
          <p:cNvPr id="6" name="Bildobjekt 5"/>
          <p:cNvPicPr>
            <a:picLocks noChangeAspect="1"/>
          </p:cNvPicPr>
          <p:nvPr/>
        </p:nvPicPr>
        <p:blipFill>
          <a:blip r:embed="rId4"/>
          <a:stretch>
            <a:fillRect/>
          </a:stretch>
        </p:blipFill>
        <p:spPr>
          <a:xfrm>
            <a:off x="902354" y="3479316"/>
            <a:ext cx="3102678" cy="3162489"/>
          </a:xfrm>
          <a:prstGeom prst="rect">
            <a:avLst/>
          </a:prstGeom>
          <a:ln>
            <a:solidFill>
              <a:srgbClr val="000090"/>
            </a:solidFill>
          </a:ln>
        </p:spPr>
      </p:pic>
      <p:pic>
        <p:nvPicPr>
          <p:cNvPr id="7" name="Bildobjekt 6"/>
          <p:cNvPicPr>
            <a:picLocks noChangeAspect="1"/>
          </p:cNvPicPr>
          <p:nvPr/>
        </p:nvPicPr>
        <p:blipFill>
          <a:blip r:embed="rId5"/>
          <a:stretch>
            <a:fillRect/>
          </a:stretch>
        </p:blipFill>
        <p:spPr>
          <a:xfrm>
            <a:off x="5772978" y="3158678"/>
            <a:ext cx="2882458" cy="3594088"/>
          </a:xfrm>
          <a:prstGeom prst="rect">
            <a:avLst/>
          </a:prstGeom>
          <a:ln>
            <a:solidFill>
              <a:srgbClr val="000090"/>
            </a:solidFill>
          </a:ln>
        </p:spPr>
      </p:pic>
    </p:spTree>
    <p:extLst>
      <p:ext uri="{BB962C8B-B14F-4D97-AF65-F5344CB8AC3E}">
        <p14:creationId xmlns:p14="http://schemas.microsoft.com/office/powerpoint/2010/main" val="169162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7617451" y="302080"/>
            <a:ext cx="1128027" cy="1155540"/>
          </a:xfrm>
          <a:prstGeom prst="rect">
            <a:avLst/>
          </a:prstGeom>
        </p:spPr>
      </p:pic>
      <p:sp>
        <p:nvSpPr>
          <p:cNvPr id="10" name="textruta 9"/>
          <p:cNvSpPr txBox="1"/>
          <p:nvPr/>
        </p:nvSpPr>
        <p:spPr>
          <a:xfrm>
            <a:off x="2661016" y="140188"/>
            <a:ext cx="4442460"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Vems metod är korrekt?</a:t>
            </a:r>
          </a:p>
        </p:txBody>
      </p:sp>
      <p:sp>
        <p:nvSpPr>
          <p:cNvPr id="7" name="textruta 6"/>
          <p:cNvSpPr txBox="1"/>
          <p:nvPr/>
        </p:nvSpPr>
        <p:spPr>
          <a:xfrm>
            <a:off x="1531039" y="879850"/>
            <a:ext cx="3363263" cy="147732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Eleverna i en klass satte betyg </a:t>
            </a:r>
          </a:p>
          <a:p>
            <a:r>
              <a:rPr lang="sv-SE" dirty="0"/>
              <a:t>på en skräckfilm. Tabellen visar resultatet. </a:t>
            </a:r>
          </a:p>
          <a:p>
            <a:endParaRPr lang="sv-SE" dirty="0"/>
          </a:p>
          <a:p>
            <a:r>
              <a:rPr lang="sv-SE" dirty="0"/>
              <a:t>Vilket var medelbetyget?</a:t>
            </a:r>
            <a:endParaRPr lang="sv-SE" sz="2400" b="1" cap="all" dirty="0">
              <a:ln w="9000" cmpd="sng">
                <a:solidFill>
                  <a:schemeClr val="accent4">
                    <a:shade val="50000"/>
                    <a:satMod val="120000"/>
                  </a:schemeClr>
                </a:solidFill>
                <a:prstDash val="solid"/>
              </a:ln>
              <a:solidFill>
                <a:srgbClr val="411977"/>
              </a:solidFill>
              <a:effectLst>
                <a:reflection blurRad="12700" stA="28000" endPos="45000" dist="1000" dir="5400000" sy="-100000" algn="bl" rotWithShape="0"/>
              </a:effectLst>
            </a:endParaRPr>
          </a:p>
        </p:txBody>
      </p:sp>
      <p:grpSp>
        <p:nvGrpSpPr>
          <p:cNvPr id="5" name="Grupp 4"/>
          <p:cNvGrpSpPr/>
          <p:nvPr/>
        </p:nvGrpSpPr>
        <p:grpSpPr>
          <a:xfrm>
            <a:off x="5013146" y="833723"/>
            <a:ext cx="2407102" cy="2255552"/>
            <a:chOff x="4589783" y="879850"/>
            <a:chExt cx="2407102" cy="2255552"/>
          </a:xfrm>
        </p:grpSpPr>
        <p:pic>
          <p:nvPicPr>
            <p:cNvPr id="2" name="Bildobjekt 1"/>
            <p:cNvPicPr>
              <a:picLocks noChangeAspect="1"/>
            </p:cNvPicPr>
            <p:nvPr/>
          </p:nvPicPr>
          <p:blipFill rotWithShape="1">
            <a:blip r:embed="rId4"/>
            <a:srcRect b="1104"/>
            <a:stretch/>
          </p:blipFill>
          <p:spPr>
            <a:xfrm>
              <a:off x="4589783" y="879850"/>
              <a:ext cx="2407102" cy="2209425"/>
            </a:xfrm>
            <a:prstGeom prst="rect">
              <a:avLst/>
            </a:prstGeom>
          </p:spPr>
        </p:pic>
        <p:sp>
          <p:nvSpPr>
            <p:cNvPr id="3" name="Rektangel 2"/>
            <p:cNvSpPr/>
            <p:nvPr/>
          </p:nvSpPr>
          <p:spPr>
            <a:xfrm>
              <a:off x="4589783" y="2824740"/>
              <a:ext cx="1071242" cy="3106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grpSp>
      <p:pic>
        <p:nvPicPr>
          <p:cNvPr id="8" name="Bildobjekt 7"/>
          <p:cNvPicPr>
            <a:picLocks noChangeAspect="1"/>
          </p:cNvPicPr>
          <p:nvPr/>
        </p:nvPicPr>
        <p:blipFill>
          <a:blip r:embed="rId5"/>
          <a:stretch>
            <a:fillRect/>
          </a:stretch>
        </p:blipFill>
        <p:spPr>
          <a:xfrm>
            <a:off x="487509" y="3853968"/>
            <a:ext cx="3448466" cy="1425847"/>
          </a:xfrm>
          <a:prstGeom prst="rect">
            <a:avLst/>
          </a:prstGeom>
          <a:ln w="3175" cmpd="sng">
            <a:solidFill>
              <a:srgbClr val="000090"/>
            </a:solidFill>
          </a:ln>
        </p:spPr>
      </p:pic>
      <p:sp>
        <p:nvSpPr>
          <p:cNvPr id="6" name="textruta 5"/>
          <p:cNvSpPr txBox="1"/>
          <p:nvPr/>
        </p:nvSpPr>
        <p:spPr>
          <a:xfrm>
            <a:off x="2661016" y="3089275"/>
            <a:ext cx="332626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 Vem har löst uppgiften korrekt?</a:t>
            </a:r>
          </a:p>
          <a:p>
            <a:r>
              <a:rPr lang="sv-SE" dirty="0"/>
              <a:t>– Vilka fel har de andra gjort? </a:t>
            </a:r>
          </a:p>
        </p:txBody>
      </p:sp>
      <p:pic>
        <p:nvPicPr>
          <p:cNvPr id="11" name="Bildobjekt 10"/>
          <p:cNvPicPr>
            <a:picLocks noChangeAspect="1"/>
          </p:cNvPicPr>
          <p:nvPr/>
        </p:nvPicPr>
        <p:blipFill>
          <a:blip r:embed="rId6"/>
          <a:stretch>
            <a:fillRect/>
          </a:stretch>
        </p:blipFill>
        <p:spPr>
          <a:xfrm>
            <a:off x="1531039" y="5386606"/>
            <a:ext cx="6569509" cy="1380672"/>
          </a:xfrm>
          <a:prstGeom prst="rect">
            <a:avLst/>
          </a:prstGeom>
          <a:ln w="3175" cmpd="sng">
            <a:solidFill>
              <a:srgbClr val="000090"/>
            </a:solidFill>
          </a:ln>
        </p:spPr>
      </p:pic>
      <p:grpSp>
        <p:nvGrpSpPr>
          <p:cNvPr id="16" name="Grupp 15"/>
          <p:cNvGrpSpPr/>
          <p:nvPr/>
        </p:nvGrpSpPr>
        <p:grpSpPr>
          <a:xfrm>
            <a:off x="5039872" y="3853968"/>
            <a:ext cx="3316494" cy="1328889"/>
            <a:chOff x="5039872" y="3853968"/>
            <a:chExt cx="3316494" cy="1328889"/>
          </a:xfrm>
        </p:grpSpPr>
        <p:pic>
          <p:nvPicPr>
            <p:cNvPr id="12" name="Bildobjekt 11"/>
            <p:cNvPicPr>
              <a:picLocks noChangeAspect="1"/>
            </p:cNvPicPr>
            <p:nvPr/>
          </p:nvPicPr>
          <p:blipFill>
            <a:blip r:embed="rId7"/>
            <a:stretch>
              <a:fillRect/>
            </a:stretch>
          </p:blipFill>
          <p:spPr>
            <a:xfrm>
              <a:off x="5039872" y="3853968"/>
              <a:ext cx="3316494" cy="1328889"/>
            </a:xfrm>
            <a:prstGeom prst="rect">
              <a:avLst/>
            </a:prstGeom>
            <a:ln w="3175" cmpd="sng">
              <a:solidFill>
                <a:srgbClr val="000090"/>
              </a:solidFill>
            </a:ln>
          </p:spPr>
        </p:pic>
        <p:pic>
          <p:nvPicPr>
            <p:cNvPr id="13" name="Bildobjekt 12"/>
            <p:cNvPicPr>
              <a:picLocks noChangeAspect="1"/>
            </p:cNvPicPr>
            <p:nvPr/>
          </p:nvPicPr>
          <p:blipFill rotWithShape="1">
            <a:blip r:embed="rId8"/>
            <a:srcRect t="60570"/>
            <a:stretch/>
          </p:blipFill>
          <p:spPr>
            <a:xfrm>
              <a:off x="6809060" y="3853968"/>
              <a:ext cx="1137965" cy="99211"/>
            </a:xfrm>
            <a:prstGeom prst="rect">
              <a:avLst/>
            </a:prstGeom>
          </p:spPr>
        </p:pic>
      </p:grpSp>
    </p:spTree>
    <p:extLst>
      <p:ext uri="{BB962C8B-B14F-4D97-AF65-F5344CB8AC3E}">
        <p14:creationId xmlns:p14="http://schemas.microsoft.com/office/powerpoint/2010/main" val="10568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BEBA8EAE-BF5A-486C-A8C5-ECC9F3942E4B}">
                <a14:imgProps xmlns:a14="http://schemas.microsoft.com/office/drawing/2010/main">
                  <a14:imgLayer r:embed="rId3">
                    <a14:imgEffect>
                      <a14:artisticPaintBrush brushSize="10"/>
                    </a14:imgEffect>
                  </a14:imgLayer>
                </a14:imgProps>
              </a:ext>
            </a:extLst>
          </a:blip>
          <a:stretch>
            <a:fillRect/>
          </a:stretch>
        </p:blipFill>
        <p:spPr>
          <a:xfrm>
            <a:off x="7021530" y="1210551"/>
            <a:ext cx="2059839" cy="1464775"/>
          </a:xfrm>
          <a:prstGeom prst="rect">
            <a:avLst/>
          </a:prstGeom>
        </p:spPr>
      </p:pic>
      <p:sp>
        <p:nvSpPr>
          <p:cNvPr id="10" name="textruta 9"/>
          <p:cNvSpPr txBox="1"/>
          <p:nvPr/>
        </p:nvSpPr>
        <p:spPr>
          <a:xfrm>
            <a:off x="2286066" y="154250"/>
            <a:ext cx="4735464"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Fyrfältsproblem –  Fem syskon</a:t>
            </a:r>
          </a:p>
        </p:txBody>
      </p:sp>
      <p:sp>
        <p:nvSpPr>
          <p:cNvPr id="3" name="textruta 2"/>
          <p:cNvSpPr txBox="1"/>
          <p:nvPr/>
        </p:nvSpPr>
        <p:spPr>
          <a:xfrm>
            <a:off x="1267122" y="860162"/>
            <a:ext cx="5754408"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Filip är äldst av fem syskon. Han har en bror och tre systrar.</a:t>
            </a:r>
          </a:p>
          <a:p>
            <a:endParaRPr lang="sv-SE" dirty="0"/>
          </a:p>
          <a:p>
            <a:r>
              <a:rPr lang="sv-SE" dirty="0"/>
              <a:t>Medelvärdet av hans fyra syskons ålder är 10 år. Medelvärdet för alla fem syskonens ålder är 11 år. </a:t>
            </a:r>
          </a:p>
          <a:p>
            <a:endParaRPr lang="sv-SE" dirty="0"/>
          </a:p>
          <a:p>
            <a:r>
              <a:rPr lang="sv-SE" dirty="0"/>
              <a:t>Anna är 9 år och Oscar yngst med sina 7 år. </a:t>
            </a:r>
          </a:p>
          <a:p>
            <a:r>
              <a:rPr lang="sv-SE" dirty="0"/>
              <a:t>Mira och Elin är tvillingar.</a:t>
            </a:r>
          </a:p>
          <a:p>
            <a:r>
              <a:rPr lang="sv-SE" dirty="0"/>
              <a:t>Hur gamla är då Filip, Mira och Elin?</a:t>
            </a:r>
          </a:p>
        </p:txBody>
      </p:sp>
      <p:pic>
        <p:nvPicPr>
          <p:cNvPr id="5" name="Bildobjekt 4"/>
          <p:cNvPicPr>
            <a:picLocks noChangeAspect="1"/>
          </p:cNvPicPr>
          <p:nvPr/>
        </p:nvPicPr>
        <p:blipFill>
          <a:blip r:embed="rId4"/>
          <a:stretch>
            <a:fillRect/>
          </a:stretch>
        </p:blipFill>
        <p:spPr>
          <a:xfrm>
            <a:off x="1646110" y="3337780"/>
            <a:ext cx="5788688" cy="3347614"/>
          </a:xfrm>
          <a:prstGeom prst="rect">
            <a:avLst/>
          </a:prstGeom>
        </p:spPr>
      </p:pic>
    </p:spTree>
    <p:extLst>
      <p:ext uri="{BB962C8B-B14F-4D97-AF65-F5344CB8AC3E}">
        <p14:creationId xmlns:p14="http://schemas.microsoft.com/office/powerpoint/2010/main" val="31267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0" y="758892"/>
            <a:ext cx="9156697" cy="5322432"/>
          </a:xfrm>
          <a:prstGeom prst="rect">
            <a:avLst/>
          </a:prstGeom>
          <a:ln w="19050" cmpd="sng">
            <a:solidFill>
              <a:srgbClr val="660066"/>
            </a:solidFill>
          </a:ln>
        </p:spPr>
      </p:pic>
      <p:sp>
        <p:nvSpPr>
          <p:cNvPr id="9" name="Rektangel 8"/>
          <p:cNvSpPr/>
          <p:nvPr/>
        </p:nvSpPr>
        <p:spPr>
          <a:xfrm>
            <a:off x="4673600" y="3474720"/>
            <a:ext cx="4101690" cy="205232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endParaRPr lang="sv-SE" sz="1400" i="1" dirty="0"/>
          </a:p>
          <a:p>
            <a:endParaRPr lang="sv-SE" sz="1050" i="1" dirty="0"/>
          </a:p>
          <a:p>
            <a:endParaRPr lang="sv-SE" sz="1400" dirty="0"/>
          </a:p>
        </p:txBody>
      </p:sp>
      <p:sp>
        <p:nvSpPr>
          <p:cNvPr id="6" name="Rektangel 5"/>
          <p:cNvSpPr/>
          <p:nvPr/>
        </p:nvSpPr>
        <p:spPr>
          <a:xfrm>
            <a:off x="589280" y="1296066"/>
            <a:ext cx="3972560" cy="205232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endParaRPr lang="sv-SE" sz="1600" dirty="0"/>
          </a:p>
        </p:txBody>
      </p:sp>
      <p:sp>
        <p:nvSpPr>
          <p:cNvPr id="3" name="Rektangel 2"/>
          <p:cNvSpPr/>
          <p:nvPr/>
        </p:nvSpPr>
        <p:spPr>
          <a:xfrm>
            <a:off x="4690970" y="1296066"/>
            <a:ext cx="4084320" cy="205232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endParaRPr lang="sv-SE" sz="1600" dirty="0"/>
          </a:p>
        </p:txBody>
      </p:sp>
      <p:sp>
        <p:nvSpPr>
          <p:cNvPr id="22" name="Rektangel 21"/>
          <p:cNvSpPr/>
          <p:nvPr/>
        </p:nvSpPr>
        <p:spPr>
          <a:xfrm>
            <a:off x="578862" y="3461379"/>
            <a:ext cx="3972560" cy="205232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endParaRPr lang="sv-SE" sz="1200" dirty="0"/>
          </a:p>
        </p:txBody>
      </p:sp>
      <p:sp>
        <p:nvSpPr>
          <p:cNvPr id="30" name="Rektangel 29"/>
          <p:cNvSpPr/>
          <p:nvPr/>
        </p:nvSpPr>
        <p:spPr>
          <a:xfrm>
            <a:off x="5730614" y="3745511"/>
            <a:ext cx="2431225" cy="276999"/>
          </a:xfrm>
          <a:prstGeom prst="rect">
            <a:avLst/>
          </a:prstGeom>
        </p:spPr>
        <p:txBody>
          <a:bodyPr wrap="none">
            <a:spAutoFit/>
          </a:bodyPr>
          <a:lstStyle/>
          <a:p>
            <a:r>
              <a:rPr lang="sv-SE" sz="1200" dirty="0"/>
              <a:t>Man kan till exempel </a:t>
            </a:r>
            <a:r>
              <a:rPr lang="sv-SE" sz="1200" i="1" dirty="0"/>
              <a:t>göra en tabell</a:t>
            </a:r>
            <a:r>
              <a:rPr lang="sv-SE" sz="1200" dirty="0"/>
              <a:t>.</a:t>
            </a:r>
          </a:p>
        </p:txBody>
      </p:sp>
      <p:pic>
        <p:nvPicPr>
          <p:cNvPr id="26" name="Bildobjekt 25"/>
          <p:cNvPicPr>
            <a:picLocks noChangeAspect="1"/>
          </p:cNvPicPr>
          <p:nvPr/>
        </p:nvPicPr>
        <p:blipFill>
          <a:blip r:embed="rId3"/>
          <a:stretch>
            <a:fillRect/>
          </a:stretch>
        </p:blipFill>
        <p:spPr>
          <a:xfrm>
            <a:off x="6283234" y="3517945"/>
            <a:ext cx="1289135" cy="159525"/>
          </a:xfrm>
          <a:prstGeom prst="rect">
            <a:avLst/>
          </a:prstGeom>
        </p:spPr>
      </p:pic>
      <p:pic>
        <p:nvPicPr>
          <p:cNvPr id="4" name="Bildobjekt 3"/>
          <p:cNvPicPr>
            <a:picLocks noChangeAspect="1"/>
          </p:cNvPicPr>
          <p:nvPr/>
        </p:nvPicPr>
        <p:blipFill>
          <a:blip r:embed="rId4"/>
          <a:stretch>
            <a:fillRect/>
          </a:stretch>
        </p:blipFill>
        <p:spPr>
          <a:xfrm>
            <a:off x="1804084" y="1326519"/>
            <a:ext cx="1503438" cy="182621"/>
          </a:xfrm>
          <a:prstGeom prst="rect">
            <a:avLst/>
          </a:prstGeom>
        </p:spPr>
      </p:pic>
      <p:sp>
        <p:nvSpPr>
          <p:cNvPr id="5" name="Rektangel 4"/>
          <p:cNvSpPr/>
          <p:nvPr/>
        </p:nvSpPr>
        <p:spPr>
          <a:xfrm>
            <a:off x="520917" y="1441851"/>
            <a:ext cx="4136941" cy="246221"/>
          </a:xfrm>
          <a:prstGeom prst="rect">
            <a:avLst/>
          </a:prstGeom>
        </p:spPr>
        <p:txBody>
          <a:bodyPr wrap="square">
            <a:spAutoFit/>
          </a:bodyPr>
          <a:lstStyle/>
          <a:p>
            <a:r>
              <a:rPr lang="sv-SE" sz="1000" dirty="0"/>
              <a:t>Medelvärdet för alla 5 syskonen är 11 år. De är 5 ∙ 11 år = 55 år</a:t>
            </a:r>
          </a:p>
        </p:txBody>
      </p:sp>
      <p:sp>
        <p:nvSpPr>
          <p:cNvPr id="7" name="Rektangel 6"/>
          <p:cNvSpPr/>
          <p:nvPr/>
        </p:nvSpPr>
        <p:spPr>
          <a:xfrm>
            <a:off x="520917" y="1583094"/>
            <a:ext cx="3911336" cy="400110"/>
          </a:xfrm>
          <a:prstGeom prst="rect">
            <a:avLst/>
          </a:prstGeom>
        </p:spPr>
        <p:txBody>
          <a:bodyPr wrap="square">
            <a:spAutoFit/>
          </a:bodyPr>
          <a:lstStyle/>
          <a:p>
            <a:r>
              <a:rPr lang="sv-SE" sz="1000" dirty="0"/>
              <a:t>Anna och Oscar är 9 år + 7 år = 16 år tillsammans och Filip, Mira och Elin är </a:t>
            </a:r>
            <a:r>
              <a:rPr lang="nb-NO" sz="1000" dirty="0"/>
              <a:t>(55 – 16) år = 39 år.</a:t>
            </a:r>
            <a:endParaRPr lang="sv-SE" sz="1000" dirty="0"/>
          </a:p>
        </p:txBody>
      </p:sp>
      <p:sp>
        <p:nvSpPr>
          <p:cNvPr id="8" name="Rektangel 7"/>
          <p:cNvSpPr/>
          <p:nvPr/>
        </p:nvSpPr>
        <p:spPr>
          <a:xfrm>
            <a:off x="520917" y="1876503"/>
            <a:ext cx="4040923" cy="577081"/>
          </a:xfrm>
          <a:prstGeom prst="rect">
            <a:avLst/>
          </a:prstGeom>
        </p:spPr>
        <p:txBody>
          <a:bodyPr wrap="square">
            <a:spAutoFit/>
          </a:bodyPr>
          <a:lstStyle/>
          <a:p>
            <a:r>
              <a:rPr lang="sv-SE" sz="1000" i="1" dirty="0"/>
              <a:t>Gissning</a:t>
            </a:r>
            <a:r>
              <a:rPr lang="sv-SE" sz="1050" i="1" dirty="0"/>
              <a:t> </a:t>
            </a:r>
            <a:r>
              <a:rPr lang="sv-SE" sz="1000" i="1" dirty="0"/>
              <a:t>1</a:t>
            </a:r>
            <a:r>
              <a:rPr lang="sv-SE" sz="1050" dirty="0"/>
              <a:t>: </a:t>
            </a:r>
            <a:r>
              <a:rPr lang="sv-SE" sz="1000" dirty="0"/>
              <a:t>Filip</a:t>
            </a:r>
            <a:r>
              <a:rPr lang="sv-SE" sz="1050" dirty="0"/>
              <a:t> är 13 år, Mira och Elin (39 – 13) år = 26 år. </a:t>
            </a:r>
          </a:p>
          <a:p>
            <a:r>
              <a:rPr lang="sv-SE" sz="1050" dirty="0"/>
              <a:t>Då är Mira och Elin 13 år gamla. </a:t>
            </a:r>
            <a:r>
              <a:rPr lang="sv-SE" sz="1000" dirty="0"/>
              <a:t>Men eftersom Filip är äldst kan inte Mira och Elin vara lika gamla som Filip.</a:t>
            </a:r>
          </a:p>
        </p:txBody>
      </p:sp>
      <p:sp>
        <p:nvSpPr>
          <p:cNvPr id="10" name="Rektangel 9"/>
          <p:cNvSpPr/>
          <p:nvPr/>
        </p:nvSpPr>
        <p:spPr>
          <a:xfrm>
            <a:off x="520548" y="2351523"/>
            <a:ext cx="4281857" cy="553998"/>
          </a:xfrm>
          <a:prstGeom prst="rect">
            <a:avLst/>
          </a:prstGeom>
        </p:spPr>
        <p:txBody>
          <a:bodyPr wrap="square">
            <a:spAutoFit/>
          </a:bodyPr>
          <a:lstStyle/>
          <a:p>
            <a:r>
              <a:rPr lang="sv-SE" sz="1000" i="1" dirty="0"/>
              <a:t>Gissning 2</a:t>
            </a:r>
            <a:r>
              <a:rPr lang="sv-SE" sz="1000" dirty="0"/>
              <a:t>: Filip är 14 år. Då är Mira och Elin (39 – 14) år = 25 år tillsammans. Men eftersom  Mira och Elin är tvillingar måste den sammanlagda åldern </a:t>
            </a:r>
          </a:p>
          <a:p>
            <a:r>
              <a:rPr lang="sv-SE" sz="1000" dirty="0"/>
              <a:t>vara ett jämnt tal.</a:t>
            </a:r>
          </a:p>
        </p:txBody>
      </p:sp>
      <p:sp>
        <p:nvSpPr>
          <p:cNvPr id="11" name="Rektangel 10"/>
          <p:cNvSpPr/>
          <p:nvPr/>
        </p:nvSpPr>
        <p:spPr>
          <a:xfrm>
            <a:off x="533505" y="2826146"/>
            <a:ext cx="3956692" cy="553998"/>
          </a:xfrm>
          <a:prstGeom prst="rect">
            <a:avLst/>
          </a:prstGeom>
        </p:spPr>
        <p:txBody>
          <a:bodyPr wrap="square">
            <a:spAutoFit/>
          </a:bodyPr>
          <a:lstStyle/>
          <a:p>
            <a:r>
              <a:rPr lang="sv-SE" sz="1000" i="1" dirty="0"/>
              <a:t>Gissning 3</a:t>
            </a:r>
            <a:r>
              <a:rPr lang="sv-SE" sz="1000" dirty="0"/>
              <a:t>: Filip är 15 år. Mira och Elin är 24 år tillsammans. I så fall är Mira och Elin 12 år gamla. Filips fyra syskon är 40 år sammanlagt. (12 + 12 + 9 + 7) år = 40 år. </a:t>
            </a:r>
            <a:r>
              <a:rPr lang="sv-SE" sz="1000" b="1" dirty="0"/>
              <a:t>Det stämmer!</a:t>
            </a:r>
          </a:p>
        </p:txBody>
      </p:sp>
      <p:pic>
        <p:nvPicPr>
          <p:cNvPr id="24" name="Bildobjekt 23"/>
          <p:cNvPicPr>
            <a:picLocks noChangeAspect="1"/>
          </p:cNvPicPr>
          <p:nvPr/>
        </p:nvPicPr>
        <p:blipFill>
          <a:blip r:embed="rId5"/>
          <a:stretch>
            <a:fillRect/>
          </a:stretch>
        </p:blipFill>
        <p:spPr>
          <a:xfrm>
            <a:off x="6379974" y="1347912"/>
            <a:ext cx="849546" cy="149418"/>
          </a:xfrm>
          <a:prstGeom prst="rect">
            <a:avLst/>
          </a:prstGeom>
        </p:spPr>
      </p:pic>
      <p:sp>
        <p:nvSpPr>
          <p:cNvPr id="12" name="Rektangel 11"/>
          <p:cNvSpPr/>
          <p:nvPr/>
        </p:nvSpPr>
        <p:spPr>
          <a:xfrm>
            <a:off x="6033625" y="1617650"/>
            <a:ext cx="1518364" cy="276999"/>
          </a:xfrm>
          <a:prstGeom prst="rect">
            <a:avLst/>
          </a:prstGeom>
        </p:spPr>
        <p:txBody>
          <a:bodyPr wrap="none">
            <a:spAutoFit/>
          </a:bodyPr>
          <a:lstStyle/>
          <a:p>
            <a:r>
              <a:rPr lang="sv-SE" sz="1200" dirty="0"/>
              <a:t>Antag att Filip är </a:t>
            </a:r>
            <a:r>
              <a:rPr lang="sv-SE" sz="1200" b="1" i="1" dirty="0">
                <a:solidFill>
                  <a:srgbClr val="800000"/>
                </a:solidFill>
              </a:rPr>
              <a:t>x</a:t>
            </a:r>
            <a:r>
              <a:rPr lang="sv-SE" sz="1200" b="1" dirty="0">
                <a:solidFill>
                  <a:srgbClr val="800000"/>
                </a:solidFill>
              </a:rPr>
              <a:t> år</a:t>
            </a:r>
            <a:r>
              <a:rPr lang="sv-SE" sz="1200" dirty="0"/>
              <a:t>.</a:t>
            </a:r>
          </a:p>
        </p:txBody>
      </p:sp>
      <p:sp>
        <p:nvSpPr>
          <p:cNvPr id="13" name="Rektangel 12"/>
          <p:cNvSpPr/>
          <p:nvPr/>
        </p:nvSpPr>
        <p:spPr>
          <a:xfrm>
            <a:off x="6174824" y="1876503"/>
            <a:ext cx="1243938" cy="276999"/>
          </a:xfrm>
          <a:prstGeom prst="rect">
            <a:avLst/>
          </a:prstGeom>
        </p:spPr>
        <p:txBody>
          <a:bodyPr wrap="none">
            <a:spAutoFit/>
          </a:bodyPr>
          <a:lstStyle/>
          <a:p>
            <a:r>
              <a:rPr lang="de-DE" sz="1200" b="1" i="1" dirty="0">
                <a:solidFill>
                  <a:srgbClr val="800000"/>
                </a:solidFill>
              </a:rPr>
              <a:t>x</a:t>
            </a:r>
            <a:r>
              <a:rPr lang="de-DE" sz="1200" dirty="0"/>
              <a:t> + 4 ∙ 10 = 5 ∙ 11</a:t>
            </a:r>
            <a:endParaRPr lang="sv-SE" sz="1200" dirty="0"/>
          </a:p>
        </p:txBody>
      </p:sp>
      <p:sp>
        <p:nvSpPr>
          <p:cNvPr id="28" name="Rektangel 27"/>
          <p:cNvSpPr/>
          <p:nvPr/>
        </p:nvSpPr>
        <p:spPr>
          <a:xfrm>
            <a:off x="6362012" y="2074524"/>
            <a:ext cx="867508" cy="276999"/>
          </a:xfrm>
          <a:prstGeom prst="rect">
            <a:avLst/>
          </a:prstGeom>
        </p:spPr>
        <p:txBody>
          <a:bodyPr wrap="none">
            <a:spAutoFit/>
          </a:bodyPr>
          <a:lstStyle/>
          <a:p>
            <a:r>
              <a:rPr lang="de-DE" sz="1200" b="1" i="1" dirty="0">
                <a:solidFill>
                  <a:srgbClr val="800000"/>
                </a:solidFill>
              </a:rPr>
              <a:t>x</a:t>
            </a:r>
            <a:r>
              <a:rPr lang="de-DE" sz="1200" dirty="0"/>
              <a:t> + 40 = 55</a:t>
            </a:r>
            <a:endParaRPr lang="sv-SE" sz="1200" dirty="0"/>
          </a:p>
        </p:txBody>
      </p:sp>
      <p:sp>
        <p:nvSpPr>
          <p:cNvPr id="14" name="Rektangel 13"/>
          <p:cNvSpPr/>
          <p:nvPr/>
        </p:nvSpPr>
        <p:spPr>
          <a:xfrm>
            <a:off x="5288503" y="2652036"/>
            <a:ext cx="3415480" cy="646331"/>
          </a:xfrm>
          <a:prstGeom prst="rect">
            <a:avLst/>
          </a:prstGeom>
        </p:spPr>
        <p:txBody>
          <a:bodyPr wrap="square">
            <a:spAutoFit/>
          </a:bodyPr>
          <a:lstStyle/>
          <a:p>
            <a:r>
              <a:rPr lang="sv-SE" sz="1200" dirty="0"/>
              <a:t>Filip är alltså 15 år. Sammanlagt är då Mira och Elin</a:t>
            </a:r>
          </a:p>
          <a:p>
            <a:r>
              <a:rPr lang="nb-NO" sz="1200" dirty="0"/>
              <a:t>(40 – 9 – 7) år = 24 år.</a:t>
            </a:r>
          </a:p>
          <a:p>
            <a:r>
              <a:rPr lang="nb-NO" sz="1200" dirty="0"/>
              <a:t>Det ger att Mira och Elin är 12 år.</a:t>
            </a:r>
            <a:endParaRPr lang="sv-SE" sz="1200" dirty="0"/>
          </a:p>
        </p:txBody>
      </p:sp>
      <p:sp>
        <p:nvSpPr>
          <p:cNvPr id="15" name="Rektangel 14"/>
          <p:cNvSpPr/>
          <p:nvPr/>
        </p:nvSpPr>
        <p:spPr>
          <a:xfrm>
            <a:off x="6634485" y="2315084"/>
            <a:ext cx="595035" cy="276999"/>
          </a:xfrm>
          <a:prstGeom prst="rect">
            <a:avLst/>
          </a:prstGeom>
        </p:spPr>
        <p:txBody>
          <a:bodyPr wrap="none">
            <a:spAutoFit/>
          </a:bodyPr>
          <a:lstStyle/>
          <a:p>
            <a:r>
              <a:rPr lang="sv-SE" sz="1200" dirty="0"/>
              <a:t> </a:t>
            </a:r>
            <a:r>
              <a:rPr lang="sv-SE" sz="1200" b="1" i="1" dirty="0">
                <a:solidFill>
                  <a:srgbClr val="800000"/>
                </a:solidFill>
              </a:rPr>
              <a:t>x</a:t>
            </a:r>
            <a:r>
              <a:rPr lang="sv-SE" sz="1200" b="1" dirty="0">
                <a:solidFill>
                  <a:srgbClr val="800000"/>
                </a:solidFill>
              </a:rPr>
              <a:t> = 15</a:t>
            </a:r>
            <a:endParaRPr lang="sv-SE" sz="1200" dirty="0"/>
          </a:p>
        </p:txBody>
      </p:sp>
      <p:pic>
        <p:nvPicPr>
          <p:cNvPr id="19" name="Bildobjekt 18"/>
          <p:cNvPicPr>
            <a:picLocks noChangeAspect="1"/>
          </p:cNvPicPr>
          <p:nvPr/>
        </p:nvPicPr>
        <p:blipFill>
          <a:blip r:embed="rId6"/>
          <a:stretch>
            <a:fillRect/>
          </a:stretch>
        </p:blipFill>
        <p:spPr>
          <a:xfrm>
            <a:off x="1913380" y="3535561"/>
            <a:ext cx="1255801" cy="166540"/>
          </a:xfrm>
          <a:prstGeom prst="rect">
            <a:avLst/>
          </a:prstGeom>
        </p:spPr>
      </p:pic>
      <p:sp>
        <p:nvSpPr>
          <p:cNvPr id="20" name="Rektangel 19"/>
          <p:cNvSpPr/>
          <p:nvPr/>
        </p:nvSpPr>
        <p:spPr>
          <a:xfrm>
            <a:off x="868197" y="3849086"/>
            <a:ext cx="3408664" cy="276999"/>
          </a:xfrm>
          <a:prstGeom prst="rect">
            <a:avLst/>
          </a:prstGeom>
        </p:spPr>
        <p:txBody>
          <a:bodyPr wrap="square">
            <a:spAutoFit/>
          </a:bodyPr>
          <a:lstStyle/>
          <a:p>
            <a:r>
              <a:rPr lang="sv-SE" sz="1200" dirty="0"/>
              <a:t>Sammanlagt är de fem syskonen 5 ∙ 11 år = 55 år.</a:t>
            </a:r>
          </a:p>
        </p:txBody>
      </p:sp>
      <p:sp>
        <p:nvSpPr>
          <p:cNvPr id="29" name="Rektangel 28"/>
          <p:cNvSpPr/>
          <p:nvPr/>
        </p:nvSpPr>
        <p:spPr>
          <a:xfrm>
            <a:off x="852167" y="4107125"/>
            <a:ext cx="3638030" cy="276999"/>
          </a:xfrm>
          <a:prstGeom prst="rect">
            <a:avLst/>
          </a:prstGeom>
        </p:spPr>
        <p:txBody>
          <a:bodyPr wrap="square">
            <a:spAutoFit/>
          </a:bodyPr>
          <a:lstStyle/>
          <a:p>
            <a:r>
              <a:rPr lang="sv-SE" sz="1200" dirty="0"/>
              <a:t>De fyra yngre syskonen är sammanlagt 4 ∙ 10 år </a:t>
            </a:r>
            <a:r>
              <a:rPr lang="nb-NO" sz="1200" dirty="0"/>
              <a:t>= 40 år.</a:t>
            </a:r>
            <a:endParaRPr lang="sv-SE" sz="1200" dirty="0"/>
          </a:p>
        </p:txBody>
      </p:sp>
      <p:sp>
        <p:nvSpPr>
          <p:cNvPr id="32" name="Rektangel 31"/>
          <p:cNvSpPr/>
          <p:nvPr/>
        </p:nvSpPr>
        <p:spPr>
          <a:xfrm>
            <a:off x="852167" y="4385038"/>
            <a:ext cx="2820358" cy="461665"/>
          </a:xfrm>
          <a:prstGeom prst="rect">
            <a:avLst/>
          </a:prstGeom>
        </p:spPr>
        <p:txBody>
          <a:bodyPr wrap="square">
            <a:spAutoFit/>
          </a:bodyPr>
          <a:lstStyle/>
          <a:p>
            <a:r>
              <a:rPr lang="sv-SE" sz="1200" dirty="0"/>
              <a:t>Mira och Elins sammanlagda ålder är </a:t>
            </a:r>
          </a:p>
          <a:p>
            <a:r>
              <a:rPr lang="sv-SE" sz="1200" dirty="0"/>
              <a:t>då (40 – 9 – 7) år </a:t>
            </a:r>
            <a:r>
              <a:rPr lang="nb-NO" sz="1200" dirty="0"/>
              <a:t>= 24 år.</a:t>
            </a:r>
            <a:endParaRPr lang="sv-SE" sz="1200" dirty="0"/>
          </a:p>
        </p:txBody>
      </p:sp>
      <p:sp>
        <p:nvSpPr>
          <p:cNvPr id="33" name="Rektangel 32"/>
          <p:cNvSpPr/>
          <p:nvPr/>
        </p:nvSpPr>
        <p:spPr>
          <a:xfrm>
            <a:off x="868197" y="4916613"/>
            <a:ext cx="2223686" cy="276999"/>
          </a:xfrm>
          <a:prstGeom prst="rect">
            <a:avLst/>
          </a:prstGeom>
        </p:spPr>
        <p:txBody>
          <a:bodyPr wrap="none">
            <a:spAutoFit/>
          </a:bodyPr>
          <a:lstStyle/>
          <a:p>
            <a:r>
              <a:rPr lang="sv-SE" sz="1200" dirty="0"/>
              <a:t>Mira och Elin är då 24 /2 = 12 år.</a:t>
            </a:r>
          </a:p>
        </p:txBody>
      </p:sp>
      <p:grpSp>
        <p:nvGrpSpPr>
          <p:cNvPr id="36" name="Grupp 35"/>
          <p:cNvGrpSpPr/>
          <p:nvPr/>
        </p:nvGrpSpPr>
        <p:grpSpPr>
          <a:xfrm>
            <a:off x="5851692" y="4022510"/>
            <a:ext cx="2196356" cy="1462525"/>
            <a:chOff x="5753268" y="3976342"/>
            <a:chExt cx="2196356" cy="1462525"/>
          </a:xfrm>
        </p:grpSpPr>
        <p:pic>
          <p:nvPicPr>
            <p:cNvPr id="34" name="Bildobjekt 33"/>
            <p:cNvPicPr>
              <a:picLocks noChangeAspect="1"/>
            </p:cNvPicPr>
            <p:nvPr/>
          </p:nvPicPr>
          <p:blipFill>
            <a:blip r:embed="rId7"/>
            <a:stretch>
              <a:fillRect/>
            </a:stretch>
          </p:blipFill>
          <p:spPr>
            <a:xfrm>
              <a:off x="5753269" y="3976342"/>
              <a:ext cx="2196355" cy="1167455"/>
            </a:xfrm>
            <a:prstGeom prst="rect">
              <a:avLst/>
            </a:prstGeom>
          </p:spPr>
        </p:pic>
        <p:pic>
          <p:nvPicPr>
            <p:cNvPr id="35" name="Bildobjekt 34"/>
            <p:cNvPicPr>
              <a:picLocks noChangeAspect="1"/>
            </p:cNvPicPr>
            <p:nvPr/>
          </p:nvPicPr>
          <p:blipFill>
            <a:blip r:embed="rId8"/>
            <a:stretch>
              <a:fillRect/>
            </a:stretch>
          </p:blipFill>
          <p:spPr>
            <a:xfrm>
              <a:off x="5753268" y="5143796"/>
              <a:ext cx="2196355" cy="295071"/>
            </a:xfrm>
            <a:prstGeom prst="rect">
              <a:avLst/>
            </a:prstGeom>
          </p:spPr>
        </p:pic>
      </p:grpSp>
    </p:spTree>
    <p:extLst>
      <p:ext uri="{BB962C8B-B14F-4D97-AF65-F5344CB8AC3E}">
        <p14:creationId xmlns:p14="http://schemas.microsoft.com/office/powerpoint/2010/main" val="39967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7" grpId="0"/>
      <p:bldP spid="8" grpId="0"/>
      <p:bldP spid="10" grpId="0"/>
      <p:bldP spid="11" grpId="0"/>
      <p:bldP spid="12" grpId="0"/>
      <p:bldP spid="13" grpId="0"/>
      <p:bldP spid="28" grpId="0"/>
      <p:bldP spid="14" grpId="0"/>
      <p:bldP spid="15" grpId="0"/>
      <p:bldP spid="20" grpId="0"/>
      <p:bldP spid="29"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p:cNvGrpSpPr/>
          <p:nvPr/>
        </p:nvGrpSpPr>
        <p:grpSpPr>
          <a:xfrm>
            <a:off x="1659501" y="4646463"/>
            <a:ext cx="6166610" cy="400110"/>
            <a:chOff x="1773238" y="3714820"/>
            <a:chExt cx="6166610" cy="400110"/>
          </a:xfrm>
        </p:grpSpPr>
        <p:sp>
          <p:nvSpPr>
            <p:cNvPr id="4" name="textruta 3"/>
            <p:cNvSpPr txBox="1"/>
            <p:nvPr/>
          </p:nvSpPr>
          <p:spPr>
            <a:xfrm>
              <a:off x="1773238" y="3714820"/>
              <a:ext cx="429875"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5" name="textruta 4"/>
            <p:cNvSpPr txBox="1"/>
            <p:nvPr/>
          </p:nvSpPr>
          <p:spPr>
            <a:xfrm>
              <a:off x="2349988" y="3714820"/>
              <a:ext cx="5589860" cy="369332"/>
            </a:xfrm>
            <a:prstGeom prst="rect">
              <a:avLst/>
            </a:prstGeom>
            <a:noFill/>
          </p:spPr>
          <p:txBody>
            <a:bodyPr wrap="square" rtlCol="0">
              <a:spAutoFit/>
            </a:bodyPr>
            <a:lstStyle/>
            <a:p>
              <a:r>
                <a:rPr lang="sv-SE" dirty="0"/>
                <a:t>Gissa hur lång du tror att raden skulle bli.</a:t>
              </a:r>
            </a:p>
          </p:txBody>
        </p:sp>
      </p:grpSp>
      <p:grpSp>
        <p:nvGrpSpPr>
          <p:cNvPr id="10" name="Grupp 9"/>
          <p:cNvGrpSpPr/>
          <p:nvPr/>
        </p:nvGrpSpPr>
        <p:grpSpPr>
          <a:xfrm>
            <a:off x="1659501" y="5316579"/>
            <a:ext cx="6166610" cy="400110"/>
            <a:chOff x="1773238" y="3725673"/>
            <a:chExt cx="6166610" cy="400110"/>
          </a:xfrm>
        </p:grpSpPr>
        <p:sp>
          <p:nvSpPr>
            <p:cNvPr id="11" name="textruta 10"/>
            <p:cNvSpPr txBox="1"/>
            <p:nvPr/>
          </p:nvSpPr>
          <p:spPr>
            <a:xfrm>
              <a:off x="1773238" y="3725673"/>
              <a:ext cx="429875"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12" name="textruta 11"/>
            <p:cNvSpPr txBox="1"/>
            <p:nvPr/>
          </p:nvSpPr>
          <p:spPr>
            <a:xfrm>
              <a:off x="2349988" y="3725673"/>
              <a:ext cx="5589860" cy="369332"/>
            </a:xfrm>
            <a:prstGeom prst="rect">
              <a:avLst/>
            </a:prstGeom>
            <a:noFill/>
          </p:spPr>
          <p:txBody>
            <a:bodyPr wrap="square" rtlCol="0">
              <a:spAutoFit/>
            </a:bodyPr>
            <a:lstStyle/>
            <a:p>
              <a:r>
                <a:rPr lang="sv-SE" dirty="0"/>
                <a:t>Räkna fram ett svar.</a:t>
              </a:r>
            </a:p>
          </p:txBody>
        </p:sp>
      </p:grpSp>
      <p:grpSp>
        <p:nvGrpSpPr>
          <p:cNvPr id="13" name="Grupp 12"/>
          <p:cNvGrpSpPr/>
          <p:nvPr/>
        </p:nvGrpSpPr>
        <p:grpSpPr>
          <a:xfrm>
            <a:off x="1659501" y="6051860"/>
            <a:ext cx="6696796" cy="400110"/>
            <a:chOff x="1773238" y="3702556"/>
            <a:chExt cx="6696796" cy="400110"/>
          </a:xfrm>
        </p:grpSpPr>
        <p:sp>
          <p:nvSpPr>
            <p:cNvPr id="14" name="textruta 13"/>
            <p:cNvSpPr txBox="1"/>
            <p:nvPr/>
          </p:nvSpPr>
          <p:spPr>
            <a:xfrm>
              <a:off x="1773238" y="3702556"/>
              <a:ext cx="429875"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15" name="textruta 14"/>
            <p:cNvSpPr txBox="1"/>
            <p:nvPr/>
          </p:nvSpPr>
          <p:spPr>
            <a:xfrm>
              <a:off x="2349988" y="3723686"/>
              <a:ext cx="6120046" cy="369332"/>
            </a:xfrm>
            <a:prstGeom prst="rect">
              <a:avLst/>
            </a:prstGeom>
            <a:noFill/>
          </p:spPr>
          <p:txBody>
            <a:bodyPr wrap="square" rtlCol="0">
              <a:spAutoFit/>
            </a:bodyPr>
            <a:lstStyle/>
            <a:p>
              <a:r>
                <a:rPr lang="sv-SE" dirty="0"/>
                <a:t>Jämför ditt svar med Sveriges längd som är ungefär 160 mil.</a:t>
              </a:r>
            </a:p>
          </p:txBody>
        </p:sp>
      </p:grpSp>
      <p:sp>
        <p:nvSpPr>
          <p:cNvPr id="17" name="textruta 16"/>
          <p:cNvSpPr txBox="1"/>
          <p:nvPr/>
        </p:nvSpPr>
        <p:spPr>
          <a:xfrm>
            <a:off x="1307978" y="349367"/>
            <a:ext cx="7048319"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Räkna och häpna – </a:t>
            </a:r>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HUR LÅNG BLIR raden?</a:t>
            </a:r>
            <a:endParaRPr lang="sv-SE" sz="3200" b="1" cap="all" dirty="0">
              <a:ln w="9000" cmpd="sng">
                <a:solidFill>
                  <a:schemeClr val="accent4">
                    <a:shade val="50000"/>
                    <a:satMod val="120000"/>
                  </a:schemeClr>
                </a:solidFill>
                <a:prstDash val="solid"/>
              </a:ln>
              <a:solidFill>
                <a:schemeClr val="accent4">
                  <a:lumMod val="75000"/>
                </a:schemeClr>
              </a:solidFill>
              <a:effectLst>
                <a:reflection blurRad="12700" stA="28000" endPos="45000" dist="1000" dir="5400000" sy="-100000" algn="bl" rotWithShape="0"/>
              </a:effectLst>
              <a:latin typeface="+mj-lt"/>
              <a:cs typeface="Chalkboard"/>
            </a:endParaRPr>
          </a:p>
        </p:txBody>
      </p:sp>
      <p:pic>
        <p:nvPicPr>
          <p:cNvPr id="7" name="Bildobjekt 6"/>
          <p:cNvPicPr>
            <a:picLocks noChangeAspect="1"/>
          </p:cNvPicPr>
          <p:nvPr/>
        </p:nvPicPr>
        <p:blipFill>
          <a:blip r:embed="rId2">
            <a:extLst>
              <a:ext uri="{BEBA8EAE-BF5A-486C-A8C5-ECC9F3942E4B}">
                <a14:imgProps xmlns:a14="http://schemas.microsoft.com/office/drawing/2010/main">
                  <a14:imgLayer r:embed="rId3">
                    <a14:imgEffect>
                      <a14:artisticCrisscrossEtching trans="83000" pressure="91"/>
                    </a14:imgEffect>
                  </a14:imgLayer>
                </a14:imgProps>
              </a:ext>
            </a:extLst>
          </a:blip>
          <a:stretch>
            <a:fillRect/>
          </a:stretch>
        </p:blipFill>
        <p:spPr>
          <a:xfrm>
            <a:off x="2653087" y="2127521"/>
            <a:ext cx="3797438" cy="2163526"/>
          </a:xfrm>
          <a:prstGeom prst="rect">
            <a:avLst/>
          </a:prstGeom>
        </p:spPr>
      </p:pic>
      <p:sp>
        <p:nvSpPr>
          <p:cNvPr id="3" name="textruta 2"/>
          <p:cNvSpPr txBox="1"/>
          <p:nvPr/>
        </p:nvSpPr>
        <p:spPr>
          <a:xfrm>
            <a:off x="1928350" y="1194698"/>
            <a:ext cx="5080357"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dirty="0"/>
              <a:t>Sverige har ungefär tio miljoner invånare. </a:t>
            </a:r>
          </a:p>
          <a:p>
            <a:r>
              <a:rPr lang="sv-SE" dirty="0"/>
              <a:t>Tänk dig att vi alla står i en lång rad bakom varandra. </a:t>
            </a:r>
          </a:p>
          <a:p>
            <a:endParaRPr lang="sv-SE" dirty="0"/>
          </a:p>
          <a:p>
            <a:r>
              <a:rPr lang="sv-SE" dirty="0"/>
              <a:t>Hur lång skulle raden bli?</a:t>
            </a:r>
          </a:p>
        </p:txBody>
      </p:sp>
    </p:spTree>
    <p:extLst>
      <p:ext uri="{BB962C8B-B14F-4D97-AF65-F5344CB8AC3E}">
        <p14:creationId xmlns:p14="http://schemas.microsoft.com/office/powerpoint/2010/main" val="31267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956750" y="1504133"/>
            <a:ext cx="7314249" cy="369332"/>
          </a:xfrm>
          <a:prstGeom prst="rect">
            <a:avLst/>
          </a:prstGeom>
        </p:spPr>
        <p:txBody>
          <a:bodyPr wrap="square">
            <a:spAutoFit/>
          </a:bodyPr>
          <a:lstStyle/>
          <a:p>
            <a:r>
              <a:rPr lang="sv-SE" dirty="0"/>
              <a:t>Vi räknar med att varje person behöver ett utrymme på </a:t>
            </a:r>
            <a:r>
              <a:rPr lang="sv-SE" b="1" dirty="0">
                <a:solidFill>
                  <a:srgbClr val="800000"/>
                </a:solidFill>
              </a:rPr>
              <a:t>0,5 m.</a:t>
            </a:r>
          </a:p>
        </p:txBody>
      </p:sp>
      <p:sp>
        <p:nvSpPr>
          <p:cNvPr id="8" name="Rektangel 7"/>
          <p:cNvSpPr/>
          <p:nvPr/>
        </p:nvSpPr>
        <p:spPr>
          <a:xfrm>
            <a:off x="1994584" y="2086705"/>
            <a:ext cx="6601976" cy="646331"/>
          </a:xfrm>
          <a:prstGeom prst="rect">
            <a:avLst/>
          </a:prstGeom>
        </p:spPr>
        <p:txBody>
          <a:bodyPr wrap="square">
            <a:spAutoFit/>
          </a:bodyPr>
          <a:lstStyle/>
          <a:p>
            <a:r>
              <a:rPr lang="sv-SE" dirty="0"/>
              <a:t>Tio miljoner svenskar blir </a:t>
            </a:r>
            <a:r>
              <a:rPr lang="sv-SE" b="1" dirty="0">
                <a:solidFill>
                  <a:srgbClr val="800000"/>
                </a:solidFill>
              </a:rPr>
              <a:t>5 miljoner meter </a:t>
            </a:r>
            <a:r>
              <a:rPr lang="sv-SE" dirty="0"/>
              <a:t>= </a:t>
            </a:r>
          </a:p>
          <a:p>
            <a:r>
              <a:rPr lang="sv-SE" b="1" dirty="0">
                <a:solidFill>
                  <a:srgbClr val="800000"/>
                </a:solidFill>
              </a:rPr>
              <a:t> = 5 000 000 m = 5 000 km </a:t>
            </a:r>
            <a:r>
              <a:rPr lang="pt-BR" b="1" dirty="0">
                <a:solidFill>
                  <a:srgbClr val="800000"/>
                </a:solidFill>
              </a:rPr>
              <a:t>= 500 mil</a:t>
            </a:r>
            <a:r>
              <a:rPr lang="sv-SE" dirty="0"/>
              <a:t>.</a:t>
            </a:r>
          </a:p>
        </p:txBody>
      </p:sp>
      <p:sp>
        <p:nvSpPr>
          <p:cNvPr id="10" name="textruta 9"/>
          <p:cNvSpPr txBox="1"/>
          <p:nvPr/>
        </p:nvSpPr>
        <p:spPr>
          <a:xfrm>
            <a:off x="1128425" y="1580808"/>
            <a:ext cx="429875" cy="400110"/>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15" name="textruta 14"/>
          <p:cNvSpPr txBox="1"/>
          <p:nvPr/>
        </p:nvSpPr>
        <p:spPr>
          <a:xfrm>
            <a:off x="3041683" y="416818"/>
            <a:ext cx="2973038" cy="584776"/>
          </a:xfrm>
          <a:prstGeom prst="rect">
            <a:avLst/>
          </a:prstGeom>
          <a:noFill/>
        </p:spPr>
        <p:txBody>
          <a:bodyPr wrap="square" rtlCol="0">
            <a:spAutoFit/>
          </a:bodyPr>
          <a:lstStyle/>
          <a:p>
            <a:r>
              <a:rPr lang="sv-SE" sz="3200" b="1" i="1" dirty="0">
                <a:solidFill>
                  <a:srgbClr val="800000"/>
                </a:solidFill>
                <a:latin typeface="+mj-lt"/>
                <a:cs typeface="Comic Sans MS"/>
              </a:rPr>
              <a:t>Lösningsförslag</a:t>
            </a:r>
          </a:p>
        </p:txBody>
      </p:sp>
      <p:sp>
        <p:nvSpPr>
          <p:cNvPr id="2" name="Rektangel 1"/>
          <p:cNvSpPr/>
          <p:nvPr/>
        </p:nvSpPr>
        <p:spPr>
          <a:xfrm>
            <a:off x="2029123" y="3418560"/>
            <a:ext cx="4572000" cy="646331"/>
          </a:xfrm>
          <a:prstGeom prst="rect">
            <a:avLst/>
          </a:prstGeom>
        </p:spPr>
        <p:txBody>
          <a:bodyPr>
            <a:spAutoFit/>
          </a:bodyPr>
          <a:lstStyle/>
          <a:p>
            <a:r>
              <a:rPr lang="sv-SE" dirty="0"/>
              <a:t>Sveriges längd är </a:t>
            </a:r>
            <a:r>
              <a:rPr lang="sv-SE" b="1" dirty="0">
                <a:solidFill>
                  <a:srgbClr val="800000"/>
                </a:solidFill>
              </a:rPr>
              <a:t>160 mil</a:t>
            </a:r>
          </a:p>
          <a:p>
            <a:endParaRPr lang="sv-SE" dirty="0"/>
          </a:p>
        </p:txBody>
      </p:sp>
      <p:sp>
        <p:nvSpPr>
          <p:cNvPr id="9" name="textruta 8"/>
          <p:cNvSpPr txBox="1"/>
          <p:nvPr/>
        </p:nvSpPr>
        <p:spPr>
          <a:xfrm>
            <a:off x="1128425" y="3423780"/>
            <a:ext cx="429875" cy="400110"/>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sv-SE"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3" name="Rektangel 2"/>
          <p:cNvSpPr/>
          <p:nvPr/>
        </p:nvSpPr>
        <p:spPr>
          <a:xfrm>
            <a:off x="2029123" y="4064891"/>
            <a:ext cx="4572000" cy="738664"/>
          </a:xfrm>
          <a:prstGeom prst="rect">
            <a:avLst/>
          </a:prstGeom>
        </p:spPr>
        <p:txBody>
          <a:bodyPr>
            <a:spAutoFit/>
          </a:bodyPr>
          <a:lstStyle/>
          <a:p>
            <a:r>
              <a:rPr lang="sv-SE" dirty="0"/>
              <a:t>Raden blir alltså drygt </a:t>
            </a:r>
          </a:p>
          <a:p>
            <a:r>
              <a:rPr lang="sv-SE" sz="2400" b="1" dirty="0">
                <a:solidFill>
                  <a:srgbClr val="800000"/>
                </a:solidFill>
              </a:rPr>
              <a:t>tre gånger Sveriges längd.</a:t>
            </a:r>
            <a:endParaRPr lang="sv-SE" sz="3200" b="1" dirty="0">
              <a:solidFill>
                <a:srgbClr val="800000"/>
              </a:solidFill>
            </a:endParaRPr>
          </a:p>
        </p:txBody>
      </p:sp>
    </p:spTree>
    <p:extLst>
      <p:ext uri="{BB962C8B-B14F-4D97-AF65-F5344CB8AC3E}">
        <p14:creationId xmlns:p14="http://schemas.microsoft.com/office/powerpoint/2010/main" val="11261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2" grpId="0"/>
      <p:bldP spid="9"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97602" y="2593416"/>
            <a:ext cx="256621"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9" name="textruta 8"/>
          <p:cNvSpPr txBox="1"/>
          <p:nvPr/>
        </p:nvSpPr>
        <p:spPr>
          <a:xfrm>
            <a:off x="714758" y="2501083"/>
            <a:ext cx="7413242" cy="1077218"/>
          </a:xfrm>
          <a:prstGeom prst="rect">
            <a:avLst/>
          </a:prstGeom>
          <a:noFill/>
        </p:spPr>
        <p:txBody>
          <a:bodyPr wrap="square" rtlCol="0">
            <a:spAutoFit/>
          </a:bodyPr>
          <a:lstStyle/>
          <a:p>
            <a:r>
              <a:rPr lang="sv-SE" sz="1600" dirty="0"/>
              <a:t>I diagrammet finns personerna vid busshållplatsen</a:t>
            </a:r>
          </a:p>
          <a:p>
            <a:r>
              <a:rPr lang="sv-SE" sz="1600" dirty="0"/>
              <a:t>markerade med A–E. Para ihop</a:t>
            </a:r>
          </a:p>
          <a:p>
            <a:r>
              <a:rPr lang="sv-SE" sz="1600" dirty="0"/>
              <a:t>personernas namn med rätt bokstav. </a:t>
            </a:r>
          </a:p>
          <a:p>
            <a:r>
              <a:rPr lang="sv-SE" sz="1600" dirty="0"/>
              <a:t>Jämför ditt resultat med en kompis.</a:t>
            </a:r>
          </a:p>
        </p:txBody>
      </p:sp>
      <p:sp>
        <p:nvSpPr>
          <p:cNvPr id="12" name="textruta 11"/>
          <p:cNvSpPr txBox="1"/>
          <p:nvPr/>
        </p:nvSpPr>
        <p:spPr>
          <a:xfrm>
            <a:off x="297602" y="4361584"/>
            <a:ext cx="256621"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13" name="textruta 12"/>
          <p:cNvSpPr txBox="1"/>
          <p:nvPr/>
        </p:nvSpPr>
        <p:spPr>
          <a:xfrm>
            <a:off x="714758" y="4284639"/>
            <a:ext cx="3592013" cy="830997"/>
          </a:xfrm>
          <a:prstGeom prst="rect">
            <a:avLst/>
          </a:prstGeom>
          <a:noFill/>
        </p:spPr>
        <p:txBody>
          <a:bodyPr wrap="square" rtlCol="0">
            <a:spAutoFit/>
          </a:bodyPr>
          <a:lstStyle/>
          <a:p>
            <a:r>
              <a:rPr lang="sv-SE" sz="1600" dirty="0"/>
              <a:t>Rita av diagrammet och pricka in de fem</a:t>
            </a:r>
          </a:p>
          <a:p>
            <a:r>
              <a:rPr lang="sv-SE" sz="1600" dirty="0"/>
              <a:t>personerna på rätta platser.</a:t>
            </a:r>
          </a:p>
          <a:p>
            <a:r>
              <a:rPr lang="sv-SE" sz="1600" dirty="0"/>
              <a:t>Jämför ditt resultat med en kompis.</a:t>
            </a:r>
          </a:p>
        </p:txBody>
      </p:sp>
      <p:sp>
        <p:nvSpPr>
          <p:cNvPr id="19" name="textruta 18"/>
          <p:cNvSpPr txBox="1"/>
          <p:nvPr/>
        </p:nvSpPr>
        <p:spPr>
          <a:xfrm>
            <a:off x="954648" y="310210"/>
            <a:ext cx="7863866" cy="461665"/>
          </a:xfrm>
          <a:prstGeom prst="rect">
            <a:avLst/>
          </a:prstGeom>
          <a:noFill/>
        </p:spPr>
        <p:txBody>
          <a:bodyPr wrap="square" rtlCol="0">
            <a:spAutoFit/>
          </a:bodyPr>
          <a:lstStyle/>
          <a:p>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rPr>
              <a:t>Resonerna och utveckla – </a:t>
            </a:r>
            <a:r>
              <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TOLKA OCH RITA DIAGRAM</a:t>
            </a:r>
            <a:endParaRPr lang="sv-SE"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Chalkboard"/>
            </a:endParaRPr>
          </a:p>
        </p:txBody>
      </p:sp>
      <p:sp>
        <p:nvSpPr>
          <p:cNvPr id="7" name="textruta 6"/>
          <p:cNvSpPr txBox="1"/>
          <p:nvPr/>
        </p:nvSpPr>
        <p:spPr>
          <a:xfrm>
            <a:off x="297602" y="1318073"/>
            <a:ext cx="4337850" cy="5847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sv-SE" sz="1600" dirty="0"/>
              <a:t>Fem personer står och väntar vid en busshållplats.</a:t>
            </a:r>
          </a:p>
          <a:p>
            <a:r>
              <a:rPr lang="sv-SE" sz="1600" dirty="0"/>
              <a:t>I tabellen ser du deras namn, ålder, vikt och längd.</a:t>
            </a:r>
          </a:p>
        </p:txBody>
      </p:sp>
      <p:pic>
        <p:nvPicPr>
          <p:cNvPr id="5" name="Bildobjekt 4"/>
          <p:cNvPicPr>
            <a:picLocks noChangeAspect="1"/>
          </p:cNvPicPr>
          <p:nvPr/>
        </p:nvPicPr>
        <p:blipFill>
          <a:blip r:embed="rId2"/>
          <a:stretch>
            <a:fillRect/>
          </a:stretch>
        </p:blipFill>
        <p:spPr>
          <a:xfrm>
            <a:off x="4710863" y="1008945"/>
            <a:ext cx="4107651" cy="1079499"/>
          </a:xfrm>
          <a:prstGeom prst="rect">
            <a:avLst/>
          </a:prstGeom>
        </p:spPr>
      </p:pic>
      <p:pic>
        <p:nvPicPr>
          <p:cNvPr id="14" name="Bildobjekt 13"/>
          <p:cNvPicPr>
            <a:picLocks noChangeAspect="1"/>
          </p:cNvPicPr>
          <p:nvPr/>
        </p:nvPicPr>
        <p:blipFill>
          <a:blip r:embed="rId3"/>
          <a:stretch>
            <a:fillRect/>
          </a:stretch>
        </p:blipFill>
        <p:spPr>
          <a:xfrm>
            <a:off x="5222435" y="2330794"/>
            <a:ext cx="3005878" cy="1736887"/>
          </a:xfrm>
          <a:prstGeom prst="rect">
            <a:avLst/>
          </a:prstGeom>
        </p:spPr>
      </p:pic>
      <p:pic>
        <p:nvPicPr>
          <p:cNvPr id="16" name="Bildobjekt 15"/>
          <p:cNvPicPr>
            <a:picLocks noChangeAspect="1"/>
          </p:cNvPicPr>
          <p:nvPr/>
        </p:nvPicPr>
        <p:blipFill>
          <a:blip r:embed="rId4"/>
          <a:stretch>
            <a:fillRect/>
          </a:stretch>
        </p:blipFill>
        <p:spPr>
          <a:xfrm>
            <a:off x="5222435" y="4067681"/>
            <a:ext cx="2667295" cy="2752991"/>
          </a:xfrm>
          <a:prstGeom prst="rect">
            <a:avLst/>
          </a:prstGeom>
        </p:spPr>
      </p:pic>
    </p:spTree>
    <p:extLst>
      <p:ext uri="{BB962C8B-B14F-4D97-AF65-F5344CB8AC3E}">
        <p14:creationId xmlns:p14="http://schemas.microsoft.com/office/powerpoint/2010/main" val="31267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872716" y="559775"/>
            <a:ext cx="4625121" cy="861774"/>
          </a:xfrm>
          <a:prstGeom prst="rect">
            <a:avLst/>
          </a:prstGeom>
          <a:noFill/>
        </p:spPr>
        <p:txBody>
          <a:bodyPr wrap="square" rtlCol="0">
            <a:spAutoFit/>
          </a:bodyPr>
          <a:lstStyle/>
          <a:p>
            <a:r>
              <a:rPr lang="sv-SE" sz="1600" dirty="0"/>
              <a:t>Rita av diagrammet, gradera på lämpligt sätt</a:t>
            </a:r>
          </a:p>
          <a:p>
            <a:r>
              <a:rPr lang="sv-SE" sz="1600" dirty="0"/>
              <a:t>och pricka in de fem personerna i diagrammet.</a:t>
            </a:r>
          </a:p>
          <a:p>
            <a:r>
              <a:rPr lang="sv-SE" sz="1600" dirty="0"/>
              <a:t>Jämför ditt resultat med en kompis.</a:t>
            </a:r>
          </a:p>
        </p:txBody>
      </p:sp>
      <p:sp>
        <p:nvSpPr>
          <p:cNvPr id="8" name="textruta 7"/>
          <p:cNvSpPr txBox="1"/>
          <p:nvPr/>
        </p:nvSpPr>
        <p:spPr>
          <a:xfrm>
            <a:off x="466963" y="615072"/>
            <a:ext cx="256621"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pic>
        <p:nvPicPr>
          <p:cNvPr id="2" name="Bildobjekt 1"/>
          <p:cNvPicPr>
            <a:picLocks noChangeAspect="1"/>
          </p:cNvPicPr>
          <p:nvPr/>
        </p:nvPicPr>
        <p:blipFill>
          <a:blip r:embed="rId2"/>
          <a:stretch>
            <a:fillRect/>
          </a:stretch>
        </p:blipFill>
        <p:spPr>
          <a:xfrm>
            <a:off x="2260630" y="1662070"/>
            <a:ext cx="3237207" cy="3237207"/>
          </a:xfrm>
          <a:prstGeom prst="rect">
            <a:avLst/>
          </a:prstGeom>
        </p:spPr>
      </p:pic>
    </p:spTree>
    <p:extLst>
      <p:ext uri="{BB962C8B-B14F-4D97-AF65-F5344CB8AC3E}">
        <p14:creationId xmlns:p14="http://schemas.microsoft.com/office/powerpoint/2010/main" val="259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2E2AE97-F6B7-424F-83C6-8D696EA532E1}"/>
              </a:ext>
            </a:extLst>
          </p:cNvPr>
          <p:cNvPicPr>
            <a:picLocks noChangeAspect="1"/>
          </p:cNvPicPr>
          <p:nvPr/>
        </p:nvPicPr>
        <p:blipFill>
          <a:blip r:embed="rId2">
            <a:alphaModFix/>
          </a:blip>
          <a:stretch>
            <a:fillRect/>
          </a:stretch>
        </p:blipFill>
        <p:spPr>
          <a:xfrm>
            <a:off x="5071458" y="2504489"/>
            <a:ext cx="3924086" cy="3909137"/>
          </a:xfrm>
          <a:prstGeom prst="rect">
            <a:avLst/>
          </a:prstGeom>
        </p:spPr>
      </p:pic>
      <p:pic>
        <p:nvPicPr>
          <p:cNvPr id="2" name="Bildobjekt 1">
            <a:extLst>
              <a:ext uri="{FF2B5EF4-FFF2-40B4-BE49-F238E27FC236}">
                <a16:creationId xmlns:a16="http://schemas.microsoft.com/office/drawing/2014/main" id="{94E60B73-23D2-E747-B875-E4B2CFD611CB}"/>
              </a:ext>
            </a:extLst>
          </p:cNvPr>
          <p:cNvPicPr>
            <a:picLocks noChangeAspect="1"/>
          </p:cNvPicPr>
          <p:nvPr/>
        </p:nvPicPr>
        <p:blipFill>
          <a:blip r:embed="rId3"/>
          <a:stretch>
            <a:fillRect/>
          </a:stretch>
        </p:blipFill>
        <p:spPr>
          <a:xfrm>
            <a:off x="901876" y="2383163"/>
            <a:ext cx="4027476" cy="4019405"/>
          </a:xfrm>
          <a:prstGeom prst="rect">
            <a:avLst/>
          </a:prstGeom>
        </p:spPr>
      </p:pic>
      <p:sp>
        <p:nvSpPr>
          <p:cNvPr id="6" name="Rektangel 5"/>
          <p:cNvSpPr/>
          <p:nvPr/>
        </p:nvSpPr>
        <p:spPr>
          <a:xfrm>
            <a:off x="1054504" y="604258"/>
            <a:ext cx="7941040" cy="1477328"/>
          </a:xfrm>
          <a:prstGeom prst="rect">
            <a:avLst/>
          </a:prstGeom>
        </p:spPr>
        <p:txBody>
          <a:bodyPr wrap="square">
            <a:spAutoFit/>
          </a:bodyPr>
          <a:lstStyle/>
          <a:p>
            <a:r>
              <a:rPr lang="sv-SE" dirty="0"/>
              <a:t>A: Vera</a:t>
            </a:r>
          </a:p>
          <a:p>
            <a:r>
              <a:rPr lang="sv-SE" dirty="0"/>
              <a:t>B: Amanda</a:t>
            </a:r>
          </a:p>
          <a:p>
            <a:r>
              <a:rPr lang="sv-SE" dirty="0"/>
              <a:t>C: Rashid</a:t>
            </a:r>
          </a:p>
          <a:p>
            <a:r>
              <a:rPr lang="sv-SE" dirty="0"/>
              <a:t>D: Pablo</a:t>
            </a:r>
          </a:p>
          <a:p>
            <a:r>
              <a:rPr lang="sv-SE" dirty="0"/>
              <a:t>E: Sune</a:t>
            </a:r>
            <a:endParaRPr lang="is-IS" dirty="0"/>
          </a:p>
        </p:txBody>
      </p:sp>
      <p:sp>
        <p:nvSpPr>
          <p:cNvPr id="15" name="textruta 14"/>
          <p:cNvSpPr txBox="1"/>
          <p:nvPr/>
        </p:nvSpPr>
        <p:spPr>
          <a:xfrm>
            <a:off x="3522889" y="43150"/>
            <a:ext cx="1915283" cy="584776"/>
          </a:xfrm>
          <a:prstGeom prst="rect">
            <a:avLst/>
          </a:prstGeom>
          <a:noFill/>
        </p:spPr>
        <p:txBody>
          <a:bodyPr wrap="square" rtlCol="0">
            <a:spAutoFit/>
          </a:bodyPr>
          <a:lstStyle/>
          <a:p>
            <a:r>
              <a:rPr lang="sv-SE" sz="3200" b="1" i="1" dirty="0">
                <a:solidFill>
                  <a:srgbClr val="800000"/>
                </a:solidFill>
                <a:latin typeface="+mj-lt"/>
                <a:cs typeface="Comic Sans MS"/>
              </a:rPr>
              <a:t>Lösningar</a:t>
            </a:r>
          </a:p>
        </p:txBody>
      </p:sp>
      <p:sp>
        <p:nvSpPr>
          <p:cNvPr id="16" name="textruta 15"/>
          <p:cNvSpPr txBox="1"/>
          <p:nvPr/>
        </p:nvSpPr>
        <p:spPr>
          <a:xfrm>
            <a:off x="572962" y="694217"/>
            <a:ext cx="365807" cy="338554"/>
          </a:xfrm>
          <a:prstGeom prst="rect">
            <a:avLst/>
          </a:prstGeom>
          <a:solidFill>
            <a:srgbClr val="8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17" name="textruta 16"/>
          <p:cNvSpPr txBox="1"/>
          <p:nvPr/>
        </p:nvSpPr>
        <p:spPr>
          <a:xfrm>
            <a:off x="572962" y="2241963"/>
            <a:ext cx="365806" cy="338554"/>
          </a:xfrm>
          <a:prstGeom prst="rect">
            <a:avLst/>
          </a:prstGeom>
          <a:solidFill>
            <a:srgbClr val="8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1" name="textruta 20"/>
          <p:cNvSpPr txBox="1"/>
          <p:nvPr/>
        </p:nvSpPr>
        <p:spPr>
          <a:xfrm>
            <a:off x="4929352" y="2241963"/>
            <a:ext cx="365806" cy="338554"/>
          </a:xfrm>
          <a:prstGeom prst="rect">
            <a:avLst/>
          </a:prstGeom>
          <a:solidFill>
            <a:srgbClr val="8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v-SE" sz="16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Tree>
    <p:extLst>
      <p:ext uri="{BB962C8B-B14F-4D97-AF65-F5344CB8AC3E}">
        <p14:creationId xmlns:p14="http://schemas.microsoft.com/office/powerpoint/2010/main" val="9173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21"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25909</TotalTime>
  <Words>864</Words>
  <Application>Microsoft Macintosh PowerPoint</Application>
  <PresentationFormat>Bildspel på skärmen (4:3)</PresentationFormat>
  <Paragraphs>106</Paragraphs>
  <Slides>11</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Kristina Johnson Förvaltning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Gemensamma Uppgifter (GU)</dc:title>
  <dc:creator>Kristina Johnson</dc:creator>
  <cp:lastModifiedBy>Kristina Johnson</cp:lastModifiedBy>
  <cp:revision>264</cp:revision>
  <dcterms:created xsi:type="dcterms:W3CDTF">2017-04-10T07:17:33Z</dcterms:created>
  <dcterms:modified xsi:type="dcterms:W3CDTF">2020-03-29T16:14:40Z</dcterms:modified>
</cp:coreProperties>
</file>