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28" r:id="rId2"/>
    <p:sldId id="333" r:id="rId3"/>
    <p:sldId id="330" r:id="rId4"/>
    <p:sldId id="334" r:id="rId5"/>
    <p:sldId id="331" r:id="rId6"/>
    <p:sldId id="335" r:id="rId7"/>
    <p:sldId id="332" r:id="rId8"/>
    <p:sldId id="327" r:id="rId9"/>
    <p:sldId id="336" r:id="rId10"/>
    <p:sldId id="325" r:id="rId11"/>
    <p:sldId id="324" r:id="rId12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ADD8"/>
    <a:srgbClr val="A10002"/>
    <a:srgbClr val="411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82" autoAdjust="0"/>
    <p:restoredTop sz="99685" autoAdjust="0"/>
  </p:normalViewPr>
  <p:slideViewPr>
    <p:cSldViewPr snapToGrid="0" snapToObjects="1">
      <p:cViewPr>
        <p:scale>
          <a:sx n="198" d="100"/>
          <a:sy n="198" d="100"/>
        </p:scale>
        <p:origin x="-592" y="-1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F7B31-AE81-C847-B55C-DAA887F93BB7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921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microsoft.com/office/2007/relationships/hdphoto" Target="../media/hdphoto1.wdp"/><Relationship Id="rId7" Type="http://schemas.openxmlformats.org/officeDocument/2006/relationships/image" Target="../media/image5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tiff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12" Type="http://schemas.openxmlformats.org/officeDocument/2006/relationships/image" Target="../media/image19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png"/><Relationship Id="rId10" Type="http://schemas.openxmlformats.org/officeDocument/2006/relationships/image" Target="../media/image17.tiff"/><Relationship Id="rId4" Type="http://schemas.openxmlformats.org/officeDocument/2006/relationships/image" Target="../media/image11.png"/><Relationship Id="rId9" Type="http://schemas.openxmlformats.org/officeDocument/2006/relationships/image" Target="../media/image16.tiff"/><Relationship Id="rId14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ruta 34"/>
          <p:cNvSpPr txBox="1"/>
          <p:nvPr/>
        </p:nvSpPr>
        <p:spPr>
          <a:xfrm>
            <a:off x="2661016" y="3289581"/>
            <a:ext cx="457037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Är det något av påståendena som stämmer?</a:t>
            </a:r>
          </a:p>
        </p:txBody>
      </p:sp>
      <p:grpSp>
        <p:nvGrpSpPr>
          <p:cNvPr id="42" name="Grupp 41"/>
          <p:cNvGrpSpPr/>
          <p:nvPr/>
        </p:nvGrpSpPr>
        <p:grpSpPr>
          <a:xfrm>
            <a:off x="639578" y="4390148"/>
            <a:ext cx="1768671" cy="1652041"/>
            <a:chOff x="365678" y="3840875"/>
            <a:chExt cx="1768671" cy="1652041"/>
          </a:xfrm>
        </p:grpSpPr>
        <p:sp>
          <p:nvSpPr>
            <p:cNvPr id="17" name="Ellips 16"/>
            <p:cNvSpPr/>
            <p:nvPr/>
          </p:nvSpPr>
          <p:spPr>
            <a:xfrm>
              <a:off x="365678" y="3840875"/>
              <a:ext cx="1768671" cy="981576"/>
            </a:xfrm>
            <a:prstGeom prst="wedgeEllipseCallout">
              <a:avLst>
                <a:gd name="adj1" fmla="val -31158"/>
                <a:gd name="adj2" fmla="val 56229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sz="1600" dirty="0"/>
                <a:t>A och B är rätblock</a:t>
              </a:r>
              <a:r>
                <a:rPr lang="sv-SE" sz="1600" i="1" dirty="0"/>
                <a:t>.</a:t>
              </a:r>
            </a:p>
          </p:txBody>
        </p:sp>
        <p:sp>
          <p:nvSpPr>
            <p:cNvPr id="36" name="textruta 35"/>
            <p:cNvSpPr txBox="1"/>
            <p:nvPr/>
          </p:nvSpPr>
          <p:spPr>
            <a:xfrm>
              <a:off x="365678" y="4969696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43" name="Grupp 42"/>
          <p:cNvGrpSpPr/>
          <p:nvPr/>
        </p:nvGrpSpPr>
        <p:grpSpPr>
          <a:xfrm>
            <a:off x="2648639" y="3822646"/>
            <a:ext cx="2305512" cy="1895109"/>
            <a:chOff x="2434457" y="3881895"/>
            <a:chExt cx="2305512" cy="1895109"/>
          </a:xfrm>
        </p:grpSpPr>
        <p:sp>
          <p:nvSpPr>
            <p:cNvPr id="18" name="Ellips 17"/>
            <p:cNvSpPr/>
            <p:nvPr/>
          </p:nvSpPr>
          <p:spPr>
            <a:xfrm>
              <a:off x="2434457" y="3881895"/>
              <a:ext cx="2305512" cy="1135005"/>
            </a:xfrm>
            <a:prstGeom prst="wedgeEllipseCallout">
              <a:avLst>
                <a:gd name="adj1" fmla="val -36622"/>
                <a:gd name="adj2" fmla="val 6484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sz="1600" dirty="0"/>
                <a:t>Jag tror att alla är prismor utom E. </a:t>
              </a:r>
            </a:p>
          </p:txBody>
        </p:sp>
        <p:sp>
          <p:nvSpPr>
            <p:cNvPr id="37" name="textruta 36"/>
            <p:cNvSpPr txBox="1"/>
            <p:nvPr/>
          </p:nvSpPr>
          <p:spPr>
            <a:xfrm>
              <a:off x="2441758" y="5253784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44" name="Grupp 43"/>
          <p:cNvGrpSpPr/>
          <p:nvPr/>
        </p:nvGrpSpPr>
        <p:grpSpPr>
          <a:xfrm>
            <a:off x="4686220" y="4600892"/>
            <a:ext cx="2073429" cy="1619354"/>
            <a:chOff x="5136845" y="4097677"/>
            <a:chExt cx="1921593" cy="1526414"/>
          </a:xfrm>
        </p:grpSpPr>
        <p:sp>
          <p:nvSpPr>
            <p:cNvPr id="19" name="Ellips 18"/>
            <p:cNvSpPr/>
            <p:nvPr/>
          </p:nvSpPr>
          <p:spPr>
            <a:xfrm>
              <a:off x="5136845" y="4097677"/>
              <a:ext cx="1859584" cy="902001"/>
            </a:xfrm>
            <a:prstGeom prst="wedgeEllipseCallout">
              <a:avLst>
                <a:gd name="adj1" fmla="val 37115"/>
                <a:gd name="adj2" fmla="val 52563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sz="1600" dirty="0"/>
                <a:t>Men D är väl inget prisma? </a:t>
              </a:r>
            </a:p>
          </p:txBody>
        </p:sp>
        <p:sp>
          <p:nvSpPr>
            <p:cNvPr id="38" name="textruta 37"/>
            <p:cNvSpPr txBox="1"/>
            <p:nvPr/>
          </p:nvSpPr>
          <p:spPr>
            <a:xfrm>
              <a:off x="6619922" y="5100871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45" name="Grupp 44"/>
          <p:cNvGrpSpPr/>
          <p:nvPr/>
        </p:nvGrpSpPr>
        <p:grpSpPr>
          <a:xfrm>
            <a:off x="6545915" y="3822646"/>
            <a:ext cx="2163187" cy="2002961"/>
            <a:chOff x="6545915" y="3621310"/>
            <a:chExt cx="2163187" cy="2002961"/>
          </a:xfrm>
        </p:grpSpPr>
        <p:sp>
          <p:nvSpPr>
            <p:cNvPr id="20" name="Ellips 19"/>
            <p:cNvSpPr/>
            <p:nvPr/>
          </p:nvSpPr>
          <p:spPr>
            <a:xfrm>
              <a:off x="6545915" y="3621310"/>
              <a:ext cx="2163187" cy="1097135"/>
            </a:xfrm>
            <a:prstGeom prst="wedgeEllipseCallout">
              <a:avLst>
                <a:gd name="adj1" fmla="val 20555"/>
                <a:gd name="adj2" fmla="val 78965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sz="1600" dirty="0"/>
                <a:t>Jag tror att alla har olika namn. </a:t>
              </a:r>
            </a:p>
          </p:txBody>
        </p:sp>
        <p:sp>
          <p:nvSpPr>
            <p:cNvPr id="39" name="textruta 38"/>
            <p:cNvSpPr txBox="1"/>
            <p:nvPr/>
          </p:nvSpPr>
          <p:spPr>
            <a:xfrm>
              <a:off x="7912420" y="5101051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53" name="Grupp 52"/>
          <p:cNvGrpSpPr/>
          <p:nvPr/>
        </p:nvGrpSpPr>
        <p:grpSpPr>
          <a:xfrm>
            <a:off x="2492268" y="767630"/>
            <a:ext cx="4611208" cy="830997"/>
            <a:chOff x="557860" y="850704"/>
            <a:chExt cx="4611208" cy="830997"/>
          </a:xfrm>
        </p:grpSpPr>
        <p:sp>
          <p:nvSpPr>
            <p:cNvPr id="21" name="textruta 20"/>
            <p:cNvSpPr txBox="1"/>
            <p:nvPr/>
          </p:nvSpPr>
          <p:spPr>
            <a:xfrm>
              <a:off x="714231" y="1002538"/>
              <a:ext cx="345294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sv-SE" dirty="0"/>
            </a:p>
          </p:txBody>
        </p:sp>
        <p:sp>
          <p:nvSpPr>
            <p:cNvPr id="52" name="Rektangel 51"/>
            <p:cNvSpPr/>
            <p:nvPr/>
          </p:nvSpPr>
          <p:spPr>
            <a:xfrm>
              <a:off x="557860" y="850704"/>
              <a:ext cx="4611208" cy="83099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sv-SE" sz="2400" dirty="0"/>
                <a:t>Här finns fem geometriska figurer.</a:t>
              </a:r>
            </a:p>
            <a:p>
              <a:r>
                <a:rPr lang="sv-SE" sz="2400" dirty="0"/>
                <a:t>  Några av dem har flera namn.</a:t>
              </a:r>
            </a:p>
          </p:txBody>
        </p:sp>
      </p:grpSp>
      <p:sp>
        <p:nvSpPr>
          <p:cNvPr id="55" name="textruta 54"/>
          <p:cNvSpPr txBox="1"/>
          <p:nvPr/>
        </p:nvSpPr>
        <p:spPr>
          <a:xfrm>
            <a:off x="2661016" y="140188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påstående stämmer?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2C940F0-5956-4C4A-BA11-B89ED1890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605" y="1785803"/>
            <a:ext cx="6630311" cy="14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95647" y="1083786"/>
            <a:ext cx="7592438" cy="1508105"/>
          </a:xfrm>
          <a:prstGeom prst="rect">
            <a:avLst/>
          </a:prstGeom>
          <a:gradFill flip="none" rotWithShape="1">
            <a:gsLst>
              <a:gs pos="0">
                <a:srgbClr val="AEADD8">
                  <a:tint val="66000"/>
                  <a:satMod val="160000"/>
                </a:srgbClr>
              </a:gs>
              <a:gs pos="50000">
                <a:srgbClr val="AEADD8">
                  <a:tint val="44500"/>
                  <a:satMod val="160000"/>
                </a:srgbClr>
              </a:gs>
              <a:gs pos="100000">
                <a:srgbClr val="AEADD8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Den största och mest kända av Egyptens pyramider är Cheopspyramiden. </a:t>
            </a:r>
          </a:p>
          <a:p>
            <a:endParaRPr lang="sv-SE" dirty="0"/>
          </a:p>
          <a:p>
            <a:r>
              <a:rPr lang="sv-SE" dirty="0"/>
              <a:t>Den är </a:t>
            </a:r>
            <a:r>
              <a:rPr lang="sv-SE" sz="2000" b="1" dirty="0">
                <a:solidFill>
                  <a:srgbClr val="C00000"/>
                </a:solidFill>
              </a:rPr>
              <a:t>137 m hög </a:t>
            </a:r>
            <a:r>
              <a:rPr lang="sv-SE" dirty="0"/>
              <a:t>och har en </a:t>
            </a:r>
            <a:r>
              <a:rPr lang="sv-SE" sz="2000" b="1" dirty="0">
                <a:solidFill>
                  <a:srgbClr val="C00000"/>
                </a:solidFill>
              </a:rPr>
              <a:t>kvadratisk basyta med sidan 230 m</a:t>
            </a:r>
            <a:r>
              <a:rPr lang="sv-SE" dirty="0"/>
              <a:t>. </a:t>
            </a:r>
          </a:p>
          <a:p>
            <a:endParaRPr lang="sv-SE" dirty="0"/>
          </a:p>
          <a:p>
            <a:r>
              <a:rPr lang="sv-SE" dirty="0"/>
              <a:t>Hur stor volym har Cheopspyramiden? Avrunda till hundratusental kubikmeter. 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992500" y="253018"/>
            <a:ext cx="6289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Värdera och redovisa – Egypten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22" y="994886"/>
            <a:ext cx="384225" cy="42081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1043432-85CD-3B44-A187-D88737A36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697" y="3148454"/>
            <a:ext cx="6831169" cy="3379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574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/>
          <p:cNvSpPr txBox="1"/>
          <p:nvPr/>
        </p:nvSpPr>
        <p:spPr>
          <a:xfrm>
            <a:off x="2441941" y="142240"/>
            <a:ext cx="460909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– Vilken lösning är bäst?</a:t>
            </a:r>
          </a:p>
          <a:p>
            <a:r>
              <a:rPr lang="sv-SE" dirty="0"/>
              <a:t>– Vilka brister ser du i de andra lösningarna?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F553701-3F03-4649-858B-1355F0D9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91" y="1122346"/>
            <a:ext cx="3043228" cy="26924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859B2D5-21C1-D54E-9D0E-DEA23A5C5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47"/>
          <a:stretch/>
        </p:blipFill>
        <p:spPr>
          <a:xfrm>
            <a:off x="568691" y="4152900"/>
            <a:ext cx="2963697" cy="26035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010CF1B-4C00-8342-B408-816EB5694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490" y="3661918"/>
            <a:ext cx="3327400" cy="309448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4D7AA442-D939-C141-B07C-83274BC2A4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579"/>
          <a:stretch/>
        </p:blipFill>
        <p:spPr>
          <a:xfrm>
            <a:off x="4746490" y="1122346"/>
            <a:ext cx="3327400" cy="237927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916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574293" y="2386308"/>
            <a:ext cx="296989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/>
              <a:t>– Vem har löst uppgiften korrekt?</a:t>
            </a:r>
          </a:p>
          <a:p>
            <a:r>
              <a:rPr lang="sv-SE" sz="1600" dirty="0"/>
              <a:t>– Vilka fel har de andra gjort? 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7264" y="740371"/>
            <a:ext cx="1264920" cy="1295772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2661016" y="140188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metod är korrekt?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287D81F6-22FC-AF42-9C1E-B3A00CE3439C}"/>
              </a:ext>
            </a:extLst>
          </p:cNvPr>
          <p:cNvGrpSpPr/>
          <p:nvPr/>
        </p:nvGrpSpPr>
        <p:grpSpPr>
          <a:xfrm>
            <a:off x="1761191" y="604945"/>
            <a:ext cx="3876566" cy="2152828"/>
            <a:chOff x="1439432" y="423249"/>
            <a:chExt cx="4219072" cy="2528671"/>
          </a:xfrm>
        </p:grpSpPr>
        <p:grpSp>
          <p:nvGrpSpPr>
            <p:cNvPr id="13" name="Grupp 12"/>
            <p:cNvGrpSpPr/>
            <p:nvPr/>
          </p:nvGrpSpPr>
          <p:grpSpPr>
            <a:xfrm>
              <a:off x="1439432" y="725017"/>
              <a:ext cx="4219072" cy="2226903"/>
              <a:chOff x="1439432" y="725017"/>
              <a:chExt cx="4219072" cy="2226903"/>
            </a:xfrm>
          </p:grpSpPr>
          <p:sp>
            <p:nvSpPr>
              <p:cNvPr id="7" name="textruta 6"/>
              <p:cNvSpPr txBox="1"/>
              <p:nvPr/>
            </p:nvSpPr>
            <p:spPr>
              <a:xfrm>
                <a:off x="1439432" y="1239926"/>
                <a:ext cx="2168112" cy="770439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sv-SE" dirty="0"/>
                  <a:t>Hur stor volym har den här figuren? </a:t>
                </a:r>
              </a:p>
            </p:txBody>
          </p:sp>
          <p:grpSp>
            <p:nvGrpSpPr>
              <p:cNvPr id="11" name="Grupp 10"/>
              <p:cNvGrpSpPr/>
              <p:nvPr/>
            </p:nvGrpSpPr>
            <p:grpSpPr>
              <a:xfrm>
                <a:off x="3694104" y="725017"/>
                <a:ext cx="1964400" cy="2226903"/>
                <a:chOff x="4710951" y="923701"/>
                <a:chExt cx="1964400" cy="2226903"/>
              </a:xfrm>
            </p:grpSpPr>
            <p:sp>
              <p:nvSpPr>
                <p:cNvPr id="3" name="textruta 2"/>
                <p:cNvSpPr txBox="1"/>
                <p:nvPr/>
              </p:nvSpPr>
              <p:spPr>
                <a:xfrm>
                  <a:off x="5465341" y="2781272"/>
                  <a:ext cx="2857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5</a:t>
                  </a:r>
                </a:p>
              </p:txBody>
            </p:sp>
            <p:sp>
              <p:nvSpPr>
                <p:cNvPr id="16" name="textruta 15"/>
                <p:cNvSpPr txBox="1"/>
                <p:nvPr/>
              </p:nvSpPr>
              <p:spPr>
                <a:xfrm>
                  <a:off x="4710951" y="1138266"/>
                  <a:ext cx="3496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6</a:t>
                  </a:r>
                </a:p>
              </p:txBody>
            </p:sp>
            <p:sp>
              <p:nvSpPr>
                <p:cNvPr id="4" name="textruta 3"/>
                <p:cNvSpPr txBox="1"/>
                <p:nvPr/>
              </p:nvSpPr>
              <p:spPr>
                <a:xfrm>
                  <a:off x="6304620" y="2008285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dirty="0"/>
                    <a:t>5</a:t>
                  </a:r>
                </a:p>
              </p:txBody>
            </p:sp>
            <p:sp>
              <p:nvSpPr>
                <p:cNvPr id="17" name="textruta 16"/>
                <p:cNvSpPr txBox="1"/>
                <p:nvPr/>
              </p:nvSpPr>
              <p:spPr>
                <a:xfrm>
                  <a:off x="6016116" y="923701"/>
                  <a:ext cx="6592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(cm)</a:t>
                  </a:r>
                </a:p>
              </p:txBody>
            </p:sp>
          </p:grpSp>
        </p:grpSp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FBE91DE5-19C2-8542-A186-6B0D691F2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83" b="88825" l="7916" r="81003">
                          <a14:foregroundMark x1="10818" y1="6358" x2="11082" y2="50674"/>
                          <a14:foregroundMark x1="9763" y1="50289" x2="10818" y2="5010"/>
                          <a14:foregroundMark x1="9499" y1="9056" x2="10554" y2="52216"/>
                          <a14:foregroundMark x1="10554" y1="52216" x2="10554" y2="52216"/>
                          <a14:foregroundMark x1="9235" y1="9249" x2="10818" y2="6936"/>
                          <a14:foregroundMark x1="10290" y1="4817" x2="10554" y2="3083"/>
                          <a14:foregroundMark x1="8443" y1="49518" x2="10290" y2="52408"/>
                          <a14:foregroundMark x1="35884" y1="85549" x2="35884" y2="85549"/>
                          <a14:foregroundMark x1="35884" y1="85356" x2="48021" y2="89017"/>
                          <a14:foregroundMark x1="48021" y1="89017" x2="56992" y2="88825"/>
                          <a14:foregroundMark x1="74142" y1="84778" x2="81003" y2="75145"/>
                          <a14:foregroundMark x1="81003" y1="75145" x2="80739" y2="47592"/>
                        </a14:backgroundRemoval>
                      </a14:imgEffect>
                    </a14:imgLayer>
                  </a14:imgProps>
                </a:ext>
              </a:extLst>
            </a:blip>
            <a:srcRect l="7754" t="-129" r="13767" b="8053"/>
            <a:stretch/>
          </p:blipFill>
          <p:spPr>
            <a:xfrm>
              <a:off x="3944103" y="423249"/>
              <a:ext cx="1395331" cy="2241805"/>
            </a:xfrm>
            <a:prstGeom prst="rect">
              <a:avLst/>
            </a:prstGeom>
          </p:spPr>
        </p:pic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85E56BCA-A7AA-C845-A469-9F68CB1B78BF}"/>
                </a:ext>
              </a:extLst>
            </p:cNvPr>
            <p:cNvSpPr txBox="1"/>
            <p:nvPr/>
          </p:nvSpPr>
          <p:spPr>
            <a:xfrm>
              <a:off x="5087819" y="2391411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5</a:t>
              </a:r>
            </a:p>
          </p:txBody>
        </p:sp>
      </p:grp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8FCB9B89-4B26-8948-8554-C95FFBFBC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33" y="4770138"/>
            <a:ext cx="2781654" cy="199540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2B6B3D86-75D7-9941-9D8A-7F6CC794FE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961" y="2757773"/>
            <a:ext cx="3618492" cy="18800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C7E5902-F37E-F94D-9BCB-68AAECCC48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586" y="3466417"/>
            <a:ext cx="4056322" cy="231459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568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2634409" y="164554"/>
            <a:ext cx="473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Fyrfältsproblem – HAGEN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648CB863-7E63-F24B-8061-9998F250BF55}"/>
              </a:ext>
            </a:extLst>
          </p:cNvPr>
          <p:cNvGrpSpPr/>
          <p:nvPr/>
        </p:nvGrpSpPr>
        <p:grpSpPr>
          <a:xfrm>
            <a:off x="1435203" y="993995"/>
            <a:ext cx="6310859" cy="2308324"/>
            <a:chOff x="1753133" y="993995"/>
            <a:chExt cx="6310859" cy="2308324"/>
          </a:xfrm>
        </p:grpSpPr>
        <p:sp>
          <p:nvSpPr>
            <p:cNvPr id="3" name="textruta 2"/>
            <p:cNvSpPr txBox="1"/>
            <p:nvPr/>
          </p:nvSpPr>
          <p:spPr>
            <a:xfrm>
              <a:off x="1753133" y="993995"/>
              <a:ext cx="3950706" cy="230832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dirty="0"/>
                <a:t>På en gård ska man sätta upp en hönshage med ett 20 m långt stängsel.</a:t>
              </a:r>
            </a:p>
            <a:p>
              <a:r>
                <a:rPr lang="sv-SE" dirty="0"/>
                <a:t> </a:t>
              </a:r>
            </a:p>
            <a:p>
              <a:r>
                <a:rPr lang="sv-SE" dirty="0"/>
                <a:t>En av hagens sidor ligger mot hönshuset så där behövs inget stängsel.</a:t>
              </a:r>
            </a:p>
            <a:p>
              <a:r>
                <a:rPr lang="sv-SE" dirty="0"/>
                <a:t> </a:t>
              </a:r>
            </a:p>
            <a:p>
              <a:r>
                <a:rPr lang="sv-SE" dirty="0"/>
                <a:t>Vilken är den största area som hagen kan få om den är rektangelformad? </a:t>
              </a:r>
            </a:p>
          </p:txBody>
        </p:sp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3B51DC58-0111-9B41-BA6C-F5C8F090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2470" y="1184326"/>
              <a:ext cx="2251522" cy="1531366"/>
            </a:xfrm>
            <a:prstGeom prst="ellipse">
              <a:avLst/>
            </a:prstGeom>
          </p:spPr>
        </p:pic>
      </p:grpSp>
      <p:pic>
        <p:nvPicPr>
          <p:cNvPr id="8" name="Bildobjekt 7">
            <a:extLst>
              <a:ext uri="{FF2B5EF4-FFF2-40B4-BE49-F238E27FC236}">
                <a16:creationId xmlns:a16="http://schemas.microsoft.com/office/drawing/2014/main" id="{61E900AB-867A-584E-B095-982FE1F16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455" y="3451244"/>
            <a:ext cx="5836686" cy="32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872"/>
            <a:ext cx="9156697" cy="5322432"/>
          </a:xfrm>
          <a:prstGeom prst="rect">
            <a:avLst/>
          </a:prstGeom>
          <a:ln w="19050" cmpd="sng">
            <a:solidFill>
              <a:srgbClr val="660066"/>
            </a:solidFill>
          </a:ln>
        </p:spPr>
      </p:pic>
      <p:sp>
        <p:nvSpPr>
          <p:cNvPr id="9" name="Rektangel 8"/>
          <p:cNvSpPr/>
          <p:nvPr/>
        </p:nvSpPr>
        <p:spPr>
          <a:xfrm>
            <a:off x="4690970" y="3426399"/>
            <a:ext cx="410169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400" i="1" dirty="0"/>
          </a:p>
          <a:p>
            <a:endParaRPr lang="sv-SE" sz="1050" i="1" dirty="0"/>
          </a:p>
          <a:p>
            <a:endParaRPr lang="sv-SE" sz="1400" dirty="0"/>
          </a:p>
        </p:txBody>
      </p:sp>
      <p:sp>
        <p:nvSpPr>
          <p:cNvPr id="6" name="Rektangel 5"/>
          <p:cNvSpPr/>
          <p:nvPr/>
        </p:nvSpPr>
        <p:spPr>
          <a:xfrm>
            <a:off x="538265" y="1296616"/>
            <a:ext cx="4023738" cy="203028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3" name="Rektangel 2"/>
          <p:cNvSpPr/>
          <p:nvPr/>
        </p:nvSpPr>
        <p:spPr>
          <a:xfrm>
            <a:off x="4677158" y="1279090"/>
            <a:ext cx="408432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22" name="Rektangel 21"/>
          <p:cNvSpPr/>
          <p:nvPr/>
        </p:nvSpPr>
        <p:spPr>
          <a:xfrm>
            <a:off x="538265" y="3434798"/>
            <a:ext cx="4023738" cy="201550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92" y="1284861"/>
            <a:ext cx="1532400" cy="188604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051" y="1324691"/>
            <a:ext cx="831115" cy="156814"/>
          </a:xfrm>
          <a:prstGeom prst="rect">
            <a:avLst/>
          </a:prstGeom>
        </p:spPr>
      </p:pic>
      <p:pic>
        <p:nvPicPr>
          <p:cNvPr id="64" name="Bildobjekt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432" y="3461136"/>
            <a:ext cx="1314721" cy="18134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5846154" y="3010271"/>
            <a:ext cx="1868634" cy="26161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sv-SE" sz="1100" b="1" dirty="0">
                <a:solidFill>
                  <a:srgbClr val="800000"/>
                </a:solidFill>
              </a:rPr>
              <a:t>Största hagen är 5 m x 10 m.</a:t>
            </a:r>
          </a:p>
        </p:txBody>
      </p:sp>
      <p:sp>
        <p:nvSpPr>
          <p:cNvPr id="12" name="Rektangel 11"/>
          <p:cNvSpPr/>
          <p:nvPr/>
        </p:nvSpPr>
        <p:spPr>
          <a:xfrm>
            <a:off x="4986091" y="1595160"/>
            <a:ext cx="2807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/>
              <a:t>1 m och 18 m  -&gt; O = 20 m och A = 18 m</a:t>
            </a:r>
            <a:r>
              <a:rPr lang="sv-SE" sz="1200" baseline="30000" dirty="0"/>
              <a:t>2</a:t>
            </a:r>
            <a:r>
              <a:rPr lang="sv-SE" sz="1200" dirty="0"/>
              <a:t>. </a:t>
            </a:r>
          </a:p>
        </p:txBody>
      </p:sp>
      <p:sp>
        <p:nvSpPr>
          <p:cNvPr id="13" name="Rektangel 12"/>
          <p:cNvSpPr/>
          <p:nvPr/>
        </p:nvSpPr>
        <p:spPr>
          <a:xfrm>
            <a:off x="4986091" y="1806096"/>
            <a:ext cx="362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2 m och 16 m  -&gt; O = 20 m och A = 32 m</a:t>
            </a:r>
            <a:r>
              <a:rPr lang="sv-SE" sz="1200" baseline="30000" dirty="0"/>
              <a:t>2</a:t>
            </a:r>
            <a:r>
              <a:rPr lang="sv-SE" sz="1200" dirty="0"/>
              <a:t>. (A ökar) </a:t>
            </a:r>
          </a:p>
        </p:txBody>
      </p:sp>
      <p:sp>
        <p:nvSpPr>
          <p:cNvPr id="14" name="Rektangel 13"/>
          <p:cNvSpPr/>
          <p:nvPr/>
        </p:nvSpPr>
        <p:spPr>
          <a:xfrm>
            <a:off x="4986091" y="2045227"/>
            <a:ext cx="3375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3 m och 14 m -&gt; O = 20 m och A = 42 m</a:t>
            </a:r>
            <a:r>
              <a:rPr lang="sv-SE" sz="1200" baseline="30000" dirty="0"/>
              <a:t>2</a:t>
            </a:r>
            <a:r>
              <a:rPr lang="sv-SE" sz="1200" dirty="0"/>
              <a:t>. (A ökar) </a:t>
            </a:r>
          </a:p>
        </p:txBody>
      </p:sp>
      <p:sp>
        <p:nvSpPr>
          <p:cNvPr id="19" name="Rektangel 18"/>
          <p:cNvSpPr/>
          <p:nvPr/>
        </p:nvSpPr>
        <p:spPr>
          <a:xfrm>
            <a:off x="4987413" y="2258492"/>
            <a:ext cx="3502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4 m och 12 m -&gt; O = 20 m och A = 48 m</a:t>
            </a:r>
            <a:r>
              <a:rPr lang="sv-SE" sz="1200" baseline="30000" dirty="0"/>
              <a:t>2</a:t>
            </a:r>
            <a:r>
              <a:rPr lang="sv-SE" sz="1200" dirty="0"/>
              <a:t>. (A ökar) </a:t>
            </a:r>
          </a:p>
        </p:txBody>
      </p:sp>
      <p:sp>
        <p:nvSpPr>
          <p:cNvPr id="20" name="Rektangel 19"/>
          <p:cNvSpPr/>
          <p:nvPr/>
        </p:nvSpPr>
        <p:spPr>
          <a:xfrm>
            <a:off x="4998110" y="2475213"/>
            <a:ext cx="36133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5 m och 10 m -&gt; O = 20 m och A = 50 m</a:t>
            </a:r>
            <a:r>
              <a:rPr lang="sv-SE" sz="1200" baseline="30000" dirty="0"/>
              <a:t>2</a:t>
            </a:r>
            <a:r>
              <a:rPr lang="sv-SE" sz="1200" dirty="0"/>
              <a:t>. (A ökar)</a:t>
            </a:r>
          </a:p>
        </p:txBody>
      </p:sp>
      <p:grpSp>
        <p:nvGrpSpPr>
          <p:cNvPr id="49" name="Grupp 48">
            <a:extLst>
              <a:ext uri="{FF2B5EF4-FFF2-40B4-BE49-F238E27FC236}">
                <a16:creationId xmlns:a16="http://schemas.microsoft.com/office/drawing/2014/main" id="{06249D10-9882-B94B-8517-7DDE3BB2EB0E}"/>
              </a:ext>
            </a:extLst>
          </p:cNvPr>
          <p:cNvGrpSpPr/>
          <p:nvPr/>
        </p:nvGrpSpPr>
        <p:grpSpPr>
          <a:xfrm>
            <a:off x="5250986" y="3763951"/>
            <a:ext cx="3524304" cy="1505111"/>
            <a:chOff x="5250986" y="3763951"/>
            <a:chExt cx="3524304" cy="1505111"/>
          </a:xfrm>
        </p:grpSpPr>
        <p:pic>
          <p:nvPicPr>
            <p:cNvPr id="48" name="Bildobjekt 47">
              <a:extLst>
                <a:ext uri="{FF2B5EF4-FFF2-40B4-BE49-F238E27FC236}">
                  <a16:creationId xmlns:a16="http://schemas.microsoft.com/office/drawing/2014/main" id="{F26C27CB-4B8A-474C-9BCA-3D1465F21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5913" b="19963"/>
            <a:stretch/>
          </p:blipFill>
          <p:spPr>
            <a:xfrm>
              <a:off x="6377563" y="4501441"/>
              <a:ext cx="1197097" cy="767621"/>
            </a:xfrm>
            <a:prstGeom prst="rect">
              <a:avLst/>
            </a:prstGeom>
          </p:spPr>
        </p:pic>
        <p:sp>
          <p:nvSpPr>
            <p:cNvPr id="24" name="Rektangel 23"/>
            <p:cNvSpPr/>
            <p:nvPr/>
          </p:nvSpPr>
          <p:spPr>
            <a:xfrm>
              <a:off x="5250986" y="3763951"/>
              <a:ext cx="35243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200" dirty="0"/>
                <a:t>På ett geobräde kan man med ett 20 cm långt snöre undersöka när arean blir störst genom att räkna hur många rutor som finns innanför vid olika varianter. </a:t>
              </a:r>
            </a:p>
          </p:txBody>
        </p:sp>
      </p:grpSp>
      <p:sp>
        <p:nvSpPr>
          <p:cNvPr id="25" name="textruta 24">
            <a:extLst>
              <a:ext uri="{FF2B5EF4-FFF2-40B4-BE49-F238E27FC236}">
                <a16:creationId xmlns:a16="http://schemas.microsoft.com/office/drawing/2014/main" id="{D13B6DCE-FF7D-E942-9DAE-BBCCFE711420}"/>
              </a:ext>
            </a:extLst>
          </p:cNvPr>
          <p:cNvSpPr txBox="1"/>
          <p:nvPr/>
        </p:nvSpPr>
        <p:spPr>
          <a:xfrm>
            <a:off x="3168394" y="14346"/>
            <a:ext cx="297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800000"/>
                </a:solidFill>
                <a:latin typeface="+mj-lt"/>
                <a:cs typeface="Comic Sans MS"/>
              </a:rPr>
              <a:t>Lösningsförslag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A2EB503-46D6-D742-A7F9-E0DE5D12B1EC}"/>
              </a:ext>
            </a:extLst>
          </p:cNvPr>
          <p:cNvSpPr/>
          <p:nvPr/>
        </p:nvSpPr>
        <p:spPr>
          <a:xfrm>
            <a:off x="718774" y="1687716"/>
            <a:ext cx="171888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Eftersom ena sidan av hagen är hönshuset så är längden av de övriga sidorna 20 m. </a:t>
            </a:r>
          </a:p>
          <a:p>
            <a:endParaRPr lang="sv-SE" sz="1050" dirty="0"/>
          </a:p>
          <a:p>
            <a:r>
              <a:rPr lang="sv-SE" sz="1050" dirty="0"/>
              <a:t>1 ruta motsvara 1 m x 1 m. 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DDF97A5-1ECF-374C-AA0A-9381F17450E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84279" y="1547034"/>
            <a:ext cx="1249141" cy="106730"/>
          </a:xfrm>
          <a:prstGeom prst="rect">
            <a:avLst/>
          </a:prstGeom>
        </p:spPr>
      </p:pic>
      <p:sp>
        <p:nvSpPr>
          <p:cNvPr id="27" name="Rektangel 26">
            <a:extLst>
              <a:ext uri="{FF2B5EF4-FFF2-40B4-BE49-F238E27FC236}">
                <a16:creationId xmlns:a16="http://schemas.microsoft.com/office/drawing/2014/main" id="{33B77C74-1243-2F4D-8D80-F843EECABED0}"/>
              </a:ext>
            </a:extLst>
          </p:cNvPr>
          <p:cNvSpPr/>
          <p:nvPr/>
        </p:nvSpPr>
        <p:spPr>
          <a:xfrm>
            <a:off x="3680375" y="1439134"/>
            <a:ext cx="7566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 </a:t>
            </a:r>
            <a:r>
              <a:rPr lang="is-IS" sz="1050" dirty="0"/>
              <a:t>=</a:t>
            </a:r>
            <a:r>
              <a:rPr lang="sv-SE" sz="1050" dirty="0"/>
              <a:t> 18 m</a:t>
            </a:r>
            <a:r>
              <a:rPr lang="sv-SE" sz="1050" baseline="30000" dirty="0"/>
              <a:t>2</a:t>
            </a:r>
            <a:endParaRPr lang="sv-SE" sz="1050" dirty="0"/>
          </a:p>
        </p:txBody>
      </p:sp>
      <p:pic>
        <p:nvPicPr>
          <p:cNvPr id="33" name="Bildobjekt 32">
            <a:extLst>
              <a:ext uri="{FF2B5EF4-FFF2-40B4-BE49-F238E27FC236}">
                <a16:creationId xmlns:a16="http://schemas.microsoft.com/office/drawing/2014/main" id="{A3F29ADB-6D84-694E-AA28-10AEBAFDB3D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4712" y="1668873"/>
            <a:ext cx="1089005" cy="156130"/>
          </a:xfrm>
          <a:prstGeom prst="rect">
            <a:avLst/>
          </a:prstGeom>
        </p:spPr>
      </p:pic>
      <p:sp>
        <p:nvSpPr>
          <p:cNvPr id="35" name="Rektangel 34">
            <a:extLst>
              <a:ext uri="{FF2B5EF4-FFF2-40B4-BE49-F238E27FC236}">
                <a16:creationId xmlns:a16="http://schemas.microsoft.com/office/drawing/2014/main" id="{924784B2-2186-5744-B72A-9EC338AE1C61}"/>
              </a:ext>
            </a:extLst>
          </p:cNvPr>
          <p:cNvSpPr/>
          <p:nvPr/>
        </p:nvSpPr>
        <p:spPr>
          <a:xfrm>
            <a:off x="3670681" y="1622807"/>
            <a:ext cx="7061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 </a:t>
            </a:r>
            <a:r>
              <a:rPr lang="is-IS" sz="1050" dirty="0"/>
              <a:t>=</a:t>
            </a:r>
            <a:r>
              <a:rPr lang="sv-SE" sz="1050" dirty="0"/>
              <a:t> 32 m</a:t>
            </a:r>
            <a:r>
              <a:rPr lang="sv-SE" sz="1050" baseline="30000" dirty="0"/>
              <a:t>2</a:t>
            </a:r>
            <a:endParaRPr lang="sv-SE" sz="1050" dirty="0"/>
          </a:p>
        </p:txBody>
      </p:sp>
      <p:pic>
        <p:nvPicPr>
          <p:cNvPr id="34" name="Bildobjekt 33">
            <a:extLst>
              <a:ext uri="{FF2B5EF4-FFF2-40B4-BE49-F238E27FC236}">
                <a16:creationId xmlns:a16="http://schemas.microsoft.com/office/drawing/2014/main" id="{E3C9F0CA-4D04-FB4A-91A5-FD2C0F07E56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87037" y="1848067"/>
            <a:ext cx="937447" cy="210447"/>
          </a:xfrm>
          <a:prstGeom prst="rect">
            <a:avLst/>
          </a:prstGeom>
        </p:spPr>
      </p:pic>
      <p:sp>
        <p:nvSpPr>
          <p:cNvPr id="37" name="Rektangel 36">
            <a:extLst>
              <a:ext uri="{FF2B5EF4-FFF2-40B4-BE49-F238E27FC236}">
                <a16:creationId xmlns:a16="http://schemas.microsoft.com/office/drawing/2014/main" id="{BD0B1371-5AB4-A947-B22E-282A04055BDF}"/>
              </a:ext>
            </a:extLst>
          </p:cNvPr>
          <p:cNvSpPr/>
          <p:nvPr/>
        </p:nvSpPr>
        <p:spPr>
          <a:xfrm>
            <a:off x="3664329" y="1839022"/>
            <a:ext cx="8084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 </a:t>
            </a:r>
            <a:r>
              <a:rPr lang="is-IS" sz="1050" dirty="0"/>
              <a:t>=</a:t>
            </a:r>
            <a:r>
              <a:rPr lang="sv-SE" sz="1050" dirty="0"/>
              <a:t> 42 m</a:t>
            </a:r>
            <a:r>
              <a:rPr lang="sv-SE" sz="1050" baseline="30000" dirty="0"/>
              <a:t>2</a:t>
            </a:r>
            <a:endParaRPr lang="sv-SE" sz="1050" dirty="0"/>
          </a:p>
        </p:txBody>
      </p:sp>
      <p:pic>
        <p:nvPicPr>
          <p:cNvPr id="36" name="Bildobjekt 35">
            <a:extLst>
              <a:ext uri="{FF2B5EF4-FFF2-40B4-BE49-F238E27FC236}">
                <a16:creationId xmlns:a16="http://schemas.microsoft.com/office/drawing/2014/main" id="{979A700E-1E0B-C043-B86A-4146012D5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84279" y="2091103"/>
            <a:ext cx="805362" cy="278633"/>
          </a:xfrm>
          <a:prstGeom prst="rect">
            <a:avLst/>
          </a:prstGeom>
        </p:spPr>
      </p:pic>
      <p:sp>
        <p:nvSpPr>
          <p:cNvPr id="39" name="Rektangel 38">
            <a:extLst>
              <a:ext uri="{FF2B5EF4-FFF2-40B4-BE49-F238E27FC236}">
                <a16:creationId xmlns:a16="http://schemas.microsoft.com/office/drawing/2014/main" id="{6B887BE8-E527-9445-81EB-84C2FFD3DD84}"/>
              </a:ext>
            </a:extLst>
          </p:cNvPr>
          <p:cNvSpPr/>
          <p:nvPr/>
        </p:nvSpPr>
        <p:spPr>
          <a:xfrm>
            <a:off x="3660107" y="2090768"/>
            <a:ext cx="7061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 = 48 m</a:t>
            </a:r>
            <a:r>
              <a:rPr lang="sv-SE" sz="1050" baseline="30000" dirty="0"/>
              <a:t>2</a:t>
            </a:r>
            <a:endParaRPr lang="sv-SE" sz="1050" dirty="0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5DD2847A-863F-B346-926D-35D91C1A1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4712" y="2402849"/>
            <a:ext cx="668959" cy="406696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69FA8303-E7C8-454A-B03F-223A6FD2D18D}"/>
              </a:ext>
            </a:extLst>
          </p:cNvPr>
          <p:cNvSpPr/>
          <p:nvPr/>
        </p:nvSpPr>
        <p:spPr>
          <a:xfrm>
            <a:off x="3660107" y="2420444"/>
            <a:ext cx="7061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 = 50 m</a:t>
            </a:r>
            <a:r>
              <a:rPr lang="sv-SE" sz="1050" baseline="30000" dirty="0"/>
              <a:t>2</a:t>
            </a:r>
            <a:endParaRPr lang="sv-SE" sz="1050" dirty="0"/>
          </a:p>
        </p:txBody>
      </p:sp>
      <p:pic>
        <p:nvPicPr>
          <p:cNvPr id="40" name="Bildobjekt 39">
            <a:extLst>
              <a:ext uri="{FF2B5EF4-FFF2-40B4-BE49-F238E27FC236}">
                <a16:creationId xmlns:a16="http://schemas.microsoft.com/office/drawing/2014/main" id="{83201C24-5FB8-A243-97AB-E980572DA3C2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4712" y="2846031"/>
            <a:ext cx="542918" cy="420570"/>
          </a:xfrm>
          <a:prstGeom prst="rect">
            <a:avLst/>
          </a:prstGeom>
        </p:spPr>
      </p:pic>
      <p:sp>
        <p:nvSpPr>
          <p:cNvPr id="43" name="Rektangel 42">
            <a:extLst>
              <a:ext uri="{FF2B5EF4-FFF2-40B4-BE49-F238E27FC236}">
                <a16:creationId xmlns:a16="http://schemas.microsoft.com/office/drawing/2014/main" id="{4B01C949-6DF1-8F47-9E3B-C8425867A425}"/>
              </a:ext>
            </a:extLst>
          </p:cNvPr>
          <p:cNvSpPr/>
          <p:nvPr/>
        </p:nvSpPr>
        <p:spPr>
          <a:xfrm>
            <a:off x="3670681" y="2809191"/>
            <a:ext cx="7061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 = 48 m</a:t>
            </a:r>
            <a:r>
              <a:rPr lang="sv-SE" sz="1050" baseline="30000" dirty="0"/>
              <a:t>2</a:t>
            </a:r>
            <a:endParaRPr lang="sv-SE" sz="1050" dirty="0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0A806DB2-EE88-2546-A86B-2DC111D62509}"/>
              </a:ext>
            </a:extLst>
          </p:cNvPr>
          <p:cNvSpPr/>
          <p:nvPr/>
        </p:nvSpPr>
        <p:spPr>
          <a:xfrm>
            <a:off x="580963" y="3008844"/>
            <a:ext cx="1848795" cy="26161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sv-SE" sz="1100" b="1" dirty="0">
                <a:solidFill>
                  <a:srgbClr val="800000"/>
                </a:solidFill>
              </a:rPr>
              <a:t>Största hagen är 5 m x 10 m.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8EEF0523-6ABF-FC48-8009-E93C3475BD18}"/>
              </a:ext>
            </a:extLst>
          </p:cNvPr>
          <p:cNvSpPr/>
          <p:nvPr/>
        </p:nvSpPr>
        <p:spPr>
          <a:xfrm>
            <a:off x="5008807" y="2691934"/>
            <a:ext cx="36133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6 m och 8 m   -&gt; O = 20 m och A = 48 m</a:t>
            </a:r>
            <a:r>
              <a:rPr lang="sv-SE" sz="1200" baseline="30000" dirty="0"/>
              <a:t>2</a:t>
            </a:r>
            <a:r>
              <a:rPr lang="sv-SE" sz="1200" dirty="0"/>
              <a:t>. (A minskar)</a:t>
            </a:r>
          </a:p>
        </p:txBody>
      </p:sp>
      <p:pic>
        <p:nvPicPr>
          <p:cNvPr id="42" name="Bildobjekt 41">
            <a:extLst>
              <a:ext uri="{FF2B5EF4-FFF2-40B4-BE49-F238E27FC236}">
                <a16:creationId xmlns:a16="http://schemas.microsoft.com/office/drawing/2014/main" id="{46626358-1BBB-7547-866D-57EA993E4E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1512" y="3501876"/>
            <a:ext cx="1697244" cy="144804"/>
          </a:xfrm>
          <a:prstGeom prst="rect">
            <a:avLst/>
          </a:prstGeom>
        </p:spPr>
      </p:pic>
      <p:pic>
        <p:nvPicPr>
          <p:cNvPr id="46" name="Bildobjekt 45">
            <a:extLst>
              <a:ext uri="{FF2B5EF4-FFF2-40B4-BE49-F238E27FC236}">
                <a16:creationId xmlns:a16="http://schemas.microsoft.com/office/drawing/2014/main" id="{CA9A9940-CE93-DE4F-9D31-A2F26A83F7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0979" y="3687017"/>
            <a:ext cx="2568705" cy="16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/>
      <p:bldP spid="19" grpId="0"/>
      <p:bldP spid="20" grpId="0"/>
      <p:bldP spid="26" grpId="0"/>
      <p:bldP spid="27" grpId="0"/>
      <p:bldP spid="35" grpId="0"/>
      <p:bldP spid="37" grpId="0"/>
      <p:bldP spid="39" grpId="0"/>
      <p:bldP spid="41" grpId="0"/>
      <p:bldP spid="43" grpId="0"/>
      <p:bldP spid="44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ruta 16"/>
          <p:cNvSpPr txBox="1"/>
          <p:nvPr/>
        </p:nvSpPr>
        <p:spPr>
          <a:xfrm>
            <a:off x="2157413" y="180093"/>
            <a:ext cx="4344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Räkna och häpna – TERTA PAK</a:t>
            </a:r>
            <a:endParaRPr lang="sv-SE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cs typeface="Chalkboard"/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2164576" y="887849"/>
            <a:ext cx="4337824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000" dirty="0"/>
              <a:t>Företaget Tetra Pak tillverkar ungefär </a:t>
            </a:r>
            <a:r>
              <a:rPr lang="sv-SE" sz="2400" b="1" dirty="0">
                <a:solidFill>
                  <a:srgbClr val="C00000"/>
                </a:solidFill>
              </a:rPr>
              <a:t>180 miljarder </a:t>
            </a:r>
            <a:r>
              <a:rPr lang="sv-SE" sz="2000" dirty="0"/>
              <a:t>förpackningar per år. 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62E53321-EFC6-B14E-8A15-431FCFBB0008}"/>
              </a:ext>
            </a:extLst>
          </p:cNvPr>
          <p:cNvGrpSpPr/>
          <p:nvPr/>
        </p:nvGrpSpPr>
        <p:grpSpPr>
          <a:xfrm>
            <a:off x="2157413" y="727094"/>
            <a:ext cx="5775699" cy="3080934"/>
            <a:chOff x="2157413" y="727094"/>
            <a:chExt cx="5775699" cy="3080934"/>
          </a:xfrm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F7B82706-32E9-5D4A-9862-04381BA2E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720" b="90480" l="32700" r="66200">
                          <a14:foregroundMark x1="35100" y1="16320" x2="35800" y2="48880"/>
                          <a14:foregroundMark x1="32900" y1="16480" x2="34800" y2="89360"/>
                          <a14:foregroundMark x1="33100" y1="90160" x2="33400" y2="73600"/>
                          <a14:foregroundMark x1="33400" y1="73440" x2="34300" y2="40960"/>
                          <a14:foregroundMark x1="44300" y1="18800" x2="58500" y2="24480"/>
                          <a14:foregroundMark x1="58500" y1="24480" x2="58400" y2="39600"/>
                          <a14:foregroundMark x1="58400" y1="39600" x2="55400" y2="48480"/>
                          <a14:foregroundMark x1="64800" y1="17120" x2="65600" y2="40000"/>
                          <a14:foregroundMark x1="60700" y1="9520" x2="63800" y2="13840"/>
                          <a14:foregroundMark x1="48800" y1="73840" x2="54700" y2="86080"/>
                          <a14:foregroundMark x1="54700" y1="86080" x2="59800" y2="88560"/>
                          <a14:foregroundMark x1="57100" y1="90480" x2="66100" y2="90160"/>
                          <a14:foregroundMark x1="66000" y1="90160" x2="66300" y2="61200"/>
                          <a14:foregroundMark x1="37200" y1="9920" x2="44200" y2="10720"/>
                          <a14:foregroundMark x1="43000" y1="9920" x2="49300" y2="9520"/>
                          <a14:foregroundMark x1="46200" y1="13360" x2="56800" y2="12080"/>
                          <a14:foregroundMark x1="42500" y1="9520" x2="55900" y2="7760"/>
                          <a14:foregroundMark x1="39000" y1="33200" x2="43500" y2="57920"/>
                          <a14:foregroundMark x1="38500" y1="53840" x2="40200" y2="85680"/>
                          <a14:foregroundMark x1="45900" y1="50800" x2="49700" y2="62960"/>
                          <a14:foregroundMark x1="49700" y1="62960" x2="65100" y2="66320"/>
                          <a14:foregroundMark x1="65100" y1="66320" x2="65800" y2="64960"/>
                          <a14:foregroundMark x1="61700" y1="39600" x2="54500" y2="50800"/>
                          <a14:foregroundMark x1="54500" y1="50800" x2="60200" y2="61680"/>
                          <a14:foregroundMark x1="40800" y1="80960" x2="56900" y2="84240"/>
                          <a14:foregroundMark x1="56900" y1="84240" x2="55600" y2="90480"/>
                          <a14:foregroundMark x1="34044" y1="7213" x2="34300" y2="9360"/>
                          <a14:foregroundMark x1="33900" y1="6000" x2="33962" y2="6518"/>
                          <a14:foregroundMark x1="63200" y1="40960" x2="63200" y2="58960"/>
                          <a14:foregroundMark x1="58000" y1="9760" x2="64600" y2="9520"/>
                          <a14:foregroundMark x1="64600" y1="9760" x2="64600" y2="7001"/>
                          <a14:foregroundMark x1="64600" y1="7600" x2="64600" y2="5520"/>
                          <a14:foregroundMark x1="36500" y1="7840" x2="46200" y2="7760"/>
                          <a14:foregroundMark x1="46800" y1="7200" x2="54500" y2="6960"/>
                          <a14:foregroundMark x1="45600" y1="6640" x2="54300" y2="6560"/>
                          <a14:foregroundMark x1="46400" y1="6560" x2="54300" y2="6640"/>
                          <a14:foregroundMark x1="53700" y1="6560" x2="46800" y2="6560"/>
                          <a14:foregroundMark x1="46800" y1="6240" x2="55400" y2="6320"/>
                          <a14:foregroundMark x1="41100" y1="6240" x2="41100" y2="6240"/>
                          <a14:foregroundMark x1="42200" y1="6960" x2="47300" y2="6880"/>
                          <a14:foregroundMark x1="46100" y1="5920" x2="46100" y2="5920"/>
                          <a14:foregroundMark x1="65000" y1="7120" x2="65300" y2="9600"/>
                          <a14:foregroundMark x1="65400" y1="6640" x2="65400" y2="6320"/>
                          <a14:foregroundMark x1="33700" y1="9040" x2="33700" y2="10240"/>
                          <a14:foregroundMark x1="33700" y1="10880" x2="33700" y2="11520"/>
                          <a14:backgroundMark x1="50282" y1="5455" x2="65000" y2="4880"/>
                          <a14:backgroundMark x1="34300" y1="6080" x2="43164" y2="5733"/>
                          <a14:backgroundMark x1="64100" y1="5920" x2="63500" y2="5920"/>
                          <a14:backgroundMark x1="63500" y1="5680" x2="64700" y2="5760"/>
                          <a14:backgroundMark x1="65112" y1="5596" x2="65600" y2="5440"/>
                          <a14:backgroundMark x1="64100" y1="5920" x2="64999" y2="5632"/>
                        </a14:backgroundRemoval>
                      </a14:imgEffect>
                    </a14:imgLayer>
                  </a14:imgProps>
                </a:ext>
              </a:extLst>
            </a:blip>
            <a:srcRect l="29644" t="3169" r="31324" b="8267"/>
            <a:stretch/>
          </p:blipFill>
          <p:spPr>
            <a:xfrm>
              <a:off x="6846850" y="727094"/>
              <a:ext cx="1086262" cy="3080934"/>
            </a:xfrm>
            <a:prstGeom prst="rect">
              <a:avLst/>
            </a:prstGeom>
          </p:spPr>
        </p:pic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78B45BB2-AA67-B943-AE36-F053BA3E8558}"/>
                </a:ext>
              </a:extLst>
            </p:cNvPr>
            <p:cNvSpPr txBox="1"/>
            <p:nvPr/>
          </p:nvSpPr>
          <p:spPr>
            <a:xfrm>
              <a:off x="2157413" y="1854077"/>
              <a:ext cx="4337824" cy="10156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sz="2000" dirty="0"/>
                <a:t>Tänk dig att alla dessa förpackningar vore enlitersförpackningar med mjölk. Hur mycket mjölk motsvarar det? </a:t>
              </a:r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7B1F16A1-5056-9347-B116-A654898E7144}"/>
              </a:ext>
            </a:extLst>
          </p:cNvPr>
          <p:cNvGrpSpPr/>
          <p:nvPr/>
        </p:nvGrpSpPr>
        <p:grpSpPr>
          <a:xfrm>
            <a:off x="2141266" y="3066527"/>
            <a:ext cx="4384444" cy="3629666"/>
            <a:chOff x="1983911" y="3066528"/>
            <a:chExt cx="4384444" cy="3629666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87422B01-D8A2-884D-A07C-06200CD01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91" t="4816" r="6575" b="5375"/>
            <a:stretch/>
          </p:blipFill>
          <p:spPr>
            <a:xfrm>
              <a:off x="1983911" y="3808028"/>
              <a:ext cx="4384444" cy="288816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7BC2968F-1431-6141-BC11-60263AEC9DE4}"/>
                </a:ext>
              </a:extLst>
            </p:cNvPr>
            <p:cNvSpPr txBox="1"/>
            <p:nvPr/>
          </p:nvSpPr>
          <p:spPr>
            <a:xfrm>
              <a:off x="2007221" y="3066528"/>
              <a:ext cx="4337824" cy="40011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sz="2000" dirty="0"/>
                <a:t>Kan man fylla hela Globen?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799134" y="3129330"/>
            <a:ext cx="5985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600 000 000 liter = 600 miljoner liter = 0,6 miljarder liter.  </a:t>
            </a:r>
            <a:r>
              <a:rPr lang="sv-SE" sz="2400" b="1" dirty="0">
                <a:solidFill>
                  <a:srgbClr val="660066"/>
                </a:solidFill>
              </a:rPr>
              <a:t> </a:t>
            </a:r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2575984" y="1820048"/>
            <a:ext cx="3904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Globens volym är ungefär 600 000 m</a:t>
            </a:r>
            <a:r>
              <a:rPr lang="sv-SE" baseline="30000" dirty="0"/>
              <a:t>3</a:t>
            </a:r>
            <a:r>
              <a:rPr lang="sv-SE" dirty="0"/>
              <a:t>. </a:t>
            </a:r>
          </a:p>
        </p:txBody>
      </p:sp>
      <p:sp>
        <p:nvSpPr>
          <p:cNvPr id="8" name="Rektangel 7"/>
          <p:cNvSpPr/>
          <p:nvPr/>
        </p:nvSpPr>
        <p:spPr>
          <a:xfrm>
            <a:off x="1527339" y="2474689"/>
            <a:ext cx="6350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Eftersom 1 m</a:t>
            </a:r>
            <a:r>
              <a:rPr lang="sv-SE" baseline="30000" dirty="0"/>
              <a:t>3</a:t>
            </a:r>
            <a:r>
              <a:rPr lang="sv-SE" dirty="0"/>
              <a:t> = 1 000 liter så rymmer Globen 600 000 000 liter 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041683" y="416818"/>
            <a:ext cx="297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800000"/>
                </a:solidFill>
                <a:latin typeface="+mj-lt"/>
                <a:cs typeface="Comic Sans MS"/>
              </a:rPr>
              <a:t>Lösningsförslag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98AC91F-6A9D-C541-AB22-8B10F370BE21}"/>
              </a:ext>
            </a:extLst>
          </p:cNvPr>
          <p:cNvSpPr/>
          <p:nvPr/>
        </p:nvSpPr>
        <p:spPr>
          <a:xfrm>
            <a:off x="1386678" y="3768056"/>
            <a:ext cx="7427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Tetra Pak tillverkar 180 miljarder förpackningar per år  = 180 miljarder liter.</a:t>
            </a:r>
            <a:r>
              <a:rPr lang="sv-SE" sz="2400" b="1" dirty="0">
                <a:solidFill>
                  <a:srgbClr val="660066"/>
                </a:solidFill>
              </a:rPr>
              <a:t> </a:t>
            </a:r>
            <a:endParaRPr lang="sv-SE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62AD82-7C9C-4442-9D20-0A26858A2BED}"/>
              </a:ext>
            </a:extLst>
          </p:cNvPr>
          <p:cNvSpPr/>
          <p:nvPr/>
        </p:nvSpPr>
        <p:spPr>
          <a:xfrm>
            <a:off x="1956751" y="5069900"/>
            <a:ext cx="598527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sv-SE" dirty="0"/>
            </a:br>
            <a:r>
              <a:rPr lang="sv-SE" dirty="0"/>
              <a:t>Man kan fylla </a:t>
            </a:r>
            <a:r>
              <a:rPr lang="sv-SE" sz="2000" b="1" dirty="0">
                <a:solidFill>
                  <a:srgbClr val="A10002"/>
                </a:solidFill>
              </a:rPr>
              <a:t>300 byggnader av Globens storlek</a:t>
            </a:r>
            <a:r>
              <a:rPr lang="sv-SE" sz="2000" b="1" dirty="0"/>
              <a:t>. 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11D9EFEE-3320-A64B-9194-2A9C863FC124}"/>
              </a:ext>
            </a:extLst>
          </p:cNvPr>
          <p:cNvGrpSpPr/>
          <p:nvPr/>
        </p:nvGrpSpPr>
        <p:grpSpPr>
          <a:xfrm>
            <a:off x="3928545" y="4473712"/>
            <a:ext cx="2041682" cy="682108"/>
            <a:chOff x="1666934" y="4048889"/>
            <a:chExt cx="2041682" cy="682108"/>
          </a:xfrm>
        </p:grpSpPr>
        <p:grpSp>
          <p:nvGrpSpPr>
            <p:cNvPr id="14" name="Grupp 13">
              <a:extLst>
                <a:ext uri="{FF2B5EF4-FFF2-40B4-BE49-F238E27FC236}">
                  <a16:creationId xmlns:a16="http://schemas.microsoft.com/office/drawing/2014/main" id="{999CDEC1-1D6B-9D49-ACA7-3A8CC47850BA}"/>
                </a:ext>
              </a:extLst>
            </p:cNvPr>
            <p:cNvGrpSpPr/>
            <p:nvPr/>
          </p:nvGrpSpPr>
          <p:grpSpPr>
            <a:xfrm>
              <a:off x="1666934" y="4048889"/>
              <a:ext cx="1583891" cy="682108"/>
              <a:chOff x="1103304" y="1150802"/>
              <a:chExt cx="1583891" cy="682108"/>
            </a:xfrm>
          </p:grpSpPr>
          <p:grpSp>
            <p:nvGrpSpPr>
              <p:cNvPr id="17" name="Grupp 16">
                <a:extLst>
                  <a:ext uri="{FF2B5EF4-FFF2-40B4-BE49-F238E27FC236}">
                    <a16:creationId xmlns:a16="http://schemas.microsoft.com/office/drawing/2014/main" id="{366727EC-82D5-AB41-9631-BE2F189958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3304" y="1150802"/>
                <a:ext cx="1438279" cy="682108"/>
                <a:chOff x="3864458" y="1846460"/>
                <a:chExt cx="1440059" cy="682299"/>
              </a:xfrm>
            </p:grpSpPr>
            <p:sp>
              <p:nvSpPr>
                <p:cNvPr id="19" name="textruta 4">
                  <a:extLst>
                    <a:ext uri="{FF2B5EF4-FFF2-40B4-BE49-F238E27FC236}">
                      <a16:creationId xmlns:a16="http://schemas.microsoft.com/office/drawing/2014/main" id="{2B22D285-13D2-8B48-948E-138DCED788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64458" y="1846460"/>
                  <a:ext cx="1440059" cy="3694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/>
                    <a:t>180 miljarder</a:t>
                  </a:r>
                </a:p>
              </p:txBody>
            </p:sp>
            <p:sp>
              <p:nvSpPr>
                <p:cNvPr id="20" name="textruta 5">
                  <a:extLst>
                    <a:ext uri="{FF2B5EF4-FFF2-40B4-BE49-F238E27FC236}">
                      <a16:creationId xmlns:a16="http://schemas.microsoft.com/office/drawing/2014/main" id="{A5069026-855F-4E41-869C-BDF2C349F3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79256" y="2159323"/>
                  <a:ext cx="1380674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/>
                    <a:t>0,6 miljarder</a:t>
                  </a:r>
                </a:p>
              </p:txBody>
            </p:sp>
            <p:cxnSp>
              <p:nvCxnSpPr>
                <p:cNvPr id="21" name="Rak 20">
                  <a:extLst>
                    <a:ext uri="{FF2B5EF4-FFF2-40B4-BE49-F238E27FC236}">
                      <a16:creationId xmlns:a16="http://schemas.microsoft.com/office/drawing/2014/main" id="{8006BEED-E1E5-DC4A-87C0-72D58DE08104}"/>
                    </a:ext>
                  </a:extLst>
                </p:cNvPr>
                <p:cNvCxnSpPr/>
                <p:nvPr/>
              </p:nvCxnSpPr>
              <p:spPr>
                <a:xfrm flipV="1">
                  <a:off x="3864458" y="2200681"/>
                  <a:ext cx="1287408" cy="3067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ruta 17">
                <a:extLst>
                  <a:ext uri="{FF2B5EF4-FFF2-40B4-BE49-F238E27FC236}">
                    <a16:creationId xmlns:a16="http://schemas.microsoft.com/office/drawing/2014/main" id="{BC5231F1-9ABE-1244-A52D-542128DA1D10}"/>
                  </a:ext>
                </a:extLst>
              </p:cNvPr>
              <p:cNvSpPr txBox="1"/>
              <p:nvPr/>
            </p:nvSpPr>
            <p:spPr>
              <a:xfrm>
                <a:off x="2405170" y="1304690"/>
                <a:ext cx="282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=</a:t>
                </a:r>
              </a:p>
            </p:txBody>
          </p:sp>
        </p:grp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7159CF45-2C04-B84A-8207-738B1560B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993" y="4202777"/>
              <a:ext cx="5886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sv-SE" dirty="0"/>
                <a:t>300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61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297602" y="2920793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939155" y="2920793"/>
            <a:ext cx="66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Hur stor area hade papperet från början? 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939155" y="3268038"/>
            <a:ext cx="6433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b) Hur stor area har det papper som finns kvar om </a:t>
            </a:r>
          </a:p>
          <a:p>
            <a:r>
              <a:rPr lang="sv-SE" sz="1600" dirty="0"/>
              <a:t>     de bortklippta kvadraterna har sidan 1 cm? 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297602" y="4139764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954648" y="4082920"/>
            <a:ext cx="3295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Tänk dig nu att papperet viks så </a:t>
            </a:r>
          </a:p>
          <a:p>
            <a:r>
              <a:rPr lang="sv-SE" sz="1600" dirty="0"/>
              <a:t>att det bildas en låda. 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1430806" y="280833"/>
            <a:ext cx="644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Resonerna och utveckla – en lådas volym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939155" y="4667695"/>
            <a:ext cx="2279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Hur lång är lådan? 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939155" y="5006249"/>
            <a:ext cx="2029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b) Hur bred är lådan? </a:t>
            </a:r>
          </a:p>
        </p:txBody>
      </p:sp>
      <p:grpSp>
        <p:nvGrpSpPr>
          <p:cNvPr id="31" name="Grupp 30">
            <a:extLst>
              <a:ext uri="{FF2B5EF4-FFF2-40B4-BE49-F238E27FC236}">
                <a16:creationId xmlns:a16="http://schemas.microsoft.com/office/drawing/2014/main" id="{92764865-8F49-134A-8CD5-443BF648E265}"/>
              </a:ext>
            </a:extLst>
          </p:cNvPr>
          <p:cNvGrpSpPr/>
          <p:nvPr/>
        </p:nvGrpSpPr>
        <p:grpSpPr>
          <a:xfrm>
            <a:off x="1480193" y="699539"/>
            <a:ext cx="6658758" cy="2199958"/>
            <a:chOff x="1480193" y="699539"/>
            <a:chExt cx="6658758" cy="2199958"/>
          </a:xfrm>
        </p:grpSpPr>
        <p:sp>
          <p:nvSpPr>
            <p:cNvPr id="7" name="textruta 6"/>
            <p:cNvSpPr txBox="1"/>
            <p:nvPr/>
          </p:nvSpPr>
          <p:spPr>
            <a:xfrm>
              <a:off x="1480193" y="1298733"/>
              <a:ext cx="3172807" cy="83099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1600" dirty="0"/>
                <a:t>Tänk dig att du har ett papper som är 15 cm långt och 10 cm brett. En kvadrat är bortklippt i varje hörn. </a:t>
              </a:r>
            </a:p>
          </p:txBody>
        </p:sp>
        <p:grpSp>
          <p:nvGrpSpPr>
            <p:cNvPr id="25" name="Grupp 24">
              <a:extLst>
                <a:ext uri="{FF2B5EF4-FFF2-40B4-BE49-F238E27FC236}">
                  <a16:creationId xmlns:a16="http://schemas.microsoft.com/office/drawing/2014/main" id="{99093840-46A8-1A4C-AFFA-EE5ED25BD449}"/>
                </a:ext>
              </a:extLst>
            </p:cNvPr>
            <p:cNvGrpSpPr/>
            <p:nvPr/>
          </p:nvGrpSpPr>
          <p:grpSpPr>
            <a:xfrm>
              <a:off x="4918403" y="699539"/>
              <a:ext cx="3220548" cy="2199958"/>
              <a:chOff x="4918403" y="699539"/>
              <a:chExt cx="3220548" cy="2199958"/>
            </a:xfrm>
          </p:grpSpPr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F0E28A63-9444-7544-B90A-C112638DA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11710" y="950235"/>
                <a:ext cx="2238674" cy="1528435"/>
              </a:xfrm>
              <a:prstGeom prst="rect">
                <a:avLst/>
              </a:prstGeom>
            </p:spPr>
          </p:pic>
          <p:cxnSp>
            <p:nvCxnSpPr>
              <p:cNvPr id="14" name="Rak pil 13">
                <a:extLst>
                  <a:ext uri="{FF2B5EF4-FFF2-40B4-BE49-F238E27FC236}">
                    <a16:creationId xmlns:a16="http://schemas.microsoft.com/office/drawing/2014/main" id="{12521B33-31DB-814B-B1D3-70F7F9D28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7107" y="931889"/>
                <a:ext cx="0" cy="1546781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3F964C6D-9083-7047-8231-1E2F52CE8B8F}"/>
                  </a:ext>
                </a:extLst>
              </p:cNvPr>
              <p:cNvSpPr/>
              <p:nvPr/>
            </p:nvSpPr>
            <p:spPr>
              <a:xfrm>
                <a:off x="4918403" y="1395244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/>
                  <a:t>10</a:t>
                </a:r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6CB103BA-709D-D24C-8EB6-DD07F673CE45}"/>
                  </a:ext>
                </a:extLst>
              </p:cNvPr>
              <p:cNvSpPr/>
              <p:nvPr/>
            </p:nvSpPr>
            <p:spPr>
              <a:xfrm>
                <a:off x="6321695" y="2530165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/>
                  <a:t>15</a:t>
                </a:r>
              </a:p>
            </p:txBody>
          </p:sp>
          <p:sp>
            <p:nvSpPr>
              <p:cNvPr id="21" name="Rektangel 20">
                <a:extLst>
                  <a:ext uri="{FF2B5EF4-FFF2-40B4-BE49-F238E27FC236}">
                    <a16:creationId xmlns:a16="http://schemas.microsoft.com/office/drawing/2014/main" id="{00A57CB4-AF36-5944-A51C-784D40AF844E}"/>
                  </a:ext>
                </a:extLst>
              </p:cNvPr>
              <p:cNvSpPr/>
              <p:nvPr/>
            </p:nvSpPr>
            <p:spPr>
              <a:xfrm>
                <a:off x="7531092" y="699539"/>
                <a:ext cx="6078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/>
                  <a:t>(cm)</a:t>
                </a:r>
              </a:p>
            </p:txBody>
          </p:sp>
          <p:cxnSp>
            <p:nvCxnSpPr>
              <p:cNvPr id="24" name="Rak pil 23">
                <a:extLst>
                  <a:ext uri="{FF2B5EF4-FFF2-40B4-BE49-F238E27FC236}">
                    <a16:creationId xmlns:a16="http://schemas.microsoft.com/office/drawing/2014/main" id="{E47D347F-0765-CE40-BC30-2EA893BFD9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6282" y="2571680"/>
                <a:ext cx="2154102" cy="0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Bildobjekt 25">
            <a:extLst>
              <a:ext uri="{FF2B5EF4-FFF2-40B4-BE49-F238E27FC236}">
                <a16:creationId xmlns:a16="http://schemas.microsoft.com/office/drawing/2014/main" id="{C53ECC3D-46E2-AB41-9BEB-EB791CC2C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034" y="4136924"/>
            <a:ext cx="3551722" cy="815359"/>
          </a:xfrm>
          <a:prstGeom prst="rect">
            <a:avLst/>
          </a:prstGeom>
        </p:spPr>
      </p:pic>
      <p:sp>
        <p:nvSpPr>
          <p:cNvPr id="27" name="textruta 26">
            <a:extLst>
              <a:ext uri="{FF2B5EF4-FFF2-40B4-BE49-F238E27FC236}">
                <a16:creationId xmlns:a16="http://schemas.microsoft.com/office/drawing/2014/main" id="{A51E0174-28CB-BF4B-8597-2082AD20F8A8}"/>
              </a:ext>
            </a:extLst>
          </p:cNvPr>
          <p:cNvSpPr txBox="1"/>
          <p:nvPr/>
        </p:nvSpPr>
        <p:spPr>
          <a:xfrm>
            <a:off x="954648" y="5344803"/>
            <a:ext cx="2029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c) Hur hög är lådan?  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3687DE70-1202-3840-AC1A-DA2BEAA19F74}"/>
              </a:ext>
            </a:extLst>
          </p:cNvPr>
          <p:cNvSpPr txBox="1"/>
          <p:nvPr/>
        </p:nvSpPr>
        <p:spPr>
          <a:xfrm>
            <a:off x="297601" y="6049861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75A58537-E12B-EA4C-B7A6-BB1F9AC4436B}"/>
              </a:ext>
            </a:extLst>
          </p:cNvPr>
          <p:cNvSpPr txBox="1"/>
          <p:nvPr/>
        </p:nvSpPr>
        <p:spPr>
          <a:xfrm>
            <a:off x="939155" y="6089580"/>
            <a:ext cx="2288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Vilken volym har lådan? </a:t>
            </a:r>
          </a:p>
        </p:txBody>
      </p: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2" grpId="0" animBg="1"/>
      <p:bldP spid="13" grpId="0"/>
      <p:bldP spid="22" grpId="0"/>
      <p:bldP spid="23" grpId="0"/>
      <p:bldP spid="27" grpId="0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720509" y="628684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294860" y="628684"/>
            <a:ext cx="7405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Om man klipper bort kvadrater med en annan storlek får lådan en annan volym. 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720509" y="5022989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1294860" y="967238"/>
            <a:ext cx="7487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Rita av tabellen och fyll i de tal som saknas. 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1253704" y="5022989"/>
            <a:ext cx="66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Teckna ett uttryck för lådans volym om kvadratens sida är </a:t>
            </a:r>
            <a:r>
              <a:rPr lang="sv-SE" sz="1600" i="1" dirty="0"/>
              <a:t>x </a:t>
            </a:r>
            <a:r>
              <a:rPr lang="sv-SE" sz="1600" dirty="0"/>
              <a:t>cm. 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C2AD70D-42E1-A24E-B78E-7F73927F8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19" y="1469422"/>
            <a:ext cx="8699905" cy="2486630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6DA7EFC2-350F-8442-8AD2-05B0EEED4CF7}"/>
              </a:ext>
            </a:extLst>
          </p:cNvPr>
          <p:cNvSpPr txBox="1"/>
          <p:nvPr/>
        </p:nvSpPr>
        <p:spPr>
          <a:xfrm>
            <a:off x="1253703" y="4119682"/>
            <a:ext cx="748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b)  Vilket av värdena på kvadratens sida ger största volymen? </a:t>
            </a:r>
          </a:p>
          <a:p>
            <a:r>
              <a:rPr lang="sv-SE" sz="1600" dirty="0"/>
              <a:t>      Jämför ditt resultat med en kompis.  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57DA713E-F784-9B43-9664-11BCE60A91AB}"/>
              </a:ext>
            </a:extLst>
          </p:cNvPr>
          <p:cNvSpPr txBox="1"/>
          <p:nvPr/>
        </p:nvSpPr>
        <p:spPr>
          <a:xfrm>
            <a:off x="1253704" y="5361543"/>
            <a:ext cx="66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b) Vilket är det största värde som </a:t>
            </a:r>
            <a:r>
              <a:rPr lang="sv-SE" sz="1600" i="1" dirty="0"/>
              <a:t>x </a:t>
            </a:r>
            <a:r>
              <a:rPr lang="sv-SE" sz="1600" dirty="0"/>
              <a:t>kan ha? </a:t>
            </a:r>
          </a:p>
        </p:txBody>
      </p:sp>
    </p:spTree>
    <p:extLst>
      <p:ext uri="{BB962C8B-B14F-4D97-AF65-F5344CB8AC3E}">
        <p14:creationId xmlns:p14="http://schemas.microsoft.com/office/powerpoint/2010/main" val="259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 animBg="1"/>
      <p:bldP spid="14" grpId="0"/>
      <p:bldP spid="17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061424" y="642790"/>
            <a:ext cx="794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sv-SE" dirty="0"/>
              <a:t>150 cm</a:t>
            </a:r>
            <a:r>
              <a:rPr lang="sv-SE" baseline="30000" dirty="0"/>
              <a:t>2 </a:t>
            </a:r>
            <a:endParaRPr lang="sv-SE" dirty="0"/>
          </a:p>
          <a:p>
            <a:pPr marL="342900" indent="-342900">
              <a:buAutoNum type="alphaLcParenR"/>
            </a:pPr>
            <a:r>
              <a:rPr lang="sv-SE" dirty="0"/>
              <a:t>146 cm</a:t>
            </a:r>
            <a:r>
              <a:rPr lang="sv-SE" baseline="30000" dirty="0"/>
              <a:t>2</a:t>
            </a:r>
            <a:r>
              <a:rPr lang="sv-SE" dirty="0"/>
              <a:t> </a:t>
            </a:r>
          </a:p>
        </p:txBody>
      </p:sp>
      <p:sp>
        <p:nvSpPr>
          <p:cNvPr id="7" name="Rektangel 6"/>
          <p:cNvSpPr/>
          <p:nvPr/>
        </p:nvSpPr>
        <p:spPr>
          <a:xfrm>
            <a:off x="4122871" y="604258"/>
            <a:ext cx="1601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sv-SE" dirty="0"/>
              <a:t>13 cm </a:t>
            </a:r>
          </a:p>
          <a:p>
            <a:pPr marL="342900" indent="-342900">
              <a:buAutoNum type="alphaLcParenR"/>
            </a:pPr>
            <a:r>
              <a:rPr lang="sv-SE" dirty="0"/>
              <a:t>8 cm </a:t>
            </a:r>
          </a:p>
          <a:p>
            <a:pPr marL="342900" indent="-342900">
              <a:buAutoNum type="alphaLcParenR"/>
            </a:pPr>
            <a:r>
              <a:rPr lang="sv-SE" dirty="0"/>
              <a:t>1 cm 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522889" y="43150"/>
            <a:ext cx="19152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800000"/>
                </a:solidFill>
                <a:latin typeface="+mj-lt"/>
                <a:cs typeface="Comic Sans MS"/>
              </a:rPr>
              <a:t>Lösningar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572962" y="694217"/>
            <a:ext cx="365807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3522889" y="689312"/>
            <a:ext cx="365806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6174177" y="697130"/>
            <a:ext cx="365806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6880366-C72F-8D4B-9CEF-5848BF85EB77}"/>
              </a:ext>
            </a:extLst>
          </p:cNvPr>
          <p:cNvSpPr/>
          <p:nvPr/>
        </p:nvSpPr>
        <p:spPr>
          <a:xfrm>
            <a:off x="6717957" y="604258"/>
            <a:ext cx="128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104 cm</a:t>
            </a:r>
            <a:r>
              <a:rPr lang="sv-SE" baseline="30000" dirty="0"/>
              <a:t>3</a:t>
            </a:r>
            <a:r>
              <a:rPr lang="sv-SE" dirty="0"/>
              <a:t> 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17D1129-2C0D-1F41-9953-9D0A86CA82FE}"/>
              </a:ext>
            </a:extLst>
          </p:cNvPr>
          <p:cNvSpPr txBox="1"/>
          <p:nvPr/>
        </p:nvSpPr>
        <p:spPr>
          <a:xfrm>
            <a:off x="625688" y="1802381"/>
            <a:ext cx="366003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09E8FF1-A34E-5548-BFCE-83B216870795}"/>
              </a:ext>
            </a:extLst>
          </p:cNvPr>
          <p:cNvSpPr/>
          <p:nvPr/>
        </p:nvSpPr>
        <p:spPr>
          <a:xfrm>
            <a:off x="1542164" y="4549926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b) 2 cm 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3112EACE-BF87-1D48-8D8B-F87319633091}"/>
              </a:ext>
            </a:extLst>
          </p:cNvPr>
          <p:cNvGrpSpPr/>
          <p:nvPr/>
        </p:nvGrpSpPr>
        <p:grpSpPr>
          <a:xfrm>
            <a:off x="1448201" y="1781033"/>
            <a:ext cx="5643032" cy="2639288"/>
            <a:chOff x="1440564" y="1779967"/>
            <a:chExt cx="5643032" cy="2639288"/>
          </a:xfrm>
        </p:grpSpPr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CA900328-5126-0243-8DA2-1D53FFB2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3915" y="1779967"/>
              <a:ext cx="5239681" cy="2639288"/>
            </a:xfrm>
            <a:prstGeom prst="rect">
              <a:avLst/>
            </a:prstGeom>
          </p:spPr>
        </p:pic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F4B49207-2400-5A42-8504-98EEDB91D9FC}"/>
                </a:ext>
              </a:extLst>
            </p:cNvPr>
            <p:cNvSpPr/>
            <p:nvPr/>
          </p:nvSpPr>
          <p:spPr>
            <a:xfrm>
              <a:off x="1440564" y="1786992"/>
              <a:ext cx="4716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/>
                <a:t>a)  </a:t>
              </a:r>
            </a:p>
          </p:txBody>
        </p:sp>
      </p:grpSp>
      <p:sp>
        <p:nvSpPr>
          <p:cNvPr id="18" name="textruta 17">
            <a:extLst>
              <a:ext uri="{FF2B5EF4-FFF2-40B4-BE49-F238E27FC236}">
                <a16:creationId xmlns:a16="http://schemas.microsoft.com/office/drawing/2014/main" id="{809C3979-36CA-2E45-A3FB-EEC4BB7EA568}"/>
              </a:ext>
            </a:extLst>
          </p:cNvPr>
          <p:cNvSpPr txBox="1"/>
          <p:nvPr/>
        </p:nvSpPr>
        <p:spPr>
          <a:xfrm>
            <a:off x="650800" y="5393187"/>
            <a:ext cx="366003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BD7CB2B-F17B-E049-A45A-38533A781634}"/>
              </a:ext>
            </a:extLst>
          </p:cNvPr>
          <p:cNvSpPr/>
          <p:nvPr/>
        </p:nvSpPr>
        <p:spPr>
          <a:xfrm>
            <a:off x="1474234" y="5362409"/>
            <a:ext cx="6455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  </a:t>
            </a:r>
            <a:r>
              <a:rPr lang="sv-SE" i="1" dirty="0"/>
              <a:t>x</a:t>
            </a:r>
            <a:r>
              <a:rPr lang="sv-SE" dirty="0"/>
              <a:t>(15 – 2</a:t>
            </a:r>
            <a:r>
              <a:rPr lang="sv-SE" i="1" dirty="0"/>
              <a:t>x</a:t>
            </a:r>
            <a:r>
              <a:rPr lang="sv-SE" dirty="0"/>
              <a:t>)(10 – 2</a:t>
            </a:r>
            <a:r>
              <a:rPr lang="sv-SE" i="1" dirty="0"/>
              <a:t>x</a:t>
            </a:r>
            <a:r>
              <a:rPr lang="sv-SE" dirty="0"/>
              <a:t>) 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0C9B96CA-5CC5-B14E-8C74-E29020CECC26}"/>
              </a:ext>
            </a:extLst>
          </p:cNvPr>
          <p:cNvSpPr/>
          <p:nvPr/>
        </p:nvSpPr>
        <p:spPr>
          <a:xfrm>
            <a:off x="1448201" y="5861346"/>
            <a:ext cx="7213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 startAt="2"/>
            </a:pPr>
            <a:r>
              <a:rPr lang="sv-SE" dirty="0"/>
              <a:t>För att det ska bli en låda överhuvudtaget måste 10 – 2</a:t>
            </a:r>
            <a:r>
              <a:rPr lang="sv-SE" i="1" dirty="0"/>
              <a:t>x </a:t>
            </a:r>
            <a:r>
              <a:rPr lang="sv-SE" dirty="0"/>
              <a:t>&gt; 0.</a:t>
            </a:r>
          </a:p>
          <a:p>
            <a:r>
              <a:rPr lang="sv-SE" dirty="0"/>
              <a:t>       Det innebär att </a:t>
            </a:r>
            <a:r>
              <a:rPr lang="sv-SE" i="1" dirty="0"/>
              <a:t>x </a:t>
            </a:r>
            <a:r>
              <a:rPr lang="sv-SE" dirty="0"/>
              <a:t>&lt; 5.   </a:t>
            </a:r>
          </a:p>
        </p:txBody>
      </p:sp>
    </p:spTree>
    <p:extLst>
      <p:ext uri="{BB962C8B-B14F-4D97-AF65-F5344CB8AC3E}">
        <p14:creationId xmlns:p14="http://schemas.microsoft.com/office/powerpoint/2010/main" val="9173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 animBg="1"/>
      <p:bldP spid="17" grpId="0" animBg="1"/>
      <p:bldP spid="21" grpId="0" animBg="1"/>
      <p:bldP spid="9" grpId="0"/>
      <p:bldP spid="12" grpId="0" animBg="1"/>
      <p:bldP spid="13" grpId="0"/>
      <p:bldP spid="18" grpId="0" animBg="1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24502</TotalTime>
  <Words>752</Words>
  <Application>Microsoft Macintosh PowerPoint</Application>
  <PresentationFormat>Bildspel på skärmen (4:3)</PresentationFormat>
  <Paragraphs>112</Paragraphs>
  <Slides>11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7" baseType="lpstr">
      <vt:lpstr>ＭＳ Ｐゴシック</vt:lpstr>
      <vt:lpstr>Arial</vt:lpstr>
      <vt:lpstr>Calibri</vt:lpstr>
      <vt:lpstr>Chalkboard</vt:lpstr>
      <vt:lpstr>Comic Sans MS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Microsoft Office User</cp:lastModifiedBy>
  <cp:revision>253</cp:revision>
  <dcterms:created xsi:type="dcterms:W3CDTF">2017-04-10T07:17:33Z</dcterms:created>
  <dcterms:modified xsi:type="dcterms:W3CDTF">2018-08-11T12:36:35Z</dcterms:modified>
</cp:coreProperties>
</file>