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81" r:id="rId3"/>
    <p:sldId id="271" r:id="rId4"/>
    <p:sldId id="272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9512" autoAdjust="0"/>
  </p:normalViewPr>
  <p:slideViewPr>
    <p:cSldViewPr snapToGrid="0" snapToObjects="1">
      <p:cViewPr>
        <p:scale>
          <a:sx n="204" d="100"/>
          <a:sy n="204" d="100"/>
        </p:scale>
        <p:origin x="-1024" y="-3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2018-08-11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>
            <a:extLst>
              <a:ext uri="{FF2B5EF4-FFF2-40B4-BE49-F238E27FC236}">
                <a16:creationId xmlns:a16="http://schemas.microsoft.com/office/drawing/2014/main" id="{ABEDCDEF-37AA-CB44-ABB1-AF6B613A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05" y="1170417"/>
            <a:ext cx="2942594" cy="294259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B220A76-2DDC-E349-8DBC-B9FE48949272}"/>
              </a:ext>
            </a:extLst>
          </p:cNvPr>
          <p:cNvSpPr txBox="1"/>
          <p:nvPr/>
        </p:nvSpPr>
        <p:spPr>
          <a:xfrm>
            <a:off x="3546005" y="727355"/>
            <a:ext cx="267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980002"/>
                </a:solidFill>
              </a:rPr>
              <a:t>Aktivitet – cirkelns area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B8AA866-8FDF-CE46-BD6B-977A83C27563}"/>
              </a:ext>
            </a:extLst>
          </p:cNvPr>
          <p:cNvSpPr txBox="1"/>
          <p:nvPr/>
        </p:nvSpPr>
        <p:spPr>
          <a:xfrm>
            <a:off x="198784" y="1056720"/>
            <a:ext cx="199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12-hörningens area ungefär lika med cirkelns area.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7F51429-A4D8-4C45-90A9-C70F1263A157}"/>
              </a:ext>
            </a:extLst>
          </p:cNvPr>
          <p:cNvSpPr txBox="1"/>
          <p:nvPr/>
        </p:nvSpPr>
        <p:spPr>
          <a:xfrm>
            <a:off x="4884817" y="1388297"/>
            <a:ext cx="433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a) Teckna ett uttryck för diametern. 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4B2B2B8-2E14-3543-8F47-E5CAB7464EFD}"/>
              </a:ext>
            </a:extLst>
          </p:cNvPr>
          <p:cNvSpPr txBox="1"/>
          <p:nvPr/>
        </p:nvSpPr>
        <p:spPr>
          <a:xfrm>
            <a:off x="5062100" y="4981502"/>
            <a:ext cx="279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 vilket uttryck kan man beräkna en cirkels area?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33FA03E-0387-EC45-A63A-8886D3CE4D6E}"/>
              </a:ext>
            </a:extLst>
          </p:cNvPr>
          <p:cNvSpPr txBox="1"/>
          <p:nvPr/>
        </p:nvSpPr>
        <p:spPr>
          <a:xfrm>
            <a:off x="4884817" y="2254425"/>
            <a:ext cx="425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Klipp ut de tolv trianglar i 12-hörningen. 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817C95E-0ABD-A649-A31A-E5A50F34488B}"/>
              </a:ext>
            </a:extLst>
          </p:cNvPr>
          <p:cNvSpPr txBox="1"/>
          <p:nvPr/>
        </p:nvSpPr>
        <p:spPr>
          <a:xfrm>
            <a:off x="567265" y="3934203"/>
            <a:ext cx="3560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12 trianglarna bildar en parallellogram. Parallellogrammens area är ungefär lika med cirkelns area. Basen är ungefär lika lång som cirkelns halva omkrets. 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3A2DD44-BD45-D742-9D1C-5EA6A0E7A963}"/>
              </a:ext>
            </a:extLst>
          </p:cNvPr>
          <p:cNvSpPr txBox="1"/>
          <p:nvPr/>
        </p:nvSpPr>
        <p:spPr>
          <a:xfrm>
            <a:off x="409470" y="5443167"/>
            <a:ext cx="406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a) Teckna ett uttryck för basens längd.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5180F32-EED2-7342-ACA0-8C0724DFE7AC}"/>
              </a:ext>
            </a:extLst>
          </p:cNvPr>
          <p:cNvSpPr/>
          <p:nvPr/>
        </p:nvSpPr>
        <p:spPr>
          <a:xfrm>
            <a:off x="211258" y="191960"/>
            <a:ext cx="880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3.2						    Cirkelns area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E2E053FB-3F75-8747-B6D4-70E6651A472F}"/>
              </a:ext>
            </a:extLst>
          </p:cNvPr>
          <p:cNvSpPr txBox="1"/>
          <p:nvPr/>
        </p:nvSpPr>
        <p:spPr>
          <a:xfrm>
            <a:off x="4508620" y="1156917"/>
            <a:ext cx="312992" cy="400110"/>
          </a:xfrm>
          <a:prstGeom prst="rect">
            <a:avLst/>
          </a:prstGeom>
          <a:solidFill>
            <a:srgbClr val="98000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4B8F5037-F7BB-3B4C-A6A6-3043DA421941}"/>
              </a:ext>
            </a:extLst>
          </p:cNvPr>
          <p:cNvSpPr txBox="1"/>
          <p:nvPr/>
        </p:nvSpPr>
        <p:spPr>
          <a:xfrm>
            <a:off x="4884817" y="1074777"/>
            <a:ext cx="207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Cirkelns radie är </a:t>
            </a:r>
            <a:r>
              <a:rPr lang="sv-SE" i="1" dirty="0"/>
              <a:t>r</a:t>
            </a:r>
            <a:r>
              <a:rPr lang="sv-SE" dirty="0"/>
              <a:t>. 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29568DC1-334A-8147-8E71-1E86D8240891}"/>
              </a:ext>
            </a:extLst>
          </p:cNvPr>
          <p:cNvSpPr txBox="1"/>
          <p:nvPr/>
        </p:nvSpPr>
        <p:spPr>
          <a:xfrm>
            <a:off x="4506023" y="2268777"/>
            <a:ext cx="315589" cy="400110"/>
          </a:xfrm>
          <a:prstGeom prst="rect">
            <a:avLst/>
          </a:prstGeom>
          <a:solidFill>
            <a:srgbClr val="98000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A87148B5-A78B-8A48-A02F-25B3D19028CD}"/>
              </a:ext>
            </a:extLst>
          </p:cNvPr>
          <p:cNvSpPr txBox="1"/>
          <p:nvPr/>
        </p:nvSpPr>
        <p:spPr>
          <a:xfrm>
            <a:off x="4542211" y="2933482"/>
            <a:ext cx="315589" cy="400110"/>
          </a:xfrm>
          <a:prstGeom prst="rect">
            <a:avLst/>
          </a:prstGeom>
          <a:solidFill>
            <a:srgbClr val="98000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63303CB8-1CB6-1A47-B1B9-BF2483B81C33}"/>
              </a:ext>
            </a:extLst>
          </p:cNvPr>
          <p:cNvGrpSpPr/>
          <p:nvPr/>
        </p:nvGrpSpPr>
        <p:grpSpPr>
          <a:xfrm>
            <a:off x="4947310" y="2813311"/>
            <a:ext cx="3405299" cy="1800972"/>
            <a:chOff x="4947310" y="2813311"/>
            <a:chExt cx="3405299" cy="1800972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F44985AA-F573-2E4C-8265-7512C333DB50}"/>
                </a:ext>
              </a:extLst>
            </p:cNvPr>
            <p:cNvSpPr txBox="1"/>
            <p:nvPr/>
          </p:nvSpPr>
          <p:spPr>
            <a:xfrm>
              <a:off x="4947310" y="2813311"/>
              <a:ext cx="3405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Placera trianglarna sida vid sida på det sätt som bilden visar. Tejpa ihop bitarna med varandra. </a:t>
              </a:r>
            </a:p>
          </p:txBody>
        </p:sp>
        <p:pic>
          <p:nvPicPr>
            <p:cNvPr id="40" name="Bildobjekt 39">
              <a:extLst>
                <a:ext uri="{FF2B5EF4-FFF2-40B4-BE49-F238E27FC236}">
                  <a16:creationId xmlns:a16="http://schemas.microsoft.com/office/drawing/2014/main" id="{00342266-2E57-4A41-BB55-F49F62299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2100" y="3654973"/>
              <a:ext cx="2891732" cy="959310"/>
            </a:xfrm>
            <a:prstGeom prst="rect">
              <a:avLst/>
            </a:prstGeom>
          </p:spPr>
        </p:pic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BBD980F9-3925-5E48-B8F4-A1B6F8761524}"/>
              </a:ext>
            </a:extLst>
          </p:cNvPr>
          <p:cNvSpPr txBox="1"/>
          <p:nvPr/>
        </p:nvSpPr>
        <p:spPr>
          <a:xfrm>
            <a:off x="251676" y="3980413"/>
            <a:ext cx="315589" cy="400110"/>
          </a:xfrm>
          <a:prstGeom prst="rect">
            <a:avLst/>
          </a:prstGeom>
          <a:solidFill>
            <a:srgbClr val="98000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90BE75A0-D39E-554F-BF75-2A4750A24BF7}"/>
              </a:ext>
            </a:extLst>
          </p:cNvPr>
          <p:cNvSpPr txBox="1"/>
          <p:nvPr/>
        </p:nvSpPr>
        <p:spPr>
          <a:xfrm>
            <a:off x="378149" y="5879496"/>
            <a:ext cx="397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b) Teckna ett uttryck för </a:t>
            </a:r>
          </a:p>
          <a:p>
            <a:r>
              <a:rPr lang="sv-SE" dirty="0"/>
              <a:t>     parallellogrammens area. 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5659F70B-AFB7-9D4A-8C6D-D5AEBCB3B865}"/>
              </a:ext>
            </a:extLst>
          </p:cNvPr>
          <p:cNvSpPr txBox="1"/>
          <p:nvPr/>
        </p:nvSpPr>
        <p:spPr>
          <a:xfrm>
            <a:off x="4890815" y="1710497"/>
            <a:ext cx="433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b) Teckna ett uttryck för cirkelns omkrets. 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AFCAFF5D-A57F-5E45-8EE6-6B884949B3EF}"/>
              </a:ext>
            </a:extLst>
          </p:cNvPr>
          <p:cNvSpPr txBox="1"/>
          <p:nvPr/>
        </p:nvSpPr>
        <p:spPr>
          <a:xfrm>
            <a:off x="4663817" y="5103988"/>
            <a:ext cx="315589" cy="400110"/>
          </a:xfrm>
          <a:prstGeom prst="rect">
            <a:avLst/>
          </a:prstGeom>
          <a:solidFill>
            <a:srgbClr val="98000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271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7" grpId="0"/>
      <p:bldP spid="24" grpId="0"/>
      <p:bldP spid="25" grpId="0"/>
      <p:bldP spid="26" grpId="0"/>
      <p:bldP spid="35" grpId="0" animBg="1"/>
      <p:bldP spid="36" grpId="0"/>
      <p:bldP spid="38" grpId="0" animBg="1"/>
      <p:bldP spid="39" grpId="0" animBg="1"/>
      <p:bldP spid="41" grpId="0" animBg="1"/>
      <p:bldP spid="42" grpId="0"/>
      <p:bldP spid="43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B220A76-2DDC-E349-8DBC-B9FE48949272}"/>
              </a:ext>
            </a:extLst>
          </p:cNvPr>
          <p:cNvSpPr txBox="1"/>
          <p:nvPr/>
        </p:nvSpPr>
        <p:spPr>
          <a:xfrm>
            <a:off x="3665899" y="286378"/>
            <a:ext cx="159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980002"/>
                </a:solidFill>
              </a:rPr>
              <a:t>Cirkelns area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B8AA866-8FDF-CE46-BD6B-977A83C27563}"/>
              </a:ext>
            </a:extLst>
          </p:cNvPr>
          <p:cNvSpPr txBox="1"/>
          <p:nvPr/>
        </p:nvSpPr>
        <p:spPr>
          <a:xfrm>
            <a:off x="875752" y="816527"/>
            <a:ext cx="8035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Precis som omkretsen så beräknas arean (</a:t>
            </a:r>
            <a:r>
              <a:rPr lang="sv-SE" i="1" dirty="0"/>
              <a:t>A</a:t>
            </a:r>
            <a:r>
              <a:rPr lang="sv-SE" dirty="0"/>
              <a:t>) av en cirkel med hjälp av </a:t>
            </a:r>
            <a:r>
              <a:rPr lang="sv-SE" dirty="0">
                <a:solidFill>
                  <a:srgbClr val="980002"/>
                </a:solidFill>
              </a:rPr>
              <a:t>talet </a:t>
            </a:r>
            <a:r>
              <a:rPr lang="el-GR" b="1" dirty="0">
                <a:solidFill>
                  <a:srgbClr val="980002"/>
                </a:solidFill>
              </a:rPr>
              <a:t>π</a:t>
            </a:r>
            <a:r>
              <a:rPr lang="el-GR" dirty="0"/>
              <a:t>.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7F51429-A4D8-4C45-90A9-C70F1263A157}"/>
              </a:ext>
            </a:extLst>
          </p:cNvPr>
          <p:cNvSpPr txBox="1"/>
          <p:nvPr/>
        </p:nvSpPr>
        <p:spPr>
          <a:xfrm>
            <a:off x="1418399" y="1301279"/>
            <a:ext cx="820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vi beräknar arean är det cirkelytans storlek vi vill ta reda på. 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44985AA-F573-2E4C-8265-7512C333DB50}"/>
              </a:ext>
            </a:extLst>
          </p:cNvPr>
          <p:cNvSpPr txBox="1"/>
          <p:nvPr/>
        </p:nvSpPr>
        <p:spPr>
          <a:xfrm>
            <a:off x="904594" y="1745103"/>
            <a:ext cx="797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att beräkna den </a:t>
            </a:r>
            <a:r>
              <a:rPr lang="sv-SE" dirty="0">
                <a:solidFill>
                  <a:srgbClr val="980002"/>
                </a:solidFill>
              </a:rPr>
              <a:t>multiplicerar</a:t>
            </a:r>
            <a:r>
              <a:rPr lang="sv-SE" dirty="0"/>
              <a:t> vi cirkelns </a:t>
            </a:r>
            <a:r>
              <a:rPr lang="sv-SE" dirty="0">
                <a:solidFill>
                  <a:srgbClr val="980002"/>
                </a:solidFill>
              </a:rPr>
              <a:t>radie (</a:t>
            </a:r>
            <a:r>
              <a:rPr lang="sv-SE" i="1" dirty="0">
                <a:solidFill>
                  <a:srgbClr val="980002"/>
                </a:solidFill>
              </a:rPr>
              <a:t>r</a:t>
            </a:r>
            <a:r>
              <a:rPr lang="sv-SE" dirty="0">
                <a:solidFill>
                  <a:srgbClr val="980002"/>
                </a:solidFill>
              </a:rPr>
              <a:t>)</a:t>
            </a:r>
            <a:r>
              <a:rPr lang="sv-SE" dirty="0"/>
              <a:t> </a:t>
            </a:r>
            <a:r>
              <a:rPr lang="sv-SE" dirty="0">
                <a:solidFill>
                  <a:srgbClr val="980002"/>
                </a:solidFill>
              </a:rPr>
              <a:t>med sig självt </a:t>
            </a:r>
            <a:r>
              <a:rPr lang="sv-SE" dirty="0"/>
              <a:t>och med </a:t>
            </a:r>
            <a:r>
              <a:rPr lang="el-GR" dirty="0">
                <a:solidFill>
                  <a:srgbClr val="980002"/>
                </a:solidFill>
              </a:rPr>
              <a:t>π</a:t>
            </a:r>
            <a:r>
              <a:rPr lang="el-GR" dirty="0"/>
              <a:t>. 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D990CC3-C22C-5742-A468-DA44DEB38A94}"/>
              </a:ext>
            </a:extLst>
          </p:cNvPr>
          <p:cNvSpPr txBox="1"/>
          <p:nvPr/>
        </p:nvSpPr>
        <p:spPr>
          <a:xfrm>
            <a:off x="3554690" y="4449291"/>
            <a:ext cx="203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radien = 3 cm 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C33FA03E-0387-EC45-A63A-8886D3CE4D6E}"/>
              </a:ext>
            </a:extLst>
          </p:cNvPr>
          <p:cNvSpPr txBox="1"/>
          <p:nvPr/>
        </p:nvSpPr>
        <p:spPr>
          <a:xfrm>
            <a:off x="3611789" y="4758214"/>
            <a:ext cx="151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Arean =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817C95E-0ABD-A649-A31A-E5A50F34488B}"/>
              </a:ext>
            </a:extLst>
          </p:cNvPr>
          <p:cNvSpPr txBox="1"/>
          <p:nvPr/>
        </p:nvSpPr>
        <p:spPr>
          <a:xfrm>
            <a:off x="4493244" y="4747417"/>
            <a:ext cx="15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π </a:t>
            </a:r>
            <a:r>
              <a:rPr lang="is-IS" dirty="0">
                <a:cs typeface="Bradley Hand Bold"/>
              </a:rPr>
              <a:t>∙ </a:t>
            </a:r>
            <a:r>
              <a:rPr lang="sv-SE" dirty="0"/>
              <a:t>3 </a:t>
            </a:r>
            <a:r>
              <a:rPr lang="is-IS" dirty="0">
                <a:cs typeface="Bradley Hand Bold"/>
              </a:rPr>
              <a:t>∙ </a:t>
            </a:r>
            <a:r>
              <a:rPr lang="sv-SE" dirty="0"/>
              <a:t>3 cm</a:t>
            </a:r>
            <a:r>
              <a:rPr lang="sv-SE" baseline="30000" dirty="0"/>
              <a:t>2</a:t>
            </a:r>
            <a:r>
              <a:rPr lang="sv-SE" dirty="0"/>
              <a:t> = 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3A2DD44-BD45-D742-9D1C-5EA6A0E7A963}"/>
              </a:ext>
            </a:extLst>
          </p:cNvPr>
          <p:cNvSpPr txBox="1"/>
          <p:nvPr/>
        </p:nvSpPr>
        <p:spPr>
          <a:xfrm>
            <a:off x="5825930" y="4736620"/>
            <a:ext cx="163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28,27… cm</a:t>
            </a:r>
            <a:r>
              <a:rPr lang="sv-SE" baseline="30000" dirty="0"/>
              <a:t>2</a:t>
            </a:r>
            <a:r>
              <a:rPr lang="sv-SE" dirty="0"/>
              <a:t> </a:t>
            </a:r>
            <a:r>
              <a:rPr lang="is-IS" dirty="0">
                <a:cs typeface="Bradley Hand Bold"/>
              </a:rPr>
              <a:t>≈ </a:t>
            </a:r>
            <a:r>
              <a:rPr lang="sv-SE" dirty="0"/>
              <a:t>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0D2E05A-B465-2A47-A568-D3351CEC8379}"/>
              </a:ext>
            </a:extLst>
          </p:cNvPr>
          <p:cNvSpPr/>
          <p:nvPr/>
        </p:nvSpPr>
        <p:spPr>
          <a:xfrm>
            <a:off x="7125780" y="4725823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cs typeface="Bradley Hand Bold"/>
              </a:rPr>
              <a:t>28 cm</a:t>
            </a:r>
            <a:r>
              <a:rPr lang="is-IS" baseline="30000" dirty="0">
                <a:cs typeface="Bradley Hand Bold"/>
              </a:rPr>
              <a:t>2</a:t>
            </a:r>
            <a:endParaRPr lang="sv-SE" baseline="30000" dirty="0"/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519301-ED7C-6A4E-82AB-124C10C3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2457254"/>
            <a:ext cx="2568100" cy="262911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1D575E01-1277-6F44-B372-0D9A8855C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98" y="2718961"/>
            <a:ext cx="3665899" cy="1052370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78692709-2B98-8647-A6A5-8FBDDCE7AC11}"/>
              </a:ext>
            </a:extLst>
          </p:cNvPr>
          <p:cNvSpPr txBox="1"/>
          <p:nvPr/>
        </p:nvSpPr>
        <p:spPr>
          <a:xfrm>
            <a:off x="3488548" y="3977296"/>
            <a:ext cx="203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Exempel: </a:t>
            </a:r>
          </a:p>
        </p:txBody>
      </p:sp>
    </p:spTree>
    <p:extLst>
      <p:ext uri="{BB962C8B-B14F-4D97-AF65-F5344CB8AC3E}">
        <p14:creationId xmlns:p14="http://schemas.microsoft.com/office/powerpoint/2010/main" val="28836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23" grpId="0"/>
      <p:bldP spid="24" grpId="0"/>
      <p:bldP spid="25" grpId="0"/>
      <p:bldP spid="26" grpId="0"/>
      <p:bldP spid="2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988738" y="1775050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834722" y="1760009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1,3</a:t>
            </a:r>
            <a:r>
              <a:rPr lang="fi-FI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latin typeface="Bradley Hand Bold"/>
                <a:cs typeface="Bradley Hand Bold"/>
              </a:rPr>
              <a:t>cm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3352615" y="1743911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5,309…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is-IS" dirty="0">
                <a:latin typeface="Bradley Hand Bold"/>
                <a:cs typeface="Bradley Hand Bold"/>
              </a:rPr>
              <a:t> ≈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876759" y="1747012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5,3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9" name="Grupp 28"/>
          <p:cNvGrpSpPr/>
          <p:nvPr/>
        </p:nvGrpSpPr>
        <p:grpSpPr>
          <a:xfrm>
            <a:off x="3211321" y="4217902"/>
            <a:ext cx="1111949" cy="1060293"/>
            <a:chOff x="3232481" y="4380149"/>
            <a:chExt cx="1111949" cy="1060293"/>
          </a:xfrm>
        </p:grpSpPr>
        <p:sp>
          <p:nvSpPr>
            <p:cNvPr id="15" name="Ellips 14"/>
            <p:cNvSpPr/>
            <p:nvPr/>
          </p:nvSpPr>
          <p:spPr>
            <a:xfrm>
              <a:off x="3232481" y="4380149"/>
              <a:ext cx="1111949" cy="1060293"/>
            </a:xfrm>
            <a:prstGeom prst="ellipse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7" name="Rak 16"/>
            <p:cNvCxnSpPr>
              <a:stCxn id="15" idx="2"/>
              <a:endCxn id="15" idx="6"/>
            </p:cNvCxnSpPr>
            <p:nvPr/>
          </p:nvCxnSpPr>
          <p:spPr>
            <a:xfrm>
              <a:off x="3232481" y="4910296"/>
              <a:ext cx="1111949" cy="0"/>
            </a:xfrm>
            <a:prstGeom prst="line">
              <a:avLst/>
            </a:prstGeom>
            <a:ln w="63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ruta 22"/>
            <p:cNvSpPr txBox="1"/>
            <p:nvPr/>
          </p:nvSpPr>
          <p:spPr>
            <a:xfrm>
              <a:off x="3689350" y="4779193"/>
              <a:ext cx="240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x</a:t>
              </a:r>
            </a:p>
          </p:txBody>
        </p:sp>
      </p:grpSp>
      <p:sp>
        <p:nvSpPr>
          <p:cNvPr id="30" name="Rektangel 29"/>
          <p:cNvSpPr/>
          <p:nvPr/>
        </p:nvSpPr>
        <p:spPr>
          <a:xfrm>
            <a:off x="4468399" y="434328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=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r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4459461" y="4670785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d = 4,6 dm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1973823" y="5659717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sp>
        <p:nvSpPr>
          <p:cNvPr id="33" name="Rektangel 32"/>
          <p:cNvSpPr/>
          <p:nvPr/>
        </p:nvSpPr>
        <p:spPr>
          <a:xfrm>
            <a:off x="2693682" y="5652746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π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2,3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dm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= </a:t>
            </a:r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4323299" y="5645775"/>
            <a:ext cx="17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16,61… </a:t>
            </a:r>
            <a:r>
              <a:rPr lang="is-IS" dirty="0">
                <a:latin typeface="Bradley Hand Bold"/>
                <a:cs typeface="Bradley Hand Bold"/>
              </a:rPr>
              <a:t>dm</a:t>
            </a:r>
            <a:r>
              <a:rPr lang="is-IS" baseline="30000" dirty="0">
                <a:latin typeface="Bradley Hand Bold"/>
                <a:cs typeface="Bradley Hand Bold"/>
              </a:rPr>
              <a:t>2</a:t>
            </a:r>
            <a:r>
              <a:rPr lang="is-IS" dirty="0">
                <a:latin typeface="Bradley Hand Bold"/>
                <a:cs typeface="Bradley Hand Bold"/>
              </a:rPr>
              <a:t> 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35" name="Rektangel 34"/>
          <p:cNvSpPr/>
          <p:nvPr/>
        </p:nvSpPr>
        <p:spPr>
          <a:xfrm>
            <a:off x="5843526" y="5645775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17 dm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1373660" y="2381622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Gurkskivans area är 5,3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991033" y="6228192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Darttavlans area är 17 dm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1834722" y="992830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=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r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endParaRPr lang="sv-SE" baseline="30000" dirty="0">
              <a:latin typeface="Bradley Hand Bold"/>
              <a:cs typeface="Bradley Hand Bold"/>
            </a:endParaRP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073C03E7-DED2-F44A-A1A3-B2F55445B419}"/>
              </a:ext>
            </a:extLst>
          </p:cNvPr>
          <p:cNvGrpSpPr/>
          <p:nvPr/>
        </p:nvGrpSpPr>
        <p:grpSpPr>
          <a:xfrm>
            <a:off x="681409" y="-14580"/>
            <a:ext cx="6424011" cy="1363371"/>
            <a:chOff x="681409" y="-14580"/>
            <a:chExt cx="6424011" cy="1363371"/>
          </a:xfrm>
        </p:grpSpPr>
        <p:sp>
          <p:nvSpPr>
            <p:cNvPr id="3" name="Rektangel 2"/>
            <p:cNvSpPr/>
            <p:nvPr/>
          </p:nvSpPr>
          <p:spPr>
            <a:xfrm>
              <a:off x="681409" y="286386"/>
              <a:ext cx="6121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Vilken är gurkskivans area?</a:t>
              </a:r>
            </a:p>
            <a:p>
              <a:r>
                <a:rPr lang="sv-SE" dirty="0"/>
                <a:t>Avrunda till tiondels kvadratcentimeter.</a:t>
              </a:r>
            </a:p>
          </p:txBody>
        </p: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9F5DE9FE-0867-8145-9D78-7B3B4EB9DBED}"/>
                </a:ext>
              </a:extLst>
            </p:cNvPr>
            <p:cNvGrpSpPr/>
            <p:nvPr/>
          </p:nvGrpSpPr>
          <p:grpSpPr>
            <a:xfrm>
              <a:off x="5371445" y="-14580"/>
              <a:ext cx="1733975" cy="1363371"/>
              <a:chOff x="4470112" y="78185"/>
              <a:chExt cx="1733975" cy="1363371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E51BAEFB-D118-6140-86C5-7455A6205C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6534" t="7759" r="10707" b="51509"/>
              <a:stretch/>
            </p:blipFill>
            <p:spPr>
              <a:xfrm>
                <a:off x="4470112" y="103721"/>
                <a:ext cx="1326524" cy="1337835"/>
              </a:xfrm>
              <a:prstGeom prst="ellipse">
                <a:avLst/>
              </a:prstGeom>
            </p:spPr>
          </p:pic>
          <p:cxnSp>
            <p:nvCxnSpPr>
              <p:cNvPr id="16" name="Rak 15">
                <a:extLst>
                  <a:ext uri="{FF2B5EF4-FFF2-40B4-BE49-F238E27FC236}">
                    <a16:creationId xmlns:a16="http://schemas.microsoft.com/office/drawing/2014/main" id="{5A3832DA-0574-1B46-94BA-18846957F6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63424" y="772638"/>
                <a:ext cx="61973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F97CBC75-C0F3-574A-982E-CEE1A6C2BF0F}"/>
                  </a:ext>
                </a:extLst>
              </p:cNvPr>
              <p:cNvSpPr/>
              <p:nvPr/>
            </p:nvSpPr>
            <p:spPr>
              <a:xfrm>
                <a:off x="5208580" y="473053"/>
                <a:ext cx="5068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1,3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C89C2A3E-04BC-F64A-AF97-75B4573B340B}"/>
                  </a:ext>
                </a:extLst>
              </p:cNvPr>
              <p:cNvSpPr/>
              <p:nvPr/>
            </p:nvSpPr>
            <p:spPr>
              <a:xfrm>
                <a:off x="5519284" y="78185"/>
                <a:ext cx="684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(cm)</a:t>
                </a:r>
              </a:p>
            </p:txBody>
          </p:sp>
        </p:grp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6557261E-CBB9-F44D-A4F7-A6BD9A0EFB73}"/>
              </a:ext>
            </a:extLst>
          </p:cNvPr>
          <p:cNvSpPr/>
          <p:nvPr/>
        </p:nvSpPr>
        <p:spPr>
          <a:xfrm>
            <a:off x="1910953" y="1311685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r = 1,3 cm 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47078CE5-EF7B-2745-A89A-BDB9C0225C6C}"/>
              </a:ext>
            </a:extLst>
          </p:cNvPr>
          <p:cNvGrpSpPr/>
          <p:nvPr/>
        </p:nvGrpSpPr>
        <p:grpSpPr>
          <a:xfrm>
            <a:off x="809630" y="3451394"/>
            <a:ext cx="6867153" cy="1018056"/>
            <a:chOff x="809630" y="3451394"/>
            <a:chExt cx="6867153" cy="1018056"/>
          </a:xfrm>
        </p:grpSpPr>
        <p:sp>
          <p:nvSpPr>
            <p:cNvPr id="4" name="Rektangel 3"/>
            <p:cNvSpPr/>
            <p:nvPr/>
          </p:nvSpPr>
          <p:spPr>
            <a:xfrm>
              <a:off x="809630" y="3557894"/>
              <a:ext cx="66989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En darttavla har diametern 4,6 dm. Hur stor är arean?</a:t>
              </a:r>
            </a:p>
            <a:p>
              <a:r>
                <a:rPr lang="sv-SE" dirty="0"/>
                <a:t>Avrunda till hela kvadratdecimeter.</a:t>
              </a:r>
            </a:p>
          </p:txBody>
        </p:sp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BAF48C1D-E03E-2645-9AC9-168EAA5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2985" y="3451394"/>
              <a:ext cx="1353798" cy="1018056"/>
            </a:xfrm>
            <a:prstGeom prst="ellipse">
              <a:avLst/>
            </a:prstGeom>
          </p:spPr>
        </p:pic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B1B41D9C-ECD6-FE48-B2F8-3C6DC5AC56E3}"/>
              </a:ext>
            </a:extLst>
          </p:cNvPr>
          <p:cNvSpPr/>
          <p:nvPr/>
        </p:nvSpPr>
        <p:spPr>
          <a:xfrm>
            <a:off x="4500337" y="4947592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r = 2,3 dm 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76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5094378" y="1787238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 =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r</a:t>
            </a:r>
            <a:r>
              <a:rPr lang="fi-FI" baseline="30000" dirty="0">
                <a:latin typeface="Bradley Hand Bold"/>
                <a:cs typeface="Bradley Hand Bold"/>
              </a:rPr>
              <a:t>2</a:t>
            </a:r>
            <a:endParaRPr lang="sv-SE" baseline="30000" dirty="0">
              <a:latin typeface="Bradley Hand Bold"/>
              <a:cs typeface="Bradley Hand Bold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167246" y="2596010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r = 2,1 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100167" y="3748381"/>
            <a:ext cx="92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Arean : </a:t>
            </a:r>
          </a:p>
        </p:txBody>
      </p:sp>
      <p:grpSp>
        <p:nvGrpSpPr>
          <p:cNvPr id="20" name="Grupp 19"/>
          <p:cNvGrpSpPr/>
          <p:nvPr/>
        </p:nvGrpSpPr>
        <p:grpSpPr>
          <a:xfrm>
            <a:off x="2976276" y="3643730"/>
            <a:ext cx="1456390" cy="596373"/>
            <a:chOff x="1732410" y="5133259"/>
            <a:chExt cx="1456469" cy="596373"/>
          </a:xfrm>
        </p:grpSpPr>
        <p:grpSp>
          <p:nvGrpSpPr>
            <p:cNvPr id="21" name="Grupp 20"/>
            <p:cNvGrpSpPr/>
            <p:nvPr/>
          </p:nvGrpSpPr>
          <p:grpSpPr>
            <a:xfrm>
              <a:off x="1732410" y="5133259"/>
              <a:ext cx="1447531" cy="596373"/>
              <a:chOff x="2515649" y="3447112"/>
              <a:chExt cx="1447531" cy="596373"/>
            </a:xfrm>
          </p:grpSpPr>
          <p:grpSp>
            <p:nvGrpSpPr>
              <p:cNvPr id="23" name="Grupp 22"/>
              <p:cNvGrpSpPr>
                <a:grpSpLocks/>
              </p:cNvGrpSpPr>
              <p:nvPr/>
            </p:nvGrpSpPr>
            <p:grpSpPr bwMode="auto">
              <a:xfrm>
                <a:off x="2515649" y="3447112"/>
                <a:ext cx="957825" cy="596373"/>
                <a:chOff x="3920347" y="1904670"/>
                <a:chExt cx="957379" cy="596541"/>
              </a:xfrm>
            </p:grpSpPr>
            <p:sp>
              <p:nvSpPr>
                <p:cNvPr id="25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3920347" y="1904670"/>
                  <a:ext cx="957379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l-GR" sz="1800" dirty="0">
                      <a:latin typeface="Bradley Hand Bold"/>
                      <a:cs typeface="Bradley Hand Bold"/>
                    </a:rPr>
                    <a:t>π</a:t>
                  </a:r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is-IS" sz="1800" dirty="0">
                      <a:latin typeface="Bradley Hand Bold"/>
                      <a:cs typeface="Bradley Hand Bold"/>
                    </a:rPr>
                    <a:t>∙ </a:t>
                  </a:r>
                  <a:r>
                    <a:rPr lang="sv-SE" sz="1800" dirty="0">
                      <a:latin typeface="Bradley Hand Bold"/>
                      <a:cs typeface="Bradley Hand Bold"/>
                    </a:rPr>
                    <a:t>2,1</a:t>
                  </a:r>
                  <a:r>
                    <a:rPr lang="sv-SE" sz="1800" baseline="30000" dirty="0">
                      <a:latin typeface="Bradley Hand Bold"/>
                      <a:cs typeface="Bradley Hand Bold"/>
                    </a:rPr>
                    <a:t>2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26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200391" y="2131775"/>
                  <a:ext cx="3287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cxnSp>
              <p:nvCxnSpPr>
                <p:cNvPr id="27" name="Rak 26"/>
                <p:cNvCxnSpPr>
                  <a:cxnSpLocks/>
                </p:cNvCxnSpPr>
                <p:nvPr/>
              </p:nvCxnSpPr>
              <p:spPr>
                <a:xfrm>
                  <a:off x="4019984" y="2201945"/>
                  <a:ext cx="711075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ruta 23"/>
              <p:cNvSpPr txBox="1"/>
              <p:nvPr/>
            </p:nvSpPr>
            <p:spPr>
              <a:xfrm>
                <a:off x="3707710" y="3512307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2" name="textruta 21"/>
            <p:cNvSpPr txBox="1"/>
            <p:nvPr/>
          </p:nvSpPr>
          <p:spPr>
            <a:xfrm>
              <a:off x="2552572" y="5223042"/>
              <a:ext cx="636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m</a:t>
              </a:r>
              <a:r>
                <a:rPr lang="sv-SE" baseline="30000" dirty="0">
                  <a:latin typeface="Bradley Hand Bold"/>
                  <a:cs typeface="Bradley Hand Bold"/>
                </a:rPr>
                <a:t>2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31" name="textruta 30"/>
          <p:cNvSpPr txBox="1"/>
          <p:nvPr/>
        </p:nvSpPr>
        <p:spPr>
          <a:xfrm>
            <a:off x="4441738" y="3686105"/>
            <a:ext cx="17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6,927... m</a:t>
            </a:r>
            <a:r>
              <a:rPr lang="is-IS" baseline="30000" dirty="0">
                <a:latin typeface="Bradley Hand Bold"/>
                <a:cs typeface="Bradley Hand Bold"/>
              </a:rPr>
              <a:t>2</a:t>
            </a:r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2050291" y="5695181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Bryggan kostar </a:t>
            </a:r>
            <a:r>
              <a:rPr lang="sv-SE">
                <a:latin typeface="Bradley Hand Bold"/>
                <a:cs typeface="Bradley Hand Bold"/>
              </a:rPr>
              <a:t>3 120 kr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41" name="Rektangel 40"/>
          <p:cNvSpPr/>
          <p:nvPr/>
        </p:nvSpPr>
        <p:spPr>
          <a:xfrm>
            <a:off x="6488512" y="4699445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3 120 kr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1899061" y="4301909"/>
            <a:ext cx="253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: 450 kr/m</a:t>
            </a:r>
            <a:r>
              <a:rPr lang="sv-SE" baseline="30000" dirty="0">
                <a:latin typeface="Bradley Hand Bold"/>
                <a:cs typeface="Bradley Hand Bold"/>
              </a:rPr>
              <a:t>2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3" name="textruta 42"/>
          <p:cNvSpPr txBox="1"/>
          <p:nvPr/>
        </p:nvSpPr>
        <p:spPr>
          <a:xfrm>
            <a:off x="1706458" y="4729150"/>
            <a:ext cx="134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totalt :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2885705" y="4724356"/>
            <a:ext cx="21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6,927... ∙ 450 kr 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5" name="Rektangel 44"/>
          <p:cNvSpPr/>
          <p:nvPr/>
        </p:nvSpPr>
        <p:spPr>
          <a:xfrm>
            <a:off x="4933221" y="4709170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3 117,2… kr </a:t>
            </a:r>
            <a:r>
              <a:rPr lang="is-IS" dirty="0">
                <a:latin typeface="Bradley Hand Bold"/>
                <a:cs typeface="Bradley Hand Bold"/>
              </a:rPr>
              <a:t>≈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69656" y="287760"/>
            <a:ext cx="8449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brygga har formen av en halvcirkel med diametern 4,2 m.  Vad kostar bryggan om priset/m</a:t>
            </a:r>
            <a:r>
              <a:rPr lang="sv-SE" baseline="30000" dirty="0"/>
              <a:t>2  </a:t>
            </a:r>
            <a:r>
              <a:rPr lang="sv-SE" dirty="0"/>
              <a:t>är 450 kr? Avrunda till tiotal.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09E9589-1493-3F4A-85BE-92ACAFA17EC8}"/>
              </a:ext>
            </a:extLst>
          </p:cNvPr>
          <p:cNvGrpSpPr/>
          <p:nvPr/>
        </p:nvGrpSpPr>
        <p:grpSpPr>
          <a:xfrm>
            <a:off x="2314048" y="1651463"/>
            <a:ext cx="2723800" cy="1374562"/>
            <a:chOff x="5507429" y="714105"/>
            <a:chExt cx="2723800" cy="1374562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BDF161A9-CD4B-4F48-B3E4-BEBAEE76D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t="12450" r="17821"/>
            <a:stretch/>
          </p:blipFill>
          <p:spPr>
            <a:xfrm>
              <a:off x="5507429" y="972817"/>
              <a:ext cx="2164031" cy="1115850"/>
            </a:xfrm>
            <a:prstGeom prst="rect">
              <a:avLst/>
            </a:prstGeom>
          </p:spPr>
        </p:pic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129B21F-9FA2-6545-AC17-BEEBA482DA29}"/>
                </a:ext>
              </a:extLst>
            </p:cNvPr>
            <p:cNvSpPr/>
            <p:nvPr/>
          </p:nvSpPr>
          <p:spPr>
            <a:xfrm>
              <a:off x="7671460" y="824724"/>
              <a:ext cx="5597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cs typeface="Bradley Hand Bold"/>
                </a:rPr>
                <a:t>(</a:t>
              </a:r>
              <a:r>
                <a:rPr lang="sv-SE" dirty="0">
                  <a:latin typeface="Bradley Hand" pitchFamily="2" charset="77"/>
                  <a:cs typeface="Bradley Hand Bold"/>
                </a:rPr>
                <a:t>m</a:t>
              </a:r>
              <a:r>
                <a:rPr lang="sv-SE" dirty="0">
                  <a:latin typeface="Bradley Hand Bold"/>
                  <a:cs typeface="Bradley Hand Bold"/>
                </a:rPr>
                <a:t>)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F534C25A-FDBE-2E45-9FEE-0C9F1D54B3F3}"/>
                </a:ext>
              </a:extLst>
            </p:cNvPr>
            <p:cNvSpPr/>
            <p:nvPr/>
          </p:nvSpPr>
          <p:spPr>
            <a:xfrm>
              <a:off x="6406688" y="714105"/>
              <a:ext cx="5341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4,2</a:t>
              </a:r>
            </a:p>
          </p:txBody>
        </p:sp>
      </p:grpSp>
      <p:sp>
        <p:nvSpPr>
          <p:cNvPr id="50" name="Rektangel 49">
            <a:extLst>
              <a:ext uri="{FF2B5EF4-FFF2-40B4-BE49-F238E27FC236}">
                <a16:creationId xmlns:a16="http://schemas.microsoft.com/office/drawing/2014/main" id="{8BF20C1A-B92A-4A4B-AA74-7B5AC1A46E89}"/>
              </a:ext>
            </a:extLst>
          </p:cNvPr>
          <p:cNvSpPr/>
          <p:nvPr/>
        </p:nvSpPr>
        <p:spPr>
          <a:xfrm>
            <a:off x="5125638" y="2176845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d = 4,2 m  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1670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31" grpId="0"/>
      <p:bldP spid="33" grpId="0"/>
      <p:bldP spid="41" grpId="0"/>
      <p:bldP spid="42" grpId="0"/>
      <p:bldP spid="43" grpId="0"/>
      <p:bldP spid="44" grpId="0"/>
      <p:bldP spid="45" grpId="0"/>
      <p:bldP spid="5" grpId="0"/>
      <p:bldP spid="5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381</Words>
  <Application>Microsoft Macintosh PowerPoint</Application>
  <PresentationFormat>Bildspel på skärmen (4:3)</PresentationFormat>
  <Paragraphs>68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43</cp:revision>
  <dcterms:created xsi:type="dcterms:W3CDTF">2017-04-14T14:34:39Z</dcterms:created>
  <dcterms:modified xsi:type="dcterms:W3CDTF">2018-08-11T12:17:24Z</dcterms:modified>
</cp:coreProperties>
</file>