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28" r:id="rId2"/>
    <p:sldId id="333" r:id="rId3"/>
    <p:sldId id="330" r:id="rId4"/>
    <p:sldId id="337" r:id="rId5"/>
    <p:sldId id="331" r:id="rId6"/>
    <p:sldId id="335" r:id="rId7"/>
    <p:sldId id="332" r:id="rId8"/>
    <p:sldId id="327" r:id="rId9"/>
    <p:sldId id="336" r:id="rId10"/>
    <p:sldId id="338" r:id="rId11"/>
    <p:sldId id="325" r:id="rId12"/>
    <p:sldId id="324" r:id="rId13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1F6E"/>
    <a:srgbClr val="592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4558" autoAdjust="0"/>
  </p:normalViewPr>
  <p:slideViewPr>
    <p:cSldViewPr snapToGrid="0" snapToObjects="1">
      <p:cViewPr varScale="1">
        <p:scale>
          <a:sx n="138" d="100"/>
          <a:sy n="138" d="100"/>
        </p:scale>
        <p:origin x="33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F7B31-AE81-C847-B55C-DAA887F93BB7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921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2019-07-04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9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12" Type="http://schemas.openxmlformats.org/officeDocument/2006/relationships/image" Target="../media/image18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5" Type="http://schemas.openxmlformats.org/officeDocument/2006/relationships/image" Target="../media/image2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ruta 31"/>
          <p:cNvSpPr txBox="1"/>
          <p:nvPr/>
        </p:nvSpPr>
        <p:spPr>
          <a:xfrm>
            <a:off x="2741217" y="960478"/>
            <a:ext cx="4007409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Talen A och B är rationella tal. </a:t>
            </a:r>
          </a:p>
          <a:p>
            <a:r>
              <a:rPr lang="sv-SE" dirty="0"/>
              <a:t>Vad kan man då säga om kvoten A / B? </a:t>
            </a:r>
            <a:r>
              <a:rPr lang="sv-SE" dirty="0">
                <a:latin typeface="+mn-lt"/>
              </a:rPr>
              <a:t> </a:t>
            </a:r>
          </a:p>
        </p:txBody>
      </p:sp>
      <p:sp>
        <p:nvSpPr>
          <p:cNvPr id="35" name="textruta 34"/>
          <p:cNvSpPr txBox="1"/>
          <p:nvPr/>
        </p:nvSpPr>
        <p:spPr>
          <a:xfrm>
            <a:off x="2513269" y="2007800"/>
            <a:ext cx="430892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Är det något av påståendena som stämmer?</a:t>
            </a:r>
          </a:p>
        </p:txBody>
      </p:sp>
      <p:grpSp>
        <p:nvGrpSpPr>
          <p:cNvPr id="42" name="Grupp 41"/>
          <p:cNvGrpSpPr/>
          <p:nvPr/>
        </p:nvGrpSpPr>
        <p:grpSpPr>
          <a:xfrm>
            <a:off x="490235" y="2834028"/>
            <a:ext cx="3629820" cy="1888720"/>
            <a:chOff x="416811" y="3869960"/>
            <a:chExt cx="3629820" cy="1888720"/>
          </a:xfrm>
        </p:grpSpPr>
        <p:sp>
          <p:nvSpPr>
            <p:cNvPr id="17" name="Ellips 16"/>
            <p:cNvSpPr/>
            <p:nvPr/>
          </p:nvSpPr>
          <p:spPr>
            <a:xfrm>
              <a:off x="416811" y="3869960"/>
              <a:ext cx="3629820" cy="1105920"/>
            </a:xfrm>
            <a:prstGeom prst="wedgeEllipseCallout">
              <a:avLst>
                <a:gd name="adj1" fmla="val -36622"/>
                <a:gd name="adj2" fmla="val 6484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Om man dividerar två rationella tal så är kvoten ett naturligt tal. </a:t>
              </a:r>
            </a:p>
          </p:txBody>
        </p:sp>
        <p:sp>
          <p:nvSpPr>
            <p:cNvPr id="36" name="textruta 35"/>
            <p:cNvSpPr txBox="1"/>
            <p:nvPr/>
          </p:nvSpPr>
          <p:spPr>
            <a:xfrm>
              <a:off x="416811" y="5235460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43" name="Grupp 42"/>
          <p:cNvGrpSpPr/>
          <p:nvPr/>
        </p:nvGrpSpPr>
        <p:grpSpPr>
          <a:xfrm>
            <a:off x="1595631" y="4123267"/>
            <a:ext cx="2862031" cy="1974309"/>
            <a:chOff x="1792602" y="3995329"/>
            <a:chExt cx="2862031" cy="1974309"/>
          </a:xfrm>
        </p:grpSpPr>
        <p:sp>
          <p:nvSpPr>
            <p:cNvPr id="18" name="Ellips 17"/>
            <p:cNvSpPr/>
            <p:nvPr/>
          </p:nvSpPr>
          <p:spPr>
            <a:xfrm>
              <a:off x="1996843" y="3995329"/>
              <a:ext cx="2657790" cy="1418726"/>
            </a:xfrm>
            <a:prstGeom prst="wedgeEllipseCallout">
              <a:avLst>
                <a:gd name="adj1" fmla="val -36622"/>
                <a:gd name="adj2" fmla="val 6484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Kvoten kan vara ett naturligt tal, men det måste nog inte vara så. </a:t>
              </a:r>
            </a:p>
          </p:txBody>
        </p:sp>
        <p:sp>
          <p:nvSpPr>
            <p:cNvPr id="37" name="textruta 36"/>
            <p:cNvSpPr txBox="1"/>
            <p:nvPr/>
          </p:nvSpPr>
          <p:spPr>
            <a:xfrm>
              <a:off x="1792602" y="5446418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44" name="Grupp 43"/>
          <p:cNvGrpSpPr/>
          <p:nvPr/>
        </p:nvGrpSpPr>
        <p:grpSpPr>
          <a:xfrm>
            <a:off x="4776893" y="2777868"/>
            <a:ext cx="3648196" cy="1787600"/>
            <a:chOff x="4340012" y="3710589"/>
            <a:chExt cx="3648196" cy="1787600"/>
          </a:xfrm>
        </p:grpSpPr>
        <p:sp>
          <p:nvSpPr>
            <p:cNvPr id="19" name="Ellips 18"/>
            <p:cNvSpPr/>
            <p:nvPr/>
          </p:nvSpPr>
          <p:spPr>
            <a:xfrm>
              <a:off x="4340012" y="3710589"/>
              <a:ext cx="3245510" cy="1218240"/>
            </a:xfrm>
            <a:prstGeom prst="wedgeEllipseCallout">
              <a:avLst>
                <a:gd name="adj1" fmla="val 46844"/>
                <a:gd name="adj2" fmla="val 49851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Den kan i alla fall inte vara ett negativt tal</a:t>
              </a:r>
              <a:r>
                <a:rPr lang="sv-SE" sz="1400" dirty="0"/>
                <a:t>.  </a:t>
              </a:r>
            </a:p>
          </p:txBody>
        </p:sp>
        <p:sp>
          <p:nvSpPr>
            <p:cNvPr id="38" name="textruta 37"/>
            <p:cNvSpPr txBox="1"/>
            <p:nvPr/>
          </p:nvSpPr>
          <p:spPr>
            <a:xfrm>
              <a:off x="7549692" y="4974969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45" name="Grupp 44"/>
          <p:cNvGrpSpPr/>
          <p:nvPr/>
        </p:nvGrpSpPr>
        <p:grpSpPr>
          <a:xfrm>
            <a:off x="5013434" y="4303858"/>
            <a:ext cx="2652906" cy="2013485"/>
            <a:chOff x="6071926" y="3292090"/>
            <a:chExt cx="2652906" cy="2013485"/>
          </a:xfrm>
        </p:grpSpPr>
        <p:sp>
          <p:nvSpPr>
            <p:cNvPr id="20" name="Ellips 19"/>
            <p:cNvSpPr/>
            <p:nvPr/>
          </p:nvSpPr>
          <p:spPr>
            <a:xfrm>
              <a:off x="6071926" y="3292090"/>
              <a:ext cx="2309673" cy="1418726"/>
            </a:xfrm>
            <a:prstGeom prst="wedgeEllipseCallout">
              <a:avLst>
                <a:gd name="adj1" fmla="val 38801"/>
                <a:gd name="adj2" fmla="val 6519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Jag vet i alla fall att kvoten är ett reellt tal. </a:t>
              </a:r>
            </a:p>
            <a:p>
              <a:r>
                <a:rPr lang="sv-SE" sz="1400" i="1" dirty="0"/>
                <a:t> </a:t>
              </a:r>
            </a:p>
          </p:txBody>
        </p:sp>
        <p:sp>
          <p:nvSpPr>
            <p:cNvPr id="39" name="textruta 38"/>
            <p:cNvSpPr txBox="1"/>
            <p:nvPr/>
          </p:nvSpPr>
          <p:spPr>
            <a:xfrm>
              <a:off x="8286316" y="4782355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</a:t>
              </a:r>
            </a:p>
          </p:txBody>
        </p:sp>
      </p:grpSp>
      <p:sp>
        <p:nvSpPr>
          <p:cNvPr id="55" name="textruta 54"/>
          <p:cNvSpPr txBox="1"/>
          <p:nvPr/>
        </p:nvSpPr>
        <p:spPr>
          <a:xfrm>
            <a:off x="2661016" y="140188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påstående stämmer?</a:t>
            </a:r>
          </a:p>
        </p:txBody>
      </p: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ruta 15">
            <a:extLst>
              <a:ext uri="{FF2B5EF4-FFF2-40B4-BE49-F238E27FC236}">
                <a16:creationId xmlns:a16="http://schemas.microsoft.com/office/drawing/2014/main" id="{F77ED1E1-18B5-4F4F-A955-6C8E65C86999}"/>
              </a:ext>
            </a:extLst>
          </p:cNvPr>
          <p:cNvSpPr txBox="1"/>
          <p:nvPr/>
        </p:nvSpPr>
        <p:spPr>
          <a:xfrm>
            <a:off x="422293" y="196990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1631A6B8-BD30-D843-BFA0-B6759C29C338}"/>
              </a:ext>
            </a:extLst>
          </p:cNvPr>
          <p:cNvSpPr txBox="1"/>
          <p:nvPr/>
        </p:nvSpPr>
        <p:spPr>
          <a:xfrm>
            <a:off x="1132886" y="222599"/>
            <a:ext cx="611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Vi kan sätta upp en tabell för att undersöka det hela: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8FEE2B9-96B3-5741-B717-33437DC7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617" y="704006"/>
            <a:ext cx="2314941" cy="2362875"/>
          </a:xfrm>
          <a:prstGeom prst="rect">
            <a:avLst/>
          </a:prstGeom>
        </p:spPr>
      </p:pic>
      <p:sp>
        <p:nvSpPr>
          <p:cNvPr id="23" name="textruta 22">
            <a:extLst>
              <a:ext uri="{FF2B5EF4-FFF2-40B4-BE49-F238E27FC236}">
                <a16:creationId xmlns:a16="http://schemas.microsoft.com/office/drawing/2014/main" id="{DB1A3BB3-6B49-2E43-BB13-89F5F8779B4D}"/>
              </a:ext>
            </a:extLst>
          </p:cNvPr>
          <p:cNvSpPr txBox="1"/>
          <p:nvPr/>
        </p:nvSpPr>
        <p:spPr>
          <a:xfrm>
            <a:off x="1359147" y="3295809"/>
            <a:ext cx="121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Figur 2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9722A46A-FDE9-AD46-9817-56CF5C33ED57}"/>
              </a:ext>
            </a:extLst>
          </p:cNvPr>
          <p:cNvSpPr txBox="1"/>
          <p:nvPr/>
        </p:nvSpPr>
        <p:spPr>
          <a:xfrm>
            <a:off x="3440458" y="3317162"/>
            <a:ext cx="150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b) Figur 4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7A3820BE-68E5-5545-AEBC-D60309E0C79E}"/>
              </a:ext>
            </a:extLst>
          </p:cNvPr>
          <p:cNvSpPr txBox="1"/>
          <p:nvPr/>
        </p:nvSpPr>
        <p:spPr>
          <a:xfrm>
            <a:off x="5451227" y="3295809"/>
            <a:ext cx="150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c) Figur 8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2A5B2F15-B55F-AB40-A495-38C83EA5F328}"/>
              </a:ext>
            </a:extLst>
          </p:cNvPr>
          <p:cNvSpPr txBox="1"/>
          <p:nvPr/>
        </p:nvSpPr>
        <p:spPr>
          <a:xfrm>
            <a:off x="422293" y="4791918"/>
            <a:ext cx="449700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6.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72AF1B30-C0D9-1847-A4A6-C557B96CA5AF}"/>
              </a:ext>
            </a:extLst>
          </p:cNvPr>
          <p:cNvSpPr txBox="1"/>
          <p:nvPr/>
        </p:nvSpPr>
        <p:spPr>
          <a:xfrm>
            <a:off x="1132885" y="4791918"/>
            <a:ext cx="701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Vi får ekvationen  </a:t>
            </a:r>
            <a:r>
              <a:rPr lang="sv-SE" i="1" dirty="0"/>
              <a:t>n</a:t>
            </a:r>
            <a:r>
              <a:rPr lang="sv-SE" baseline="30000" dirty="0"/>
              <a:t>2</a:t>
            </a:r>
            <a:r>
              <a:rPr lang="sv-SE" dirty="0"/>
              <a:t> = 10 ∙ 4</a:t>
            </a:r>
            <a:r>
              <a:rPr lang="sv-SE" i="1" dirty="0"/>
              <a:t>n</a:t>
            </a:r>
            <a:r>
              <a:rPr lang="sv-SE" dirty="0"/>
              <a:t>.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01747A19-2E71-324B-85E8-1D076014A4B3}"/>
              </a:ext>
            </a:extLst>
          </p:cNvPr>
          <p:cNvSpPr txBox="1"/>
          <p:nvPr/>
        </p:nvSpPr>
        <p:spPr>
          <a:xfrm>
            <a:off x="1132885" y="5193335"/>
            <a:ext cx="769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Eftersom </a:t>
            </a:r>
            <a:r>
              <a:rPr lang="sv-SE" i="1" dirty="0"/>
              <a:t>n</a:t>
            </a:r>
            <a:r>
              <a:rPr lang="sv-SE" dirty="0"/>
              <a:t> inte kan vara 0 så dividerar vi båda leden med </a:t>
            </a:r>
            <a:r>
              <a:rPr lang="sv-SE" i="1" dirty="0"/>
              <a:t>n </a:t>
            </a:r>
            <a:r>
              <a:rPr lang="sv-SE" dirty="0"/>
              <a:t>och får då att </a:t>
            </a:r>
            <a:r>
              <a:rPr lang="sv-SE" i="1" dirty="0"/>
              <a:t>n</a:t>
            </a:r>
            <a:r>
              <a:rPr lang="sv-SE" dirty="0"/>
              <a:t> = 40.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A56F627C-E991-024E-B56B-1A34CF283A6A}"/>
              </a:ext>
            </a:extLst>
          </p:cNvPr>
          <p:cNvSpPr txBox="1"/>
          <p:nvPr/>
        </p:nvSpPr>
        <p:spPr>
          <a:xfrm>
            <a:off x="1173029" y="5669932"/>
            <a:ext cx="769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 figur 40 är antalet blå kulor 40</a:t>
            </a:r>
            <a:r>
              <a:rPr lang="sv-SE" baseline="30000" dirty="0"/>
              <a:t>2</a:t>
            </a:r>
            <a:r>
              <a:rPr lang="sv-SE" dirty="0"/>
              <a:t> = 1 600 och antalet gula 4 ∙ 40 = 160.</a:t>
            </a:r>
          </a:p>
        </p:txBody>
      </p:sp>
    </p:spTree>
    <p:extLst>
      <p:ext uri="{BB962C8B-B14F-4D97-AF65-F5344CB8AC3E}">
        <p14:creationId xmlns:p14="http://schemas.microsoft.com/office/powerpoint/2010/main" val="1321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3" grpId="0"/>
      <p:bldP spid="24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1290320" y="177907"/>
            <a:ext cx="676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Värdera och redovisa – på resa i solsystemet</a:t>
            </a:r>
          </a:p>
        </p:txBody>
      </p:sp>
      <p:sp>
        <p:nvSpPr>
          <p:cNvPr id="2" name="Rektangel 1"/>
          <p:cNvSpPr/>
          <p:nvPr/>
        </p:nvSpPr>
        <p:spPr>
          <a:xfrm>
            <a:off x="1779679" y="1168000"/>
            <a:ext cx="4173860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Här åker vi på en resa från jorden, förbi några av de planeter, månar och andra himlakroppar som finns i solsystemet. </a:t>
            </a:r>
          </a:p>
          <a:p>
            <a:endParaRPr lang="sv-SE" dirty="0"/>
          </a:p>
          <a:p>
            <a:r>
              <a:rPr lang="sv-SE" dirty="0"/>
              <a:t>Vi antar att alla planeter befinner sig på en gemensam tänkt linje från solen. 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214D3AA-F1C1-D340-BCB4-E3F986376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20" y="3299791"/>
            <a:ext cx="7247021" cy="326116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794C9BC-C1C6-384C-A753-C958E74E0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85" r="8128" b="16963"/>
          <a:stretch/>
        </p:blipFill>
        <p:spPr>
          <a:xfrm>
            <a:off x="6032190" y="1191269"/>
            <a:ext cx="2713383" cy="17077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5747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/>
          <p:cNvSpPr txBox="1"/>
          <p:nvPr/>
        </p:nvSpPr>
        <p:spPr>
          <a:xfrm>
            <a:off x="905346" y="155586"/>
            <a:ext cx="621858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Vi åker först till vår egen måne i 20 km/s. Dit är det 380 000 km. Hur många hela timmar tar resan? 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BD371E2-728F-6640-B006-94E5DF6676CA}"/>
              </a:ext>
            </a:extLst>
          </p:cNvPr>
          <p:cNvSpPr txBox="1"/>
          <p:nvPr/>
        </p:nvSpPr>
        <p:spPr>
          <a:xfrm>
            <a:off x="1935043" y="863961"/>
            <a:ext cx="460909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– Vilken lösning är bäst?</a:t>
            </a:r>
          </a:p>
          <a:p>
            <a:r>
              <a:rPr lang="sv-SE" dirty="0"/>
              <a:t>– Vilka brister ser du i de andra lösningarna?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A28030C-3263-8447-8735-44DE49B43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7" t="7747" r="27705" b="34195"/>
          <a:stretch/>
        </p:blipFill>
        <p:spPr>
          <a:xfrm>
            <a:off x="7214941" y="33199"/>
            <a:ext cx="1842934" cy="1590446"/>
          </a:xfrm>
          <a:prstGeom prst="ellipse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581F96B-6CCB-B747-8EBB-E48A12811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94" y="1581709"/>
            <a:ext cx="2439325" cy="209484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8095917-3F0C-5241-A916-A4467D34E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540" y="1592783"/>
            <a:ext cx="2746503" cy="208376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9D513C0-F0A6-1D4F-9D10-41DB5AF6D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894" y="3825315"/>
            <a:ext cx="2450684" cy="209484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6BDBF927-A658-2C46-8D88-3C4BD146E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540" y="3825315"/>
            <a:ext cx="2746503" cy="304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2978189" y="2087137"/>
            <a:ext cx="332626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– Vem har löst uppgiften korrekt?</a:t>
            </a:r>
          </a:p>
          <a:p>
            <a:r>
              <a:rPr lang="sv-SE" dirty="0"/>
              <a:t>– Vilka fel har de andra gjort? 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5670" y="601853"/>
            <a:ext cx="1264920" cy="1295772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2661016" y="140188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metod är korrekt?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83B6CCA0-2593-D747-8EAE-5F1FDE9DA32A}"/>
              </a:ext>
            </a:extLst>
          </p:cNvPr>
          <p:cNvGrpSpPr/>
          <p:nvPr/>
        </p:nvGrpSpPr>
        <p:grpSpPr>
          <a:xfrm>
            <a:off x="2934143" y="772685"/>
            <a:ext cx="3414361" cy="954107"/>
            <a:chOff x="2198162" y="584436"/>
            <a:chExt cx="3414361" cy="954107"/>
          </a:xfrm>
        </p:grpSpPr>
        <p:sp>
          <p:nvSpPr>
            <p:cNvPr id="7" name="textruta 6"/>
            <p:cNvSpPr txBox="1"/>
            <p:nvPr/>
          </p:nvSpPr>
          <p:spPr>
            <a:xfrm>
              <a:off x="2198162" y="584436"/>
              <a:ext cx="3414361" cy="954107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sv-SE" dirty="0"/>
            </a:p>
            <a:p>
              <a:r>
                <a:rPr lang="sv-SE" dirty="0"/>
                <a:t>Hur mycket är</a:t>
              </a:r>
            </a:p>
            <a:p>
              <a:endParaRPr lang="sv-SE" sz="2000" dirty="0"/>
            </a:p>
          </p:txBody>
        </p:sp>
        <p:grpSp>
          <p:nvGrpSpPr>
            <p:cNvPr id="13" name="Grupp 12">
              <a:extLst>
                <a:ext uri="{FF2B5EF4-FFF2-40B4-BE49-F238E27FC236}">
                  <a16:creationId xmlns:a16="http://schemas.microsoft.com/office/drawing/2014/main" id="{035FC430-4691-7549-9E58-18D47C5FD588}"/>
                </a:ext>
              </a:extLst>
            </p:cNvPr>
            <p:cNvGrpSpPr/>
            <p:nvPr/>
          </p:nvGrpSpPr>
          <p:grpSpPr>
            <a:xfrm>
              <a:off x="3641108" y="617819"/>
              <a:ext cx="1368844" cy="845975"/>
              <a:chOff x="1628223" y="3557712"/>
              <a:chExt cx="1368844" cy="845975"/>
            </a:xfrm>
          </p:grpSpPr>
          <p:sp>
            <p:nvSpPr>
              <p:cNvPr id="14" name="textruta 13">
                <a:extLst>
                  <a:ext uri="{FF2B5EF4-FFF2-40B4-BE49-F238E27FC236}">
                    <a16:creationId xmlns:a16="http://schemas.microsoft.com/office/drawing/2014/main" id="{CC29EC85-2E14-BE4E-B29A-222F611DA10D}"/>
                  </a:ext>
                </a:extLst>
              </p:cNvPr>
              <p:cNvSpPr txBox="1"/>
              <p:nvPr/>
            </p:nvSpPr>
            <p:spPr>
              <a:xfrm>
                <a:off x="2621494" y="3792279"/>
                <a:ext cx="375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+mn-lt"/>
                  </a:rPr>
                  <a:t>?</a:t>
                </a:r>
                <a:endParaRPr lang="sv-SE" dirty="0"/>
              </a:p>
            </p:txBody>
          </p:sp>
          <p:grpSp>
            <p:nvGrpSpPr>
              <p:cNvPr id="15" name="Grupp 14">
                <a:extLst>
                  <a:ext uri="{FF2B5EF4-FFF2-40B4-BE49-F238E27FC236}">
                    <a16:creationId xmlns:a16="http://schemas.microsoft.com/office/drawing/2014/main" id="{EC3B6DBB-5542-8640-8CF0-D136A399D7AF}"/>
                  </a:ext>
                </a:extLst>
              </p:cNvPr>
              <p:cNvGrpSpPr/>
              <p:nvPr/>
            </p:nvGrpSpPr>
            <p:grpSpPr>
              <a:xfrm>
                <a:off x="1628223" y="3557712"/>
                <a:ext cx="1241138" cy="845975"/>
                <a:chOff x="3818570" y="1764919"/>
                <a:chExt cx="1241138" cy="845975"/>
              </a:xfrm>
            </p:grpSpPr>
            <p:sp>
              <p:nvSpPr>
                <p:cNvPr id="16" name="textruta 15">
                  <a:extLst>
                    <a:ext uri="{FF2B5EF4-FFF2-40B4-BE49-F238E27FC236}">
                      <a16:creationId xmlns:a16="http://schemas.microsoft.com/office/drawing/2014/main" id="{9337D105-763A-9C4B-88A4-75325D97D2B2}"/>
                    </a:ext>
                  </a:extLst>
                </p:cNvPr>
                <p:cNvSpPr txBox="1"/>
                <p:nvPr/>
              </p:nvSpPr>
              <p:spPr>
                <a:xfrm>
                  <a:off x="3838021" y="1764919"/>
                  <a:ext cx="91144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2400" b="1" dirty="0">
                      <a:solidFill>
                        <a:srgbClr val="4C1F6E"/>
                      </a:solidFill>
                    </a:rPr>
                    <a:t>   10</a:t>
                  </a:r>
                  <a:r>
                    <a:rPr lang="sv-SE" sz="2400" b="1" baseline="30000" dirty="0">
                      <a:solidFill>
                        <a:srgbClr val="4C1F6E"/>
                      </a:solidFill>
                    </a:rPr>
                    <a:t>4</a:t>
                  </a:r>
                  <a:endParaRPr lang="sv-SE" sz="2400" b="1" dirty="0">
                    <a:solidFill>
                      <a:srgbClr val="4C1F6E"/>
                    </a:solidFill>
                  </a:endParaRPr>
                </a:p>
              </p:txBody>
            </p:sp>
            <p:sp>
              <p:nvSpPr>
                <p:cNvPr id="17" name="textruta 16">
                  <a:extLst>
                    <a:ext uri="{FF2B5EF4-FFF2-40B4-BE49-F238E27FC236}">
                      <a16:creationId xmlns:a16="http://schemas.microsoft.com/office/drawing/2014/main" id="{11A3E198-B781-6546-8871-91A88DA0D6C4}"/>
                    </a:ext>
                  </a:extLst>
                </p:cNvPr>
                <p:cNvSpPr txBox="1"/>
                <p:nvPr/>
              </p:nvSpPr>
              <p:spPr>
                <a:xfrm>
                  <a:off x="3818570" y="2149229"/>
                  <a:ext cx="124113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2400" b="1" dirty="0">
                      <a:solidFill>
                        <a:srgbClr val="4C1F6E"/>
                      </a:solidFill>
                    </a:rPr>
                    <a:t> 4 ∙ 10</a:t>
                  </a:r>
                  <a:r>
                    <a:rPr lang="sv-SE" sz="2400" b="1" baseline="30000" dirty="0">
                      <a:solidFill>
                        <a:srgbClr val="4C1F6E"/>
                      </a:solidFill>
                    </a:rPr>
                    <a:t>7</a:t>
                  </a:r>
                  <a:endParaRPr lang="sv-SE" sz="2400" b="1" dirty="0">
                    <a:solidFill>
                      <a:srgbClr val="4C1F6E"/>
                    </a:solidFill>
                  </a:endParaRPr>
                </a:p>
              </p:txBody>
            </p:sp>
            <p:cxnSp>
              <p:nvCxnSpPr>
                <p:cNvPr id="18" name="Rak 17">
                  <a:extLst>
                    <a:ext uri="{FF2B5EF4-FFF2-40B4-BE49-F238E27FC236}">
                      <a16:creationId xmlns:a16="http://schemas.microsoft.com/office/drawing/2014/main" id="{88F542A4-3E2D-0D46-A1E2-E3F4F7236C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8678" y="2183662"/>
                  <a:ext cx="810784" cy="0"/>
                </a:xfrm>
                <a:prstGeom prst="line">
                  <a:avLst/>
                </a:prstGeom>
                <a:ln w="28575" cmpd="sng">
                  <a:solidFill>
                    <a:srgbClr val="4C1F6E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" name="Bildobjekt 4">
            <a:extLst>
              <a:ext uri="{FF2B5EF4-FFF2-40B4-BE49-F238E27FC236}">
                <a16:creationId xmlns:a16="http://schemas.microsoft.com/office/drawing/2014/main" id="{94173018-A4A3-E84A-8407-F1202D530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697" y="3003091"/>
            <a:ext cx="3275685" cy="851817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597CF337-2EF1-3C42-B11F-1C9588661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697" y="3964430"/>
            <a:ext cx="5196114" cy="819576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6707180E-81B3-4744-9D58-1117F43E8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697" y="4930247"/>
            <a:ext cx="3449462" cy="819577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7DD72BD9-3C0B-ED4D-8953-D663E20FA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697" y="5882874"/>
            <a:ext cx="4572000" cy="86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2013903" y="377694"/>
            <a:ext cx="565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Fyrfältsproblem – Hund och katt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1117941" y="1242969"/>
            <a:ext cx="6328610" cy="27699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Jenny gjorde en undersökning i sin skola. Hon frågade andra elever om de hade hund och katt hemma som husdjur. </a:t>
            </a:r>
          </a:p>
          <a:p>
            <a:endParaRPr lang="sv-SE" sz="1000" dirty="0"/>
          </a:p>
          <a:p>
            <a:r>
              <a:rPr lang="sv-SE" dirty="0"/>
              <a:t>Antalet elever som deltog i undersökningen var fler än 50, men </a:t>
            </a:r>
          </a:p>
          <a:p>
            <a:r>
              <a:rPr lang="sv-SE" dirty="0"/>
              <a:t>färre än 100. </a:t>
            </a:r>
          </a:p>
          <a:p>
            <a:endParaRPr lang="sv-SE" sz="1000" dirty="0"/>
          </a:p>
          <a:p>
            <a:r>
              <a:rPr lang="sv-SE" dirty="0"/>
              <a:t>Det var 2/5 som svarade att de hade hund och 1/4 som svarade att de hade katt. Tre åttondelar av eleverna hade varken hund eller katt. </a:t>
            </a:r>
          </a:p>
          <a:p>
            <a:endParaRPr lang="sv-SE" sz="1000" dirty="0"/>
          </a:p>
          <a:p>
            <a:r>
              <a:rPr lang="sv-SE" dirty="0"/>
              <a:t>Hur många elever hade både hund och katt? 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CD965F4-87D7-924D-9814-3705AABDD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3" t="27447" r="15964" b="9354"/>
          <a:stretch/>
        </p:blipFill>
        <p:spPr>
          <a:xfrm>
            <a:off x="6895061" y="682830"/>
            <a:ext cx="2248939" cy="1338257"/>
          </a:xfrm>
          <a:prstGeom prst="ellipse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FD2BAAF-7CF3-8F44-8C17-35EDC336E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57" y="4416569"/>
            <a:ext cx="4252815" cy="22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461"/>
            <a:ext cx="9156697" cy="5322432"/>
          </a:xfrm>
          <a:prstGeom prst="rect">
            <a:avLst/>
          </a:prstGeom>
          <a:ln w="19050" cmpd="sng">
            <a:solidFill>
              <a:srgbClr val="660066"/>
            </a:solidFill>
          </a:ln>
        </p:spPr>
      </p:pic>
      <p:sp>
        <p:nvSpPr>
          <p:cNvPr id="9" name="Rektangel 8"/>
          <p:cNvSpPr/>
          <p:nvPr/>
        </p:nvSpPr>
        <p:spPr>
          <a:xfrm>
            <a:off x="4670620" y="3426046"/>
            <a:ext cx="410169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400" dirty="0"/>
          </a:p>
          <a:p>
            <a:endParaRPr lang="sv-SE" sz="1400" dirty="0"/>
          </a:p>
          <a:p>
            <a:endParaRPr lang="sv-SE" sz="1000" dirty="0"/>
          </a:p>
          <a:p>
            <a:endParaRPr lang="sv-SE" sz="1050" i="1" dirty="0"/>
          </a:p>
          <a:p>
            <a:endParaRPr lang="sv-SE" sz="1000" dirty="0"/>
          </a:p>
          <a:p>
            <a:r>
              <a:rPr lang="sv-SE" sz="1400" dirty="0"/>
              <a:t>			</a:t>
            </a:r>
          </a:p>
          <a:p>
            <a:endParaRPr lang="sv-SE" sz="1400" dirty="0"/>
          </a:p>
          <a:p>
            <a:endParaRPr lang="sv-SE" sz="1400" dirty="0"/>
          </a:p>
        </p:txBody>
      </p:sp>
      <p:sp>
        <p:nvSpPr>
          <p:cNvPr id="6" name="Rektangel 5"/>
          <p:cNvSpPr/>
          <p:nvPr/>
        </p:nvSpPr>
        <p:spPr>
          <a:xfrm>
            <a:off x="549624" y="1296066"/>
            <a:ext cx="4028191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3" name="Rektangel 2"/>
          <p:cNvSpPr/>
          <p:nvPr/>
        </p:nvSpPr>
        <p:spPr>
          <a:xfrm>
            <a:off x="4697662" y="1282872"/>
            <a:ext cx="408432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22" name="Rektangel 21"/>
          <p:cNvSpPr/>
          <p:nvPr/>
        </p:nvSpPr>
        <p:spPr>
          <a:xfrm>
            <a:off x="539465" y="3436233"/>
            <a:ext cx="4028191" cy="198317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2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C09DB10-5A40-DF42-8A46-DD5F682E6926}"/>
              </a:ext>
            </a:extLst>
          </p:cNvPr>
          <p:cNvSpPr/>
          <p:nvPr/>
        </p:nvSpPr>
        <p:spPr>
          <a:xfrm>
            <a:off x="1132504" y="1949739"/>
            <a:ext cx="3272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Men summan av andelarna är lika med 1.</a:t>
            </a:r>
          </a:p>
        </p:txBody>
      </p:sp>
      <p:sp>
        <p:nvSpPr>
          <p:cNvPr id="72" name="Rektangel 71"/>
          <p:cNvSpPr/>
          <p:nvPr/>
        </p:nvSpPr>
        <p:spPr>
          <a:xfrm>
            <a:off x="5143692" y="1514848"/>
            <a:ext cx="3607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Eftersom de gemensamma nämnarna till 5, 4 och 8 är 40, 80, 120 </a:t>
            </a:r>
            <a:r>
              <a:rPr lang="sv-SE" sz="1200" dirty="0" err="1"/>
              <a:t>etc</a:t>
            </a:r>
            <a:r>
              <a:rPr lang="sv-SE" sz="1200" dirty="0"/>
              <a:t> så är antalet elever lika med 80.</a:t>
            </a: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3445255C-FAB7-8541-A74B-E69BF3ABBB9E}"/>
              </a:ext>
            </a:extLst>
          </p:cNvPr>
          <p:cNvSpPr/>
          <p:nvPr/>
        </p:nvSpPr>
        <p:spPr>
          <a:xfrm>
            <a:off x="5055528" y="1985730"/>
            <a:ext cx="7849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Hund</a:t>
            </a:r>
            <a:r>
              <a:rPr lang="sv-SE" sz="1400" dirty="0"/>
              <a:t>:</a:t>
            </a:r>
          </a:p>
        </p:txBody>
      </p:sp>
      <p:sp>
        <p:nvSpPr>
          <p:cNvPr id="76" name="Rektangel 75">
            <a:extLst>
              <a:ext uri="{FF2B5EF4-FFF2-40B4-BE49-F238E27FC236}">
                <a16:creationId xmlns:a16="http://schemas.microsoft.com/office/drawing/2014/main" id="{10EA2AEB-8729-B54F-8276-810C0E601215}"/>
              </a:ext>
            </a:extLst>
          </p:cNvPr>
          <p:cNvSpPr/>
          <p:nvPr/>
        </p:nvSpPr>
        <p:spPr>
          <a:xfrm>
            <a:off x="635711" y="3652277"/>
            <a:ext cx="3884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Antag att andelen elever som har både hund och katt är </a:t>
            </a:r>
            <a:r>
              <a:rPr lang="sv-SE" sz="1200" i="1" dirty="0"/>
              <a:t>x</a:t>
            </a:r>
            <a:r>
              <a:rPr lang="sv-SE" sz="1200" dirty="0"/>
              <a:t>.</a:t>
            </a:r>
          </a:p>
        </p:txBody>
      </p:sp>
      <p:sp>
        <p:nvSpPr>
          <p:cNvPr id="78" name="textruta 77">
            <a:extLst>
              <a:ext uri="{FF2B5EF4-FFF2-40B4-BE49-F238E27FC236}">
                <a16:creationId xmlns:a16="http://schemas.microsoft.com/office/drawing/2014/main" id="{2B835717-D8B1-3848-8323-ECADECD906C2}"/>
              </a:ext>
            </a:extLst>
          </p:cNvPr>
          <p:cNvSpPr txBox="1"/>
          <p:nvPr/>
        </p:nvSpPr>
        <p:spPr>
          <a:xfrm>
            <a:off x="3414027" y="50838"/>
            <a:ext cx="297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C00000"/>
                </a:solidFill>
                <a:latin typeface="+mj-lt"/>
                <a:cs typeface="Comic Sans MS"/>
              </a:rPr>
              <a:t>Lösningsförslag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041F4B6-28E0-2E42-99C6-E621B5B09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078" y="1628257"/>
            <a:ext cx="699306" cy="34288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4115F0A-A3CF-6B4A-B1FF-C84DDF74D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384" y="1627061"/>
            <a:ext cx="911976" cy="33944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455F4D9-6067-C640-B050-D71F99F85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417" y="1641332"/>
            <a:ext cx="189821" cy="33944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93DB09DC-5905-FB4B-853E-9B6F8FF0F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7757" y="1302563"/>
            <a:ext cx="1531608" cy="211522"/>
          </a:xfrm>
          <a:prstGeom prst="rect">
            <a:avLst/>
          </a:prstGeom>
        </p:spPr>
      </p:pic>
      <p:sp>
        <p:nvSpPr>
          <p:cNvPr id="63" name="Rektangel 62">
            <a:extLst>
              <a:ext uri="{FF2B5EF4-FFF2-40B4-BE49-F238E27FC236}">
                <a16:creationId xmlns:a16="http://schemas.microsoft.com/office/drawing/2014/main" id="{907A1D3A-7F4A-0947-931A-11F1CABAB09C}"/>
              </a:ext>
            </a:extLst>
          </p:cNvPr>
          <p:cNvSpPr/>
          <p:nvPr/>
        </p:nvSpPr>
        <p:spPr>
          <a:xfrm>
            <a:off x="606743" y="2163759"/>
            <a:ext cx="3971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Alltså är det 1/40 av eleverna som har både hund och katt.</a:t>
            </a:r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2F50A691-2CB4-CE44-998F-853C8CCE1424}"/>
              </a:ext>
            </a:extLst>
          </p:cNvPr>
          <p:cNvSpPr/>
          <p:nvPr/>
        </p:nvSpPr>
        <p:spPr>
          <a:xfrm>
            <a:off x="582326" y="2419920"/>
            <a:ext cx="3966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Det enda tal mellan 50 och 100 som är delbart med 40 är 80.</a:t>
            </a: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AB385620-A19C-0447-BE51-9190FDAD2E6A}"/>
              </a:ext>
            </a:extLst>
          </p:cNvPr>
          <p:cNvSpPr/>
          <p:nvPr/>
        </p:nvSpPr>
        <p:spPr>
          <a:xfrm>
            <a:off x="577439" y="2598407"/>
            <a:ext cx="3966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Antalet elever var alltså 80 och av dessa var det 1/40 som hade både hund och katt, dvs 2 elever.</a:t>
            </a:r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C78916FB-2FBF-1943-9634-386BA8FE05A9}"/>
              </a:ext>
            </a:extLst>
          </p:cNvPr>
          <p:cNvSpPr/>
          <p:nvPr/>
        </p:nvSpPr>
        <p:spPr>
          <a:xfrm>
            <a:off x="1387512" y="3066836"/>
            <a:ext cx="2157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C00000"/>
                </a:solidFill>
              </a:rPr>
              <a:t>2 elever har både hund och katt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C0AFFED0-1375-D44E-B3E6-FD3DDB3BD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018" y="1303033"/>
            <a:ext cx="1531608" cy="213482"/>
          </a:xfrm>
          <a:prstGeom prst="rect">
            <a:avLst/>
          </a:prstGeom>
        </p:spPr>
      </p:pic>
      <p:grpSp>
        <p:nvGrpSpPr>
          <p:cNvPr id="67" name="Grupp 66">
            <a:extLst>
              <a:ext uri="{FF2B5EF4-FFF2-40B4-BE49-F238E27FC236}">
                <a16:creationId xmlns:a16="http://schemas.microsoft.com/office/drawing/2014/main" id="{082839D7-558F-A34C-B4C4-C52E7BE97C0A}"/>
              </a:ext>
            </a:extLst>
          </p:cNvPr>
          <p:cNvGrpSpPr/>
          <p:nvPr/>
        </p:nvGrpSpPr>
        <p:grpSpPr>
          <a:xfrm>
            <a:off x="5593143" y="1937266"/>
            <a:ext cx="725142" cy="436884"/>
            <a:chOff x="1712533" y="3604718"/>
            <a:chExt cx="725142" cy="436884"/>
          </a:xfrm>
        </p:grpSpPr>
        <p:grpSp>
          <p:nvGrpSpPr>
            <p:cNvPr id="68" name="Grupp 67">
              <a:extLst>
                <a:ext uri="{FF2B5EF4-FFF2-40B4-BE49-F238E27FC236}">
                  <a16:creationId xmlns:a16="http://schemas.microsoft.com/office/drawing/2014/main" id="{255FEBA3-1F17-CB41-86AB-56D0F876B215}"/>
                </a:ext>
              </a:extLst>
            </p:cNvPr>
            <p:cNvGrpSpPr/>
            <p:nvPr/>
          </p:nvGrpSpPr>
          <p:grpSpPr>
            <a:xfrm>
              <a:off x="1712533" y="3604718"/>
              <a:ext cx="725142" cy="436884"/>
              <a:chOff x="1762548" y="1166674"/>
              <a:chExt cx="725142" cy="436884"/>
            </a:xfrm>
          </p:grpSpPr>
          <p:sp>
            <p:nvSpPr>
              <p:cNvPr id="71" name="textruta 70">
                <a:extLst>
                  <a:ext uri="{FF2B5EF4-FFF2-40B4-BE49-F238E27FC236}">
                    <a16:creationId xmlns:a16="http://schemas.microsoft.com/office/drawing/2014/main" id="{F4B071FF-E22D-E84B-AD39-F05B849554CC}"/>
                  </a:ext>
                </a:extLst>
              </p:cNvPr>
              <p:cNvSpPr txBox="1"/>
              <p:nvPr/>
            </p:nvSpPr>
            <p:spPr>
              <a:xfrm>
                <a:off x="1938291" y="1238927"/>
                <a:ext cx="2231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∙</a:t>
                </a:r>
                <a:endParaRPr lang="sv-SE" sz="1200" dirty="0"/>
              </a:p>
            </p:txBody>
          </p:sp>
          <p:grpSp>
            <p:nvGrpSpPr>
              <p:cNvPr id="73" name="Grupp 72">
                <a:extLst>
                  <a:ext uri="{FF2B5EF4-FFF2-40B4-BE49-F238E27FC236}">
                    <a16:creationId xmlns:a16="http://schemas.microsoft.com/office/drawing/2014/main" id="{5611CC94-3DAD-DB4D-AF71-5DA125F444B3}"/>
                  </a:ext>
                </a:extLst>
              </p:cNvPr>
              <p:cNvGrpSpPr/>
              <p:nvPr/>
            </p:nvGrpSpPr>
            <p:grpSpPr>
              <a:xfrm>
                <a:off x="1762548" y="1166674"/>
                <a:ext cx="292003" cy="436884"/>
                <a:chOff x="3896732" y="1933413"/>
                <a:chExt cx="292003" cy="436884"/>
              </a:xfrm>
            </p:grpSpPr>
            <p:sp>
              <p:nvSpPr>
                <p:cNvPr id="80" name="textruta 79">
                  <a:extLst>
                    <a:ext uri="{FF2B5EF4-FFF2-40B4-BE49-F238E27FC236}">
                      <a16:creationId xmlns:a16="http://schemas.microsoft.com/office/drawing/2014/main" id="{598EFC02-A35C-E24E-A903-5BE9F34FFDFB}"/>
                    </a:ext>
                  </a:extLst>
                </p:cNvPr>
                <p:cNvSpPr txBox="1"/>
                <p:nvPr/>
              </p:nvSpPr>
              <p:spPr>
                <a:xfrm>
                  <a:off x="3900455" y="1933413"/>
                  <a:ext cx="2632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200" dirty="0">
                      <a:latin typeface="+mn-lt"/>
                      <a:cs typeface="Bradley Hand Bold"/>
                    </a:rPr>
                    <a:t>2</a:t>
                  </a:r>
                </a:p>
              </p:txBody>
            </p:sp>
            <p:sp>
              <p:nvSpPr>
                <p:cNvPr id="81" name="textruta 80">
                  <a:extLst>
                    <a:ext uri="{FF2B5EF4-FFF2-40B4-BE49-F238E27FC236}">
                      <a16:creationId xmlns:a16="http://schemas.microsoft.com/office/drawing/2014/main" id="{DB0C8FA0-ECA5-1D46-9860-ABF120730097}"/>
                    </a:ext>
                  </a:extLst>
                </p:cNvPr>
                <p:cNvSpPr txBox="1"/>
                <p:nvPr/>
              </p:nvSpPr>
              <p:spPr>
                <a:xfrm>
                  <a:off x="3896732" y="2093298"/>
                  <a:ext cx="29200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200" dirty="0">
                      <a:latin typeface="+mn-lt"/>
                      <a:cs typeface="Bradley Hand Bold"/>
                    </a:rPr>
                    <a:t>5</a:t>
                  </a:r>
                </a:p>
              </p:txBody>
            </p:sp>
            <p:cxnSp>
              <p:nvCxnSpPr>
                <p:cNvPr id="82" name="Rak 81">
                  <a:extLst>
                    <a:ext uri="{FF2B5EF4-FFF2-40B4-BE49-F238E27FC236}">
                      <a16:creationId xmlns:a16="http://schemas.microsoft.com/office/drawing/2014/main" id="{7B16C321-736B-2F48-BE65-673BCAE474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45275" y="2153628"/>
                  <a:ext cx="161595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extruta 78">
                <a:extLst>
                  <a:ext uri="{FF2B5EF4-FFF2-40B4-BE49-F238E27FC236}">
                    <a16:creationId xmlns:a16="http://schemas.microsoft.com/office/drawing/2014/main" id="{807D22AE-7384-A64E-A7D0-C54D5B01A63B}"/>
                  </a:ext>
                </a:extLst>
              </p:cNvPr>
              <p:cNvSpPr txBox="1"/>
              <p:nvPr/>
            </p:nvSpPr>
            <p:spPr>
              <a:xfrm>
                <a:off x="2226080" y="1238927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dirty="0"/>
                  <a:t>=</a:t>
                </a:r>
              </a:p>
            </p:txBody>
          </p:sp>
        </p:grpSp>
        <p:sp>
          <p:nvSpPr>
            <p:cNvPr id="69" name="textruta 23">
              <a:extLst>
                <a:ext uri="{FF2B5EF4-FFF2-40B4-BE49-F238E27FC236}">
                  <a16:creationId xmlns:a16="http://schemas.microsoft.com/office/drawing/2014/main" id="{B67983EB-C3F6-F942-AD1A-3FFEF2444E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9913" y="3676971"/>
              <a:ext cx="4281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200" dirty="0"/>
                <a:t>80</a:t>
              </a:r>
            </a:p>
          </p:txBody>
        </p:sp>
      </p:grpSp>
      <p:sp>
        <p:nvSpPr>
          <p:cNvPr id="83" name="Rektangel 82">
            <a:extLst>
              <a:ext uri="{FF2B5EF4-FFF2-40B4-BE49-F238E27FC236}">
                <a16:creationId xmlns:a16="http://schemas.microsoft.com/office/drawing/2014/main" id="{C26577F1-7AD6-3444-BB6F-F95A340EF481}"/>
              </a:ext>
            </a:extLst>
          </p:cNvPr>
          <p:cNvSpPr/>
          <p:nvPr/>
        </p:nvSpPr>
        <p:spPr>
          <a:xfrm>
            <a:off x="6179626" y="2009519"/>
            <a:ext cx="552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32 </a:t>
            </a:r>
            <a:r>
              <a:rPr lang="sv-SE" sz="1200" dirty="0" err="1"/>
              <a:t>st</a:t>
            </a:r>
            <a:endParaRPr lang="sv-SE" sz="1400" dirty="0"/>
          </a:p>
        </p:txBody>
      </p:sp>
      <p:sp>
        <p:nvSpPr>
          <p:cNvPr id="84" name="Rektangel 83">
            <a:extLst>
              <a:ext uri="{FF2B5EF4-FFF2-40B4-BE49-F238E27FC236}">
                <a16:creationId xmlns:a16="http://schemas.microsoft.com/office/drawing/2014/main" id="{B74826C3-3E1B-E242-9C49-9993F63E6D25}"/>
              </a:ext>
            </a:extLst>
          </p:cNvPr>
          <p:cNvSpPr/>
          <p:nvPr/>
        </p:nvSpPr>
        <p:spPr>
          <a:xfrm>
            <a:off x="5115721" y="2311435"/>
            <a:ext cx="4874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Katt</a:t>
            </a:r>
            <a:r>
              <a:rPr lang="sv-SE" sz="1400" dirty="0"/>
              <a:t>:</a:t>
            </a:r>
          </a:p>
        </p:txBody>
      </p:sp>
      <p:grpSp>
        <p:nvGrpSpPr>
          <p:cNvPr id="85" name="Grupp 84">
            <a:extLst>
              <a:ext uri="{FF2B5EF4-FFF2-40B4-BE49-F238E27FC236}">
                <a16:creationId xmlns:a16="http://schemas.microsoft.com/office/drawing/2014/main" id="{B3E62CB3-B25C-4849-A64E-BA67D78F0473}"/>
              </a:ext>
            </a:extLst>
          </p:cNvPr>
          <p:cNvGrpSpPr/>
          <p:nvPr/>
        </p:nvGrpSpPr>
        <p:grpSpPr>
          <a:xfrm>
            <a:off x="5583248" y="2265157"/>
            <a:ext cx="725142" cy="436884"/>
            <a:chOff x="1712533" y="3604718"/>
            <a:chExt cx="725142" cy="436884"/>
          </a:xfrm>
        </p:grpSpPr>
        <p:grpSp>
          <p:nvGrpSpPr>
            <p:cNvPr id="86" name="Grupp 85">
              <a:extLst>
                <a:ext uri="{FF2B5EF4-FFF2-40B4-BE49-F238E27FC236}">
                  <a16:creationId xmlns:a16="http://schemas.microsoft.com/office/drawing/2014/main" id="{ACD91365-2D90-BB44-979E-4BF9456CFAF1}"/>
                </a:ext>
              </a:extLst>
            </p:cNvPr>
            <p:cNvGrpSpPr/>
            <p:nvPr/>
          </p:nvGrpSpPr>
          <p:grpSpPr>
            <a:xfrm>
              <a:off x="1712533" y="3604718"/>
              <a:ext cx="725142" cy="436884"/>
              <a:chOff x="1762548" y="1166674"/>
              <a:chExt cx="725142" cy="436884"/>
            </a:xfrm>
          </p:grpSpPr>
          <p:sp>
            <p:nvSpPr>
              <p:cNvPr id="88" name="textruta 87">
                <a:extLst>
                  <a:ext uri="{FF2B5EF4-FFF2-40B4-BE49-F238E27FC236}">
                    <a16:creationId xmlns:a16="http://schemas.microsoft.com/office/drawing/2014/main" id="{5473A069-2DB1-8F4E-9BB7-2BBDE91385F6}"/>
                  </a:ext>
                </a:extLst>
              </p:cNvPr>
              <p:cNvSpPr txBox="1"/>
              <p:nvPr/>
            </p:nvSpPr>
            <p:spPr>
              <a:xfrm>
                <a:off x="1938291" y="1238927"/>
                <a:ext cx="2231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∙</a:t>
                </a:r>
                <a:endParaRPr lang="sv-SE" sz="1200" dirty="0"/>
              </a:p>
            </p:txBody>
          </p:sp>
          <p:grpSp>
            <p:nvGrpSpPr>
              <p:cNvPr id="89" name="Grupp 88">
                <a:extLst>
                  <a:ext uri="{FF2B5EF4-FFF2-40B4-BE49-F238E27FC236}">
                    <a16:creationId xmlns:a16="http://schemas.microsoft.com/office/drawing/2014/main" id="{7FAAC5B9-FD81-FA47-B0BC-8B09CB394892}"/>
                  </a:ext>
                </a:extLst>
              </p:cNvPr>
              <p:cNvGrpSpPr/>
              <p:nvPr/>
            </p:nvGrpSpPr>
            <p:grpSpPr>
              <a:xfrm>
                <a:off x="1762548" y="1166674"/>
                <a:ext cx="292003" cy="436884"/>
                <a:chOff x="3896732" y="1933413"/>
                <a:chExt cx="292003" cy="436884"/>
              </a:xfrm>
            </p:grpSpPr>
            <p:sp>
              <p:nvSpPr>
                <p:cNvPr id="91" name="textruta 90">
                  <a:extLst>
                    <a:ext uri="{FF2B5EF4-FFF2-40B4-BE49-F238E27FC236}">
                      <a16:creationId xmlns:a16="http://schemas.microsoft.com/office/drawing/2014/main" id="{CE1641EF-9D51-E147-B9E1-E646BB772271}"/>
                    </a:ext>
                  </a:extLst>
                </p:cNvPr>
                <p:cNvSpPr txBox="1"/>
                <p:nvPr/>
              </p:nvSpPr>
              <p:spPr>
                <a:xfrm>
                  <a:off x="3900455" y="1933413"/>
                  <a:ext cx="2632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200" dirty="0">
                      <a:latin typeface="+mn-lt"/>
                      <a:cs typeface="Bradley Hand Bold"/>
                    </a:rPr>
                    <a:t>1</a:t>
                  </a:r>
                </a:p>
              </p:txBody>
            </p:sp>
            <p:sp>
              <p:nvSpPr>
                <p:cNvPr id="92" name="textruta 91">
                  <a:extLst>
                    <a:ext uri="{FF2B5EF4-FFF2-40B4-BE49-F238E27FC236}">
                      <a16:creationId xmlns:a16="http://schemas.microsoft.com/office/drawing/2014/main" id="{32A322C6-0DE1-2E47-AF0F-72070E67C6C9}"/>
                    </a:ext>
                  </a:extLst>
                </p:cNvPr>
                <p:cNvSpPr txBox="1"/>
                <p:nvPr/>
              </p:nvSpPr>
              <p:spPr>
                <a:xfrm>
                  <a:off x="3896732" y="2093298"/>
                  <a:ext cx="29200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200" dirty="0">
                      <a:latin typeface="+mn-lt"/>
                      <a:cs typeface="Bradley Hand Bold"/>
                    </a:rPr>
                    <a:t>4</a:t>
                  </a:r>
                </a:p>
              </p:txBody>
            </p:sp>
            <p:cxnSp>
              <p:nvCxnSpPr>
                <p:cNvPr id="93" name="Rak 92">
                  <a:extLst>
                    <a:ext uri="{FF2B5EF4-FFF2-40B4-BE49-F238E27FC236}">
                      <a16:creationId xmlns:a16="http://schemas.microsoft.com/office/drawing/2014/main" id="{6624F002-767F-FD41-B554-BFBFA5B6A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45275" y="2153628"/>
                  <a:ext cx="161595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ruta 89">
                <a:extLst>
                  <a:ext uri="{FF2B5EF4-FFF2-40B4-BE49-F238E27FC236}">
                    <a16:creationId xmlns:a16="http://schemas.microsoft.com/office/drawing/2014/main" id="{090412B0-AB05-EC44-A071-907FC27E92C0}"/>
                  </a:ext>
                </a:extLst>
              </p:cNvPr>
              <p:cNvSpPr txBox="1"/>
              <p:nvPr/>
            </p:nvSpPr>
            <p:spPr>
              <a:xfrm>
                <a:off x="2226080" y="1238927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dirty="0"/>
                  <a:t>=</a:t>
                </a:r>
              </a:p>
            </p:txBody>
          </p:sp>
        </p:grpSp>
        <p:sp>
          <p:nvSpPr>
            <p:cNvPr id="87" name="textruta 23">
              <a:extLst>
                <a:ext uri="{FF2B5EF4-FFF2-40B4-BE49-F238E27FC236}">
                  <a16:creationId xmlns:a16="http://schemas.microsoft.com/office/drawing/2014/main" id="{F34A2E08-FE0C-DB41-8FBA-9896C08B5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9913" y="3676971"/>
              <a:ext cx="4281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200" dirty="0"/>
                <a:t>80</a:t>
              </a:r>
            </a:p>
          </p:txBody>
        </p:sp>
      </p:grpSp>
      <p:sp>
        <p:nvSpPr>
          <p:cNvPr id="94" name="Rektangel 93">
            <a:extLst>
              <a:ext uri="{FF2B5EF4-FFF2-40B4-BE49-F238E27FC236}">
                <a16:creationId xmlns:a16="http://schemas.microsoft.com/office/drawing/2014/main" id="{B776B041-97B1-7842-AC7E-BBCBE09A44EB}"/>
              </a:ext>
            </a:extLst>
          </p:cNvPr>
          <p:cNvSpPr/>
          <p:nvPr/>
        </p:nvSpPr>
        <p:spPr>
          <a:xfrm>
            <a:off x="6169731" y="2337410"/>
            <a:ext cx="552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20 </a:t>
            </a:r>
            <a:r>
              <a:rPr lang="sv-SE" sz="1200" dirty="0" err="1"/>
              <a:t>st</a:t>
            </a:r>
            <a:endParaRPr lang="sv-SE" sz="1400" dirty="0"/>
          </a:p>
        </p:txBody>
      </p:sp>
      <p:sp>
        <p:nvSpPr>
          <p:cNvPr id="95" name="Rektangel 94">
            <a:extLst>
              <a:ext uri="{FF2B5EF4-FFF2-40B4-BE49-F238E27FC236}">
                <a16:creationId xmlns:a16="http://schemas.microsoft.com/office/drawing/2014/main" id="{7BE8F0AD-17F1-284D-AE05-60FCAA2153BC}"/>
              </a:ext>
            </a:extLst>
          </p:cNvPr>
          <p:cNvSpPr/>
          <p:nvPr/>
        </p:nvSpPr>
        <p:spPr>
          <a:xfrm>
            <a:off x="4632641" y="2652008"/>
            <a:ext cx="9864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Varken eller</a:t>
            </a:r>
            <a:r>
              <a:rPr lang="sv-SE" sz="1400" dirty="0"/>
              <a:t>:</a:t>
            </a:r>
          </a:p>
        </p:txBody>
      </p:sp>
      <p:grpSp>
        <p:nvGrpSpPr>
          <p:cNvPr id="96" name="Grupp 95">
            <a:extLst>
              <a:ext uri="{FF2B5EF4-FFF2-40B4-BE49-F238E27FC236}">
                <a16:creationId xmlns:a16="http://schemas.microsoft.com/office/drawing/2014/main" id="{A8A4795D-C9BF-A545-92CD-4D00C7209DB8}"/>
              </a:ext>
            </a:extLst>
          </p:cNvPr>
          <p:cNvGrpSpPr/>
          <p:nvPr/>
        </p:nvGrpSpPr>
        <p:grpSpPr>
          <a:xfrm>
            <a:off x="5583248" y="2609078"/>
            <a:ext cx="725142" cy="436884"/>
            <a:chOff x="1712533" y="3604718"/>
            <a:chExt cx="725142" cy="436884"/>
          </a:xfrm>
        </p:grpSpPr>
        <p:grpSp>
          <p:nvGrpSpPr>
            <p:cNvPr id="97" name="Grupp 96">
              <a:extLst>
                <a:ext uri="{FF2B5EF4-FFF2-40B4-BE49-F238E27FC236}">
                  <a16:creationId xmlns:a16="http://schemas.microsoft.com/office/drawing/2014/main" id="{895631B2-6119-E94F-A0A3-5558EE429216}"/>
                </a:ext>
              </a:extLst>
            </p:cNvPr>
            <p:cNvGrpSpPr/>
            <p:nvPr/>
          </p:nvGrpSpPr>
          <p:grpSpPr>
            <a:xfrm>
              <a:off x="1712533" y="3604718"/>
              <a:ext cx="725142" cy="436884"/>
              <a:chOff x="1762548" y="1166674"/>
              <a:chExt cx="725142" cy="436884"/>
            </a:xfrm>
          </p:grpSpPr>
          <p:sp>
            <p:nvSpPr>
              <p:cNvPr id="99" name="textruta 98">
                <a:extLst>
                  <a:ext uri="{FF2B5EF4-FFF2-40B4-BE49-F238E27FC236}">
                    <a16:creationId xmlns:a16="http://schemas.microsoft.com/office/drawing/2014/main" id="{41DD1912-131A-0649-B4BC-488F90669234}"/>
                  </a:ext>
                </a:extLst>
              </p:cNvPr>
              <p:cNvSpPr txBox="1"/>
              <p:nvPr/>
            </p:nvSpPr>
            <p:spPr>
              <a:xfrm>
                <a:off x="1938291" y="1238927"/>
                <a:ext cx="2231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∙</a:t>
                </a:r>
                <a:endParaRPr lang="sv-SE" sz="1200" dirty="0"/>
              </a:p>
            </p:txBody>
          </p:sp>
          <p:grpSp>
            <p:nvGrpSpPr>
              <p:cNvPr id="100" name="Grupp 99">
                <a:extLst>
                  <a:ext uri="{FF2B5EF4-FFF2-40B4-BE49-F238E27FC236}">
                    <a16:creationId xmlns:a16="http://schemas.microsoft.com/office/drawing/2014/main" id="{43679F4F-1491-3343-81A8-25EDD1940DFB}"/>
                  </a:ext>
                </a:extLst>
              </p:cNvPr>
              <p:cNvGrpSpPr/>
              <p:nvPr/>
            </p:nvGrpSpPr>
            <p:grpSpPr>
              <a:xfrm>
                <a:off x="1762548" y="1166674"/>
                <a:ext cx="292003" cy="436884"/>
                <a:chOff x="3896732" y="1933413"/>
                <a:chExt cx="292003" cy="436884"/>
              </a:xfrm>
            </p:grpSpPr>
            <p:sp>
              <p:nvSpPr>
                <p:cNvPr id="102" name="textruta 101">
                  <a:extLst>
                    <a:ext uri="{FF2B5EF4-FFF2-40B4-BE49-F238E27FC236}">
                      <a16:creationId xmlns:a16="http://schemas.microsoft.com/office/drawing/2014/main" id="{77774B66-BD60-9348-B729-95F18F33066E}"/>
                    </a:ext>
                  </a:extLst>
                </p:cNvPr>
                <p:cNvSpPr txBox="1"/>
                <p:nvPr/>
              </p:nvSpPr>
              <p:spPr>
                <a:xfrm>
                  <a:off x="3900455" y="1933413"/>
                  <a:ext cx="2632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200" dirty="0">
                      <a:latin typeface="+mn-lt"/>
                      <a:cs typeface="Bradley Hand Bold"/>
                    </a:rPr>
                    <a:t>3</a:t>
                  </a:r>
                </a:p>
              </p:txBody>
            </p:sp>
            <p:sp>
              <p:nvSpPr>
                <p:cNvPr id="103" name="textruta 102">
                  <a:extLst>
                    <a:ext uri="{FF2B5EF4-FFF2-40B4-BE49-F238E27FC236}">
                      <a16:creationId xmlns:a16="http://schemas.microsoft.com/office/drawing/2014/main" id="{D899BC74-6C12-9546-AE17-7DCE663A9F86}"/>
                    </a:ext>
                  </a:extLst>
                </p:cNvPr>
                <p:cNvSpPr txBox="1"/>
                <p:nvPr/>
              </p:nvSpPr>
              <p:spPr>
                <a:xfrm>
                  <a:off x="3896732" y="2093298"/>
                  <a:ext cx="29200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200" dirty="0">
                      <a:latin typeface="+mn-lt"/>
                      <a:cs typeface="Bradley Hand Bold"/>
                    </a:rPr>
                    <a:t>8</a:t>
                  </a:r>
                </a:p>
              </p:txBody>
            </p:sp>
            <p:cxnSp>
              <p:nvCxnSpPr>
                <p:cNvPr id="104" name="Rak 103">
                  <a:extLst>
                    <a:ext uri="{FF2B5EF4-FFF2-40B4-BE49-F238E27FC236}">
                      <a16:creationId xmlns:a16="http://schemas.microsoft.com/office/drawing/2014/main" id="{9A904CD2-5B61-3F4C-B513-F05B5B0EAF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45275" y="2153628"/>
                  <a:ext cx="161595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1" name="textruta 100">
                <a:extLst>
                  <a:ext uri="{FF2B5EF4-FFF2-40B4-BE49-F238E27FC236}">
                    <a16:creationId xmlns:a16="http://schemas.microsoft.com/office/drawing/2014/main" id="{1245964A-97BF-174E-B4D4-79F899F14A3D}"/>
                  </a:ext>
                </a:extLst>
              </p:cNvPr>
              <p:cNvSpPr txBox="1"/>
              <p:nvPr/>
            </p:nvSpPr>
            <p:spPr>
              <a:xfrm>
                <a:off x="2226080" y="1238927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dirty="0"/>
                  <a:t>=</a:t>
                </a:r>
              </a:p>
            </p:txBody>
          </p:sp>
        </p:grpSp>
        <p:sp>
          <p:nvSpPr>
            <p:cNvPr id="98" name="textruta 23">
              <a:extLst>
                <a:ext uri="{FF2B5EF4-FFF2-40B4-BE49-F238E27FC236}">
                  <a16:creationId xmlns:a16="http://schemas.microsoft.com/office/drawing/2014/main" id="{8C195975-A5D2-1443-A5A6-1BB7F15F6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9913" y="3676971"/>
              <a:ext cx="4281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200" dirty="0"/>
                <a:t>80</a:t>
              </a:r>
            </a:p>
          </p:txBody>
        </p:sp>
      </p:grpSp>
      <p:sp>
        <p:nvSpPr>
          <p:cNvPr id="105" name="Rektangel 104">
            <a:extLst>
              <a:ext uri="{FF2B5EF4-FFF2-40B4-BE49-F238E27FC236}">
                <a16:creationId xmlns:a16="http://schemas.microsoft.com/office/drawing/2014/main" id="{30640610-B755-464C-8C99-DB556A8638D0}"/>
              </a:ext>
            </a:extLst>
          </p:cNvPr>
          <p:cNvSpPr/>
          <p:nvPr/>
        </p:nvSpPr>
        <p:spPr>
          <a:xfrm>
            <a:off x="6169731" y="2681331"/>
            <a:ext cx="552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30 </a:t>
            </a:r>
            <a:r>
              <a:rPr lang="sv-SE" sz="1200" dirty="0" err="1"/>
              <a:t>st</a:t>
            </a:r>
            <a:endParaRPr lang="sv-SE" sz="1400" dirty="0"/>
          </a:p>
        </p:txBody>
      </p:sp>
      <p:sp>
        <p:nvSpPr>
          <p:cNvPr id="106" name="Rektangel 105">
            <a:extLst>
              <a:ext uri="{FF2B5EF4-FFF2-40B4-BE49-F238E27FC236}">
                <a16:creationId xmlns:a16="http://schemas.microsoft.com/office/drawing/2014/main" id="{97634F62-1A40-6343-A9E0-94FF480B72F1}"/>
              </a:ext>
            </a:extLst>
          </p:cNvPr>
          <p:cNvSpPr/>
          <p:nvPr/>
        </p:nvSpPr>
        <p:spPr>
          <a:xfrm>
            <a:off x="6852265" y="2001376"/>
            <a:ext cx="16966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Men 32 + 20 + 30 = 82.</a:t>
            </a:r>
          </a:p>
        </p:txBody>
      </p:sp>
      <p:sp>
        <p:nvSpPr>
          <p:cNvPr id="107" name="Rektangel 106">
            <a:extLst>
              <a:ext uri="{FF2B5EF4-FFF2-40B4-BE49-F238E27FC236}">
                <a16:creationId xmlns:a16="http://schemas.microsoft.com/office/drawing/2014/main" id="{37C0FD32-237B-7244-ACF0-C6947ADCFCC4}"/>
              </a:ext>
            </a:extLst>
          </p:cNvPr>
          <p:cNvSpPr/>
          <p:nvPr/>
        </p:nvSpPr>
        <p:spPr>
          <a:xfrm>
            <a:off x="6722523" y="2293507"/>
            <a:ext cx="2107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Alltså är det 82 – 80 = 2 elever som har både hund och katt.</a:t>
            </a:r>
          </a:p>
        </p:txBody>
      </p:sp>
      <p:sp>
        <p:nvSpPr>
          <p:cNvPr id="108" name="Rektangel 107">
            <a:extLst>
              <a:ext uri="{FF2B5EF4-FFF2-40B4-BE49-F238E27FC236}">
                <a16:creationId xmlns:a16="http://schemas.microsoft.com/office/drawing/2014/main" id="{496C16AA-8DD5-DF42-9B43-457CFFC5D7A0}"/>
              </a:ext>
            </a:extLst>
          </p:cNvPr>
          <p:cNvSpPr/>
          <p:nvPr/>
        </p:nvSpPr>
        <p:spPr>
          <a:xfrm>
            <a:off x="5758991" y="2990079"/>
            <a:ext cx="2157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C00000"/>
                </a:solidFill>
              </a:rPr>
              <a:t>2 elever har både hund och katt</a:t>
            </a: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AF188460-EA1D-ED44-BAED-89EF4EA14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059" y="3461258"/>
            <a:ext cx="2006258" cy="240983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D7B949D5-214B-9243-BC42-9BE8A0D7C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5359" y="3910720"/>
            <a:ext cx="842535" cy="269035"/>
          </a:xfrm>
          <a:prstGeom prst="rect">
            <a:avLst/>
          </a:prstGeom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05700CE3-4077-1E42-9A64-E824958ED5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6578" y="4198731"/>
            <a:ext cx="1208012" cy="123412"/>
          </a:xfrm>
          <a:prstGeom prst="rect">
            <a:avLst/>
          </a:prstGeom>
        </p:spPr>
      </p:pic>
      <p:pic>
        <p:nvPicPr>
          <p:cNvPr id="40" name="Bildobjekt 39">
            <a:extLst>
              <a:ext uri="{FF2B5EF4-FFF2-40B4-BE49-F238E27FC236}">
                <a16:creationId xmlns:a16="http://schemas.microsoft.com/office/drawing/2014/main" id="{308A61BE-FA8E-844B-B945-200C0D5DE2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4874" y="4360094"/>
            <a:ext cx="753020" cy="100715"/>
          </a:xfrm>
          <a:prstGeom prst="rect">
            <a:avLst/>
          </a:prstGeom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321AFE82-7FF3-7F46-B1A4-0C7F88DB48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6258" y="4497552"/>
            <a:ext cx="488371" cy="105046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ABC2ED58-1867-9944-9AF8-673862F3C87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02434" y="4122673"/>
            <a:ext cx="892099" cy="300259"/>
          </a:xfrm>
          <a:prstGeom prst="rect">
            <a:avLst/>
          </a:prstGeom>
        </p:spPr>
      </p:pic>
      <p:sp>
        <p:nvSpPr>
          <p:cNvPr id="109" name="Rektangel 108">
            <a:extLst>
              <a:ext uri="{FF2B5EF4-FFF2-40B4-BE49-F238E27FC236}">
                <a16:creationId xmlns:a16="http://schemas.microsoft.com/office/drawing/2014/main" id="{920296F1-4FF4-9948-826E-FD2400E521C7}"/>
              </a:ext>
            </a:extLst>
          </p:cNvPr>
          <p:cNvSpPr/>
          <p:nvPr/>
        </p:nvSpPr>
        <p:spPr>
          <a:xfrm>
            <a:off x="658968" y="4639940"/>
            <a:ext cx="388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För att 1/40 av antalet elever ska vara ett heltal mellan 50 och 100 så är antalet elever som deltog lika med 80.</a:t>
            </a:r>
          </a:p>
        </p:txBody>
      </p:sp>
      <p:sp>
        <p:nvSpPr>
          <p:cNvPr id="110" name="Rektangel 109">
            <a:extLst>
              <a:ext uri="{FF2B5EF4-FFF2-40B4-BE49-F238E27FC236}">
                <a16:creationId xmlns:a16="http://schemas.microsoft.com/office/drawing/2014/main" id="{DFF62127-8862-C54E-A7C9-DA9ABF8BCE2A}"/>
              </a:ext>
            </a:extLst>
          </p:cNvPr>
          <p:cNvSpPr/>
          <p:nvPr/>
        </p:nvSpPr>
        <p:spPr>
          <a:xfrm>
            <a:off x="661268" y="5050952"/>
            <a:ext cx="3709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1/40 av 80 </a:t>
            </a:r>
            <a:r>
              <a:rPr lang="sv-SE" sz="1200" dirty="0" err="1"/>
              <a:t>st</a:t>
            </a:r>
            <a:r>
              <a:rPr lang="sv-SE" sz="1200" dirty="0"/>
              <a:t> = </a:t>
            </a:r>
            <a:r>
              <a:rPr lang="sv-SE" sz="1200" dirty="0">
                <a:solidFill>
                  <a:srgbClr val="C00000"/>
                </a:solidFill>
              </a:rPr>
              <a:t>2 elever</a:t>
            </a:r>
            <a:r>
              <a:rPr lang="sv-SE" sz="1200" dirty="0"/>
              <a:t> </a:t>
            </a:r>
            <a:r>
              <a:rPr lang="sv-SE" sz="1200" dirty="0">
                <a:solidFill>
                  <a:srgbClr val="C00000"/>
                </a:solidFill>
              </a:rPr>
              <a:t>hade både hund och katt.</a:t>
            </a:r>
          </a:p>
        </p:txBody>
      </p:sp>
      <p:pic>
        <p:nvPicPr>
          <p:cNvPr id="44" name="Bildobjekt 43">
            <a:extLst>
              <a:ext uri="{FF2B5EF4-FFF2-40B4-BE49-F238E27FC236}">
                <a16:creationId xmlns:a16="http://schemas.microsoft.com/office/drawing/2014/main" id="{1C527507-7DB9-2943-929D-44DF4C7B91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2024" y="3469514"/>
            <a:ext cx="1668263" cy="195308"/>
          </a:xfrm>
          <a:prstGeom prst="rect">
            <a:avLst/>
          </a:prstGeom>
        </p:spPr>
      </p:pic>
      <p:sp>
        <p:nvSpPr>
          <p:cNvPr id="111" name="Rektangel 110">
            <a:extLst>
              <a:ext uri="{FF2B5EF4-FFF2-40B4-BE49-F238E27FC236}">
                <a16:creationId xmlns:a16="http://schemas.microsoft.com/office/drawing/2014/main" id="{13D0CCC0-F230-6543-AAF0-D894E41ADA97}"/>
              </a:ext>
            </a:extLst>
          </p:cNvPr>
          <p:cNvSpPr/>
          <p:nvPr/>
        </p:nvSpPr>
        <p:spPr>
          <a:xfrm>
            <a:off x="4593807" y="3661868"/>
            <a:ext cx="43639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Den färde strategin kan vara Rita ett diagram, ett s k </a:t>
            </a:r>
            <a:r>
              <a:rPr lang="sv-SE" sz="1200" i="1" dirty="0" err="1"/>
              <a:t>Venndiagram</a:t>
            </a:r>
            <a:r>
              <a:rPr lang="sv-SE" sz="1200" i="1" dirty="0"/>
              <a:t>.</a:t>
            </a:r>
          </a:p>
        </p:txBody>
      </p:sp>
      <p:sp>
        <p:nvSpPr>
          <p:cNvPr id="112" name="Rektangel 111">
            <a:extLst>
              <a:ext uri="{FF2B5EF4-FFF2-40B4-BE49-F238E27FC236}">
                <a16:creationId xmlns:a16="http://schemas.microsoft.com/office/drawing/2014/main" id="{E6486383-F2FF-E04B-8D09-83A0112B8E32}"/>
              </a:ext>
            </a:extLst>
          </p:cNvPr>
          <p:cNvSpPr/>
          <p:nvPr/>
        </p:nvSpPr>
        <p:spPr>
          <a:xfrm>
            <a:off x="4593807" y="3867256"/>
            <a:ext cx="436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Man konstaterar först, som ovan, att antalet elever måsta vara 80 med fördelning:</a:t>
            </a:r>
          </a:p>
        </p:txBody>
      </p:sp>
      <p:sp>
        <p:nvSpPr>
          <p:cNvPr id="113" name="Rektangel 112">
            <a:extLst>
              <a:ext uri="{FF2B5EF4-FFF2-40B4-BE49-F238E27FC236}">
                <a16:creationId xmlns:a16="http://schemas.microsoft.com/office/drawing/2014/main" id="{70060356-6701-814A-ADFB-98DD751E7EE9}"/>
              </a:ext>
            </a:extLst>
          </p:cNvPr>
          <p:cNvSpPr/>
          <p:nvPr/>
        </p:nvSpPr>
        <p:spPr>
          <a:xfrm>
            <a:off x="5008391" y="4382592"/>
            <a:ext cx="7849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Hund</a:t>
            </a:r>
            <a:r>
              <a:rPr lang="sv-SE" sz="1400" dirty="0"/>
              <a:t>:</a:t>
            </a:r>
          </a:p>
        </p:txBody>
      </p:sp>
      <p:sp>
        <p:nvSpPr>
          <p:cNvPr id="114" name="Rektangel 113">
            <a:extLst>
              <a:ext uri="{FF2B5EF4-FFF2-40B4-BE49-F238E27FC236}">
                <a16:creationId xmlns:a16="http://schemas.microsoft.com/office/drawing/2014/main" id="{E0222EAD-BD43-E842-AF80-5419BE374580}"/>
              </a:ext>
            </a:extLst>
          </p:cNvPr>
          <p:cNvSpPr/>
          <p:nvPr/>
        </p:nvSpPr>
        <p:spPr>
          <a:xfrm>
            <a:off x="5444862" y="4411575"/>
            <a:ext cx="7849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32 </a:t>
            </a:r>
            <a:r>
              <a:rPr lang="sv-SE" sz="1200" dirty="0" err="1"/>
              <a:t>st</a:t>
            </a:r>
            <a:endParaRPr lang="sv-SE" sz="1400" dirty="0"/>
          </a:p>
        </p:txBody>
      </p:sp>
      <p:sp>
        <p:nvSpPr>
          <p:cNvPr id="115" name="Rektangel 114">
            <a:extLst>
              <a:ext uri="{FF2B5EF4-FFF2-40B4-BE49-F238E27FC236}">
                <a16:creationId xmlns:a16="http://schemas.microsoft.com/office/drawing/2014/main" id="{A6A6686F-76E3-0944-AFDA-01C95B993573}"/>
              </a:ext>
            </a:extLst>
          </p:cNvPr>
          <p:cNvSpPr/>
          <p:nvPr/>
        </p:nvSpPr>
        <p:spPr>
          <a:xfrm>
            <a:off x="5090256" y="4610916"/>
            <a:ext cx="7849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Katt</a:t>
            </a:r>
            <a:r>
              <a:rPr lang="sv-SE" sz="1400" dirty="0"/>
              <a:t>:</a:t>
            </a:r>
          </a:p>
        </p:txBody>
      </p:sp>
      <p:sp>
        <p:nvSpPr>
          <p:cNvPr id="116" name="Rektangel 115">
            <a:extLst>
              <a:ext uri="{FF2B5EF4-FFF2-40B4-BE49-F238E27FC236}">
                <a16:creationId xmlns:a16="http://schemas.microsoft.com/office/drawing/2014/main" id="{B42AD860-BD7D-2E49-9C24-3E55941B90D2}"/>
              </a:ext>
            </a:extLst>
          </p:cNvPr>
          <p:cNvSpPr/>
          <p:nvPr/>
        </p:nvSpPr>
        <p:spPr>
          <a:xfrm>
            <a:off x="5438130" y="4641182"/>
            <a:ext cx="7849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20 </a:t>
            </a:r>
            <a:r>
              <a:rPr lang="sv-SE" sz="1200" dirty="0" err="1"/>
              <a:t>st</a:t>
            </a:r>
            <a:endParaRPr lang="sv-SE" sz="1400" dirty="0"/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33DA3794-1D7A-E84D-9AF0-8FBC39DBE52B}"/>
              </a:ext>
            </a:extLst>
          </p:cNvPr>
          <p:cNvSpPr/>
          <p:nvPr/>
        </p:nvSpPr>
        <p:spPr>
          <a:xfrm>
            <a:off x="4606664" y="4827345"/>
            <a:ext cx="970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Varken eller</a:t>
            </a:r>
            <a:r>
              <a:rPr lang="sv-SE" sz="1400" dirty="0"/>
              <a:t>:</a:t>
            </a: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863A16D5-1209-1446-BDF8-47D36943DD58}"/>
              </a:ext>
            </a:extLst>
          </p:cNvPr>
          <p:cNvSpPr/>
          <p:nvPr/>
        </p:nvSpPr>
        <p:spPr>
          <a:xfrm>
            <a:off x="5448025" y="4861170"/>
            <a:ext cx="7849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30 </a:t>
            </a:r>
            <a:r>
              <a:rPr lang="sv-SE" sz="1200" dirty="0" err="1"/>
              <a:t>st</a:t>
            </a:r>
            <a:endParaRPr lang="sv-SE" sz="1400" dirty="0"/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F47AA727-86BB-B84F-8040-797EA7C9F13C}"/>
              </a:ext>
            </a:extLst>
          </p:cNvPr>
          <p:cNvSpPr/>
          <p:nvPr/>
        </p:nvSpPr>
        <p:spPr>
          <a:xfrm>
            <a:off x="6442709" y="4110520"/>
            <a:ext cx="2001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Diagrammet ser då ut så här:</a:t>
            </a: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324104FB-6C37-DC4E-8C0F-EDFB1657AA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97571" y="4354451"/>
            <a:ext cx="1918241" cy="1102701"/>
          </a:xfrm>
          <a:prstGeom prst="rect">
            <a:avLst/>
          </a:prstGeom>
        </p:spPr>
      </p:pic>
      <p:grpSp>
        <p:nvGrpSpPr>
          <p:cNvPr id="128" name="Grupp 127">
            <a:extLst>
              <a:ext uri="{FF2B5EF4-FFF2-40B4-BE49-F238E27FC236}">
                <a16:creationId xmlns:a16="http://schemas.microsoft.com/office/drawing/2014/main" id="{F4F6485C-0FA6-7246-B8AB-DF6B396B33BE}"/>
              </a:ext>
            </a:extLst>
          </p:cNvPr>
          <p:cNvGrpSpPr/>
          <p:nvPr/>
        </p:nvGrpSpPr>
        <p:grpSpPr>
          <a:xfrm>
            <a:off x="4714484" y="4914920"/>
            <a:ext cx="2686451" cy="542488"/>
            <a:chOff x="4714484" y="4914920"/>
            <a:chExt cx="2686451" cy="542488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1FAD028B-F246-FF4D-A2D0-EF5E58FDC327}"/>
                </a:ext>
              </a:extLst>
            </p:cNvPr>
            <p:cNvSpPr/>
            <p:nvPr/>
          </p:nvSpPr>
          <p:spPr>
            <a:xfrm>
              <a:off x="4714484" y="5180409"/>
              <a:ext cx="2157804" cy="276999"/>
            </a:xfrm>
            <a:prstGeom prst="rect">
              <a:avLst/>
            </a:prstGeom>
            <a:ln w="127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sv-SE" sz="1200" dirty="0">
                  <a:solidFill>
                    <a:srgbClr val="C00000"/>
                  </a:solidFill>
                </a:rPr>
                <a:t>2 elever har både hund och katt</a:t>
              </a:r>
            </a:p>
          </p:txBody>
        </p:sp>
        <p:cxnSp>
          <p:nvCxnSpPr>
            <p:cNvPr id="123" name="Rak pil 122">
              <a:extLst>
                <a:ext uri="{FF2B5EF4-FFF2-40B4-BE49-F238E27FC236}">
                  <a16:creationId xmlns:a16="http://schemas.microsoft.com/office/drawing/2014/main" id="{F91731DE-C3C0-2C46-90C4-CD5E87511D2E}"/>
                </a:ext>
              </a:extLst>
            </p:cNvPr>
            <p:cNvCxnSpPr>
              <a:cxnSpLocks/>
              <a:stCxn id="121" idx="3"/>
            </p:cNvCxnSpPr>
            <p:nvPr/>
          </p:nvCxnSpPr>
          <p:spPr>
            <a:xfrm flipV="1">
              <a:off x="6872288" y="4914920"/>
              <a:ext cx="528647" cy="40398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401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2" grpId="0"/>
      <p:bldP spid="51" grpId="0"/>
      <p:bldP spid="76" grpId="0"/>
      <p:bldP spid="63" grpId="0"/>
      <p:bldP spid="64" grpId="0"/>
      <p:bldP spid="65" grpId="0"/>
      <p:bldP spid="66" grpId="0"/>
      <p:bldP spid="83" grpId="0"/>
      <p:bldP spid="84" grpId="0"/>
      <p:bldP spid="94" grpId="0"/>
      <p:bldP spid="95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 5"/>
          <p:cNvGrpSpPr/>
          <p:nvPr/>
        </p:nvGrpSpPr>
        <p:grpSpPr>
          <a:xfrm>
            <a:off x="1773238" y="4377963"/>
            <a:ext cx="6166610" cy="400110"/>
            <a:chOff x="1773238" y="3714820"/>
            <a:chExt cx="6166610" cy="400110"/>
          </a:xfrm>
        </p:grpSpPr>
        <p:sp>
          <p:nvSpPr>
            <p:cNvPr id="4" name="textruta 3"/>
            <p:cNvSpPr txBox="1"/>
            <p:nvPr/>
          </p:nvSpPr>
          <p:spPr>
            <a:xfrm>
              <a:off x="1773238" y="3714820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1.</a:t>
              </a:r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2349988" y="3723484"/>
              <a:ext cx="5589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Börja med att gissa hur hög stapeln blir. </a:t>
              </a:r>
            </a:p>
          </p:txBody>
        </p:sp>
      </p:grpSp>
      <p:grpSp>
        <p:nvGrpSpPr>
          <p:cNvPr id="10" name="Grupp 9"/>
          <p:cNvGrpSpPr/>
          <p:nvPr/>
        </p:nvGrpSpPr>
        <p:grpSpPr>
          <a:xfrm>
            <a:off x="1773237" y="5127819"/>
            <a:ext cx="6166610" cy="400110"/>
            <a:chOff x="1773238" y="3725673"/>
            <a:chExt cx="6166610" cy="400110"/>
          </a:xfrm>
        </p:grpSpPr>
        <p:sp>
          <p:nvSpPr>
            <p:cNvPr id="11" name="textruta 10"/>
            <p:cNvSpPr txBox="1"/>
            <p:nvPr/>
          </p:nvSpPr>
          <p:spPr>
            <a:xfrm>
              <a:off x="1773238" y="3725673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2.</a:t>
              </a:r>
            </a:p>
          </p:txBody>
        </p:sp>
        <p:sp>
          <p:nvSpPr>
            <p:cNvPr id="12" name="textruta 11"/>
            <p:cNvSpPr txBox="1"/>
            <p:nvPr/>
          </p:nvSpPr>
          <p:spPr>
            <a:xfrm>
              <a:off x="2349988" y="3725673"/>
              <a:ext cx="5589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Räkna ut hur hög stapeln skulle bli.  </a:t>
              </a:r>
            </a:p>
          </p:txBody>
        </p:sp>
      </p:grpSp>
      <p:grpSp>
        <p:nvGrpSpPr>
          <p:cNvPr id="13" name="Grupp 12"/>
          <p:cNvGrpSpPr/>
          <p:nvPr/>
        </p:nvGrpSpPr>
        <p:grpSpPr>
          <a:xfrm>
            <a:off x="1773237" y="5877675"/>
            <a:ext cx="6166610" cy="400110"/>
            <a:chOff x="1773238" y="3725673"/>
            <a:chExt cx="6166610" cy="400110"/>
          </a:xfrm>
        </p:grpSpPr>
        <p:sp>
          <p:nvSpPr>
            <p:cNvPr id="14" name="textruta 13"/>
            <p:cNvSpPr txBox="1"/>
            <p:nvPr/>
          </p:nvSpPr>
          <p:spPr>
            <a:xfrm>
              <a:off x="1773238" y="3725673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3.</a:t>
              </a:r>
            </a:p>
          </p:txBody>
        </p:sp>
        <p:sp>
          <p:nvSpPr>
            <p:cNvPr id="15" name="textruta 14"/>
            <p:cNvSpPr txBox="1"/>
            <p:nvPr/>
          </p:nvSpPr>
          <p:spPr>
            <a:xfrm>
              <a:off x="2349988" y="3725673"/>
              <a:ext cx="5589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Jämför höjden med någon känd sträcka.  </a:t>
              </a:r>
            </a:p>
          </p:txBody>
        </p:sp>
      </p:grpSp>
      <p:sp>
        <p:nvSpPr>
          <p:cNvPr id="17" name="textruta 16"/>
          <p:cNvSpPr txBox="1"/>
          <p:nvPr/>
        </p:nvSpPr>
        <p:spPr>
          <a:xfrm>
            <a:off x="1270000" y="138136"/>
            <a:ext cx="686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Räkna och häpna – världens militärutgifter</a:t>
            </a:r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59AE9FC7-6F44-1F43-BB58-941FFB8923CA}"/>
              </a:ext>
            </a:extLst>
          </p:cNvPr>
          <p:cNvGrpSpPr/>
          <p:nvPr/>
        </p:nvGrpSpPr>
        <p:grpSpPr>
          <a:xfrm>
            <a:off x="2122714" y="814582"/>
            <a:ext cx="6874329" cy="2862322"/>
            <a:chOff x="2277835" y="806418"/>
            <a:chExt cx="6874329" cy="2862322"/>
          </a:xfrm>
        </p:grpSpPr>
        <p:sp>
          <p:nvSpPr>
            <p:cNvPr id="3" name="textruta 2"/>
            <p:cNvSpPr txBox="1"/>
            <p:nvPr/>
          </p:nvSpPr>
          <p:spPr>
            <a:xfrm>
              <a:off x="2277835" y="806418"/>
              <a:ext cx="4122965" cy="286232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dirty="0"/>
                <a:t>Varje år använder världens länder ungefär </a:t>
              </a:r>
              <a:r>
                <a:rPr lang="sv-SE" b="1" dirty="0">
                  <a:solidFill>
                    <a:srgbClr val="C00000"/>
                  </a:solidFill>
                </a:rPr>
                <a:t>1 700 miljarder dollar</a:t>
              </a:r>
              <a:r>
                <a:rPr lang="sv-SE" dirty="0"/>
                <a:t> i militärutgifter – ett osannolikt stort belopp. </a:t>
              </a:r>
            </a:p>
            <a:p>
              <a:endParaRPr lang="sv-SE" dirty="0"/>
            </a:p>
            <a:p>
              <a:r>
                <a:rPr lang="sv-SE" dirty="0"/>
                <a:t>För att få en uppfattning om hur mycket pengar det egentligen är, tänker vi oss den summan i svenska tusenlappar som ligger ovanpå varandra i en stapel. </a:t>
              </a:r>
            </a:p>
            <a:p>
              <a:endParaRPr lang="sv-SE" dirty="0"/>
            </a:p>
            <a:p>
              <a:r>
                <a:rPr lang="sv-SE" dirty="0"/>
                <a:t>Hur hög skulle den stapeln bli? </a:t>
              </a:r>
            </a:p>
          </p:txBody>
        </p:sp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1F4A726B-1747-1341-95CF-844EF9493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6" t="-1" r="-1" b="2435"/>
            <a:stretch/>
          </p:blipFill>
          <p:spPr>
            <a:xfrm>
              <a:off x="6523264" y="1137866"/>
              <a:ext cx="2628900" cy="180937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989638" y="4431799"/>
            <a:ext cx="641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 Sveriges längd är </a:t>
            </a:r>
            <a:r>
              <a:rPr lang="sv-SE" b="1" dirty="0">
                <a:solidFill>
                  <a:srgbClr val="C00000"/>
                </a:solidFill>
              </a:rPr>
              <a:t>160 mil.</a:t>
            </a:r>
          </a:p>
        </p:txBody>
      </p:sp>
      <p:sp>
        <p:nvSpPr>
          <p:cNvPr id="5" name="Rektangel 4"/>
          <p:cNvSpPr/>
          <p:nvPr/>
        </p:nvSpPr>
        <p:spPr>
          <a:xfrm>
            <a:off x="1989638" y="2735258"/>
            <a:ext cx="5985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betyder att en stapel med 1 miljard kr i 1 000-lappar är     1 000 000 ∙ 0,1 mm = 100 000 mm = 100 m hög.</a:t>
            </a:r>
          </a:p>
        </p:txBody>
      </p:sp>
      <p:sp>
        <p:nvSpPr>
          <p:cNvPr id="7" name="Rektangel 6"/>
          <p:cNvSpPr/>
          <p:nvPr/>
        </p:nvSpPr>
        <p:spPr>
          <a:xfrm>
            <a:off x="1956750" y="1424616"/>
            <a:ext cx="4509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räknar med att 1 dollar motsvarar ca 9 kr.</a:t>
            </a:r>
          </a:p>
        </p:txBody>
      </p:sp>
      <p:sp>
        <p:nvSpPr>
          <p:cNvPr id="8" name="Rektangel 7"/>
          <p:cNvSpPr/>
          <p:nvPr/>
        </p:nvSpPr>
        <p:spPr>
          <a:xfrm>
            <a:off x="1956750" y="1887593"/>
            <a:ext cx="5595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1 700 miljarder dollar motsvarar då 15 000 miljarder kr.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343362" y="1412829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</a:t>
            </a:r>
          </a:p>
        </p:txBody>
      </p:sp>
      <p:sp>
        <p:nvSpPr>
          <p:cNvPr id="11" name="Rektangel 10"/>
          <p:cNvSpPr/>
          <p:nvPr/>
        </p:nvSpPr>
        <p:spPr>
          <a:xfrm>
            <a:off x="1989638" y="3551726"/>
            <a:ext cx="7031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15 000 miljarder kr = 15 000 ∙ 100 m = 1 500 000 m = 1 500 km = </a:t>
            </a:r>
            <a:r>
              <a:rPr lang="sv-SE" b="1" dirty="0">
                <a:solidFill>
                  <a:srgbClr val="C00000"/>
                </a:solidFill>
              </a:rPr>
              <a:t>150 mil.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1343362" y="4401021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</a:t>
            </a:r>
          </a:p>
        </p:txBody>
      </p:sp>
      <p:sp>
        <p:nvSpPr>
          <p:cNvPr id="14" name="Rektangel 13"/>
          <p:cNvSpPr/>
          <p:nvPr/>
        </p:nvSpPr>
        <p:spPr>
          <a:xfrm>
            <a:off x="1956750" y="2316850"/>
            <a:ext cx="6051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tusenlapp är ca 0,1 mm tjock. 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041683" y="416818"/>
            <a:ext cx="297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C00000"/>
                </a:solidFill>
                <a:latin typeface="+mj-lt"/>
                <a:cs typeface="Comic Sans MS"/>
              </a:rPr>
              <a:t>Lösningsförslag</a:t>
            </a:r>
          </a:p>
        </p:txBody>
      </p:sp>
    </p:spTree>
    <p:extLst>
      <p:ext uri="{BB962C8B-B14F-4D97-AF65-F5344CB8AC3E}">
        <p14:creationId xmlns:p14="http://schemas.microsoft.com/office/powerpoint/2010/main" val="11261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0" grpId="0" animBg="1"/>
      <p:bldP spid="11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1950836" y="725098"/>
            <a:ext cx="5378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Titta på bilderna nedan. Antalet cirklar bildar ett mönster.  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826607" y="3360704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1083228" y="3360704"/>
            <a:ext cx="661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Hur många gula cirklar är det i följande figurer?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826606" y="4528001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1146723" y="4472221"/>
            <a:ext cx="7745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Skriv antalet blåa cirklar i potensform i följande figurer. 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1564640" y="183241"/>
            <a:ext cx="642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Resonerna och utveckla – Mönster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0CCAF2FC-3369-5D4D-B18D-8A09E705045F}"/>
              </a:ext>
            </a:extLst>
          </p:cNvPr>
          <p:cNvSpPr txBox="1"/>
          <p:nvPr/>
        </p:nvSpPr>
        <p:spPr>
          <a:xfrm>
            <a:off x="1175934" y="3730287"/>
            <a:ext cx="6809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Figur 1 		b) Figur 2 		c) Figur 3 		d) Figur 4 		e) Figur 10 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008E33D4-0A23-E746-B444-2DDF15BA3532}"/>
              </a:ext>
            </a:extLst>
          </p:cNvPr>
          <p:cNvSpPr txBox="1"/>
          <p:nvPr/>
        </p:nvSpPr>
        <p:spPr>
          <a:xfrm>
            <a:off x="1175934" y="4875601"/>
            <a:ext cx="7745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Figur 1 		b) Figur 2 		c) Figur 3 		d) Figur 4 		e) Figur 10  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59F680C-E777-9347-B438-59574CB3B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345" y="1405258"/>
            <a:ext cx="1026440" cy="129827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E508C6C-95D4-C24D-85AC-5F2A657B6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198" y="1182456"/>
            <a:ext cx="1217054" cy="1518681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84FF4B5E-29F8-E540-AB6F-30FA67C72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535" y="1547676"/>
            <a:ext cx="798677" cy="11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/>
      <p:bldP spid="14" grpId="0" animBg="1"/>
      <p:bldP spid="15" grpId="0"/>
      <p:bldP spid="24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993138" y="1692074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284272" y="1692074"/>
            <a:ext cx="709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Teckna ett uttryck för antalet blåa cirklar i figur </a:t>
            </a:r>
            <a:r>
              <a:rPr lang="sv-SE" sz="1600" i="1" dirty="0"/>
              <a:t>n</a:t>
            </a:r>
            <a:r>
              <a:rPr lang="sv-SE" sz="1600" dirty="0"/>
              <a:t>. 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284272" y="2072553"/>
            <a:ext cx="66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b) Teckna ett uttryck för antalet gula cirklar i figur </a:t>
            </a:r>
            <a:r>
              <a:rPr lang="sv-SE" sz="1600" i="1" dirty="0"/>
              <a:t>n</a:t>
            </a:r>
            <a:r>
              <a:rPr lang="sv-SE" sz="1600" dirty="0"/>
              <a:t>.  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1249759" y="2411107"/>
            <a:ext cx="66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Förklara hur du får fram dina uttryck.  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993138" y="3166743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299509" y="3166743"/>
            <a:ext cx="709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 Teckna ett uttryck för det sammanlagda antalet cirklar i figur </a:t>
            </a:r>
            <a:r>
              <a:rPr lang="sv-SE" sz="1600" i="1" dirty="0"/>
              <a:t>n</a:t>
            </a:r>
            <a:r>
              <a:rPr lang="sv-SE" sz="1600" dirty="0"/>
              <a:t>. 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299509" y="3547222"/>
            <a:ext cx="66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b) Använd uttrycket och räkna ut det sammanlagda antalet cirklar i figur 50. 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52C8BE9B-262A-EC46-8D48-E8072CECE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3" y="312481"/>
            <a:ext cx="949382" cy="1200808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648DACA2-1E03-7B4F-9BDF-AA527D3EB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390" y="108044"/>
            <a:ext cx="1125687" cy="140467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2E4C3630-8E9C-B340-BCB4-7CFBDC082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380" y="443358"/>
            <a:ext cx="738718" cy="1089812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72247102-BF21-184D-80BD-45EE31BF094F}"/>
              </a:ext>
            </a:extLst>
          </p:cNvPr>
          <p:cNvSpPr txBox="1"/>
          <p:nvPr/>
        </p:nvSpPr>
        <p:spPr>
          <a:xfrm>
            <a:off x="1004794" y="4213957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F643664B-E631-BA4F-A01C-094B7328D2AC}"/>
              </a:ext>
            </a:extLst>
          </p:cNvPr>
          <p:cNvSpPr txBox="1"/>
          <p:nvPr/>
        </p:nvSpPr>
        <p:spPr>
          <a:xfrm>
            <a:off x="1311165" y="4213957"/>
            <a:ext cx="709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Gör en undersökning och ta reda på i vilken figur som  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C70305C8-C996-3743-9EBE-955AA5926B7B}"/>
              </a:ext>
            </a:extLst>
          </p:cNvPr>
          <p:cNvSpPr txBox="1"/>
          <p:nvPr/>
        </p:nvSpPr>
        <p:spPr>
          <a:xfrm>
            <a:off x="1311165" y="4594436"/>
            <a:ext cx="66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antalet gula cirklar är dubbelt så många som antalet blåa cirklar.  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453A0DB1-1C74-534C-BAAA-1BAFC715DDDE}"/>
              </a:ext>
            </a:extLst>
          </p:cNvPr>
          <p:cNvSpPr txBox="1"/>
          <p:nvPr/>
        </p:nvSpPr>
        <p:spPr>
          <a:xfrm>
            <a:off x="1311165" y="4942057"/>
            <a:ext cx="66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b) antalet blåa och gula cirklar är lika många.  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1844BDB5-6854-224D-B8EF-CBBC786564F6}"/>
              </a:ext>
            </a:extLst>
          </p:cNvPr>
          <p:cNvSpPr txBox="1"/>
          <p:nvPr/>
        </p:nvSpPr>
        <p:spPr>
          <a:xfrm>
            <a:off x="1311165" y="5280611"/>
            <a:ext cx="66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c) antalet blåa cirklar är dubbelt så många som antalet gula cirklar.   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818FCCCD-ADB0-CB4C-94A6-F7CAE9C2DC6A}"/>
              </a:ext>
            </a:extLst>
          </p:cNvPr>
          <p:cNvSpPr txBox="1"/>
          <p:nvPr/>
        </p:nvSpPr>
        <p:spPr>
          <a:xfrm>
            <a:off x="993138" y="6016807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5D80D96D-7709-4D49-BE46-6055D83E58E5}"/>
              </a:ext>
            </a:extLst>
          </p:cNvPr>
          <p:cNvSpPr txBox="1"/>
          <p:nvPr/>
        </p:nvSpPr>
        <p:spPr>
          <a:xfrm>
            <a:off x="1299509" y="6016807"/>
            <a:ext cx="709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Förklara hur du med hjälp av uttrycken i 3 a) och 3 b) kan ta reda på i vilken figur som antalet blåa cirklar är 10 ggr så många som antalet gula cirklar.   </a:t>
            </a:r>
          </a:p>
        </p:txBody>
      </p:sp>
    </p:spTree>
    <p:extLst>
      <p:ext uri="{BB962C8B-B14F-4D97-AF65-F5344CB8AC3E}">
        <p14:creationId xmlns:p14="http://schemas.microsoft.com/office/powerpoint/2010/main" val="259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8" grpId="0" animBg="1"/>
      <p:bldP spid="9" grpId="0"/>
      <p:bldP spid="11" grpId="0"/>
      <p:bldP spid="16" grpId="0" animBg="1"/>
      <p:bldP spid="17" grpId="0"/>
      <p:bldP spid="18" grpId="0"/>
      <p:bldP spid="22" grpId="0"/>
      <p:bldP spid="23" grpId="0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ruta 14"/>
          <p:cNvSpPr txBox="1"/>
          <p:nvPr/>
        </p:nvSpPr>
        <p:spPr>
          <a:xfrm>
            <a:off x="3994975" y="90619"/>
            <a:ext cx="19152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C00000"/>
                </a:solidFill>
                <a:latin typeface="+mj-lt"/>
                <a:cs typeface="Comic Sans MS"/>
              </a:rPr>
              <a:t>Lösningar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F77ED1E1-18B5-4F4F-A955-6C8E65C86999}"/>
              </a:ext>
            </a:extLst>
          </p:cNvPr>
          <p:cNvSpPr txBox="1"/>
          <p:nvPr/>
        </p:nvSpPr>
        <p:spPr>
          <a:xfrm>
            <a:off x="762474" y="1208495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1631A6B8-BD30-D843-BFA0-B6759C29C338}"/>
              </a:ext>
            </a:extLst>
          </p:cNvPr>
          <p:cNvSpPr txBox="1"/>
          <p:nvPr/>
        </p:nvSpPr>
        <p:spPr>
          <a:xfrm>
            <a:off x="1489251" y="1217920"/>
            <a:ext cx="87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4 </a:t>
            </a:r>
            <a:r>
              <a:rPr lang="sv-SE" dirty="0" err="1"/>
              <a:t>st</a:t>
            </a:r>
            <a:endParaRPr lang="sv-SE" dirty="0"/>
          </a:p>
        </p:txBody>
      </p:sp>
      <p:sp>
        <p:nvSpPr>
          <p:cNvPr id="79" name="textruta 78">
            <a:extLst>
              <a:ext uri="{FF2B5EF4-FFF2-40B4-BE49-F238E27FC236}">
                <a16:creationId xmlns:a16="http://schemas.microsoft.com/office/drawing/2014/main" id="{C310B75F-6CC7-5B48-8FA8-644CB204D6F6}"/>
              </a:ext>
            </a:extLst>
          </p:cNvPr>
          <p:cNvSpPr txBox="1"/>
          <p:nvPr/>
        </p:nvSpPr>
        <p:spPr>
          <a:xfrm>
            <a:off x="2504665" y="1239273"/>
            <a:ext cx="150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b) 8 </a:t>
            </a:r>
            <a:r>
              <a:rPr lang="sv-SE" dirty="0" err="1"/>
              <a:t>st</a:t>
            </a:r>
            <a:r>
              <a:rPr lang="sv-SE" dirty="0"/>
              <a:t> (4 ∙ 2)</a:t>
            </a:r>
          </a:p>
        </p:txBody>
      </p:sp>
      <p:sp>
        <p:nvSpPr>
          <p:cNvPr id="86" name="textruta 85">
            <a:extLst>
              <a:ext uri="{FF2B5EF4-FFF2-40B4-BE49-F238E27FC236}">
                <a16:creationId xmlns:a16="http://schemas.microsoft.com/office/drawing/2014/main" id="{81FA39A0-A067-B349-9C45-C4433DF86BD6}"/>
              </a:ext>
            </a:extLst>
          </p:cNvPr>
          <p:cNvSpPr txBox="1"/>
          <p:nvPr/>
        </p:nvSpPr>
        <p:spPr>
          <a:xfrm>
            <a:off x="3994975" y="1217920"/>
            <a:ext cx="150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c)  12 </a:t>
            </a:r>
            <a:r>
              <a:rPr lang="sv-SE" dirty="0" err="1"/>
              <a:t>st</a:t>
            </a:r>
            <a:r>
              <a:rPr lang="sv-SE" dirty="0"/>
              <a:t> (4 ∙ 3)</a:t>
            </a:r>
          </a:p>
        </p:txBody>
      </p:sp>
      <p:sp>
        <p:nvSpPr>
          <p:cNvPr id="90" name="textruta 89">
            <a:extLst>
              <a:ext uri="{FF2B5EF4-FFF2-40B4-BE49-F238E27FC236}">
                <a16:creationId xmlns:a16="http://schemas.microsoft.com/office/drawing/2014/main" id="{6E7C4818-48C5-1140-9FA5-26C9CE929535}"/>
              </a:ext>
            </a:extLst>
          </p:cNvPr>
          <p:cNvSpPr txBox="1"/>
          <p:nvPr/>
        </p:nvSpPr>
        <p:spPr>
          <a:xfrm>
            <a:off x="5724299" y="1208495"/>
            <a:ext cx="183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d)  16 </a:t>
            </a:r>
            <a:r>
              <a:rPr lang="sv-SE" dirty="0" err="1"/>
              <a:t>st</a:t>
            </a:r>
            <a:r>
              <a:rPr lang="sv-SE" dirty="0"/>
              <a:t> (4 ∙ 4)</a:t>
            </a:r>
          </a:p>
        </p:txBody>
      </p:sp>
      <p:sp>
        <p:nvSpPr>
          <p:cNvPr id="93" name="textruta 92">
            <a:extLst>
              <a:ext uri="{FF2B5EF4-FFF2-40B4-BE49-F238E27FC236}">
                <a16:creationId xmlns:a16="http://schemas.microsoft.com/office/drawing/2014/main" id="{CBD2C8D0-AD73-344A-A828-C24A86A85BE4}"/>
              </a:ext>
            </a:extLst>
          </p:cNvPr>
          <p:cNvSpPr txBox="1"/>
          <p:nvPr/>
        </p:nvSpPr>
        <p:spPr>
          <a:xfrm>
            <a:off x="7453623" y="1217920"/>
            <a:ext cx="183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e)  40 </a:t>
            </a:r>
            <a:r>
              <a:rPr lang="sv-SE" dirty="0" err="1"/>
              <a:t>st</a:t>
            </a:r>
            <a:r>
              <a:rPr lang="sv-SE" dirty="0"/>
              <a:t> (4 ∙ 10)</a:t>
            </a:r>
          </a:p>
        </p:txBody>
      </p:sp>
      <p:sp>
        <p:nvSpPr>
          <p:cNvPr id="94" name="textruta 93">
            <a:extLst>
              <a:ext uri="{FF2B5EF4-FFF2-40B4-BE49-F238E27FC236}">
                <a16:creationId xmlns:a16="http://schemas.microsoft.com/office/drawing/2014/main" id="{15A398E3-C0AD-8441-A277-48CF5388DE51}"/>
              </a:ext>
            </a:extLst>
          </p:cNvPr>
          <p:cNvSpPr txBox="1"/>
          <p:nvPr/>
        </p:nvSpPr>
        <p:spPr>
          <a:xfrm>
            <a:off x="762474" y="2428902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</a:t>
            </a:r>
          </a:p>
        </p:txBody>
      </p:sp>
      <p:sp>
        <p:nvSpPr>
          <p:cNvPr id="95" name="textruta 94">
            <a:extLst>
              <a:ext uri="{FF2B5EF4-FFF2-40B4-BE49-F238E27FC236}">
                <a16:creationId xmlns:a16="http://schemas.microsoft.com/office/drawing/2014/main" id="{E3CE5273-35D8-2D4C-ADA8-E4F90D4D7223}"/>
              </a:ext>
            </a:extLst>
          </p:cNvPr>
          <p:cNvSpPr txBox="1"/>
          <p:nvPr/>
        </p:nvSpPr>
        <p:spPr>
          <a:xfrm>
            <a:off x="1489251" y="2438327"/>
            <a:ext cx="87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1</a:t>
            </a:r>
            <a:r>
              <a:rPr lang="sv-SE" baseline="30000" dirty="0"/>
              <a:t>2 </a:t>
            </a:r>
            <a:r>
              <a:rPr lang="sv-SE" dirty="0" err="1"/>
              <a:t>st</a:t>
            </a:r>
            <a:endParaRPr lang="sv-SE" baseline="30000" dirty="0"/>
          </a:p>
        </p:txBody>
      </p:sp>
      <p:sp>
        <p:nvSpPr>
          <p:cNvPr id="96" name="textruta 95">
            <a:extLst>
              <a:ext uri="{FF2B5EF4-FFF2-40B4-BE49-F238E27FC236}">
                <a16:creationId xmlns:a16="http://schemas.microsoft.com/office/drawing/2014/main" id="{0130F573-D87D-7D48-99C6-B784D5045FBC}"/>
              </a:ext>
            </a:extLst>
          </p:cNvPr>
          <p:cNvSpPr txBox="1"/>
          <p:nvPr/>
        </p:nvSpPr>
        <p:spPr>
          <a:xfrm>
            <a:off x="2504665" y="2459680"/>
            <a:ext cx="150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b) 2</a:t>
            </a:r>
            <a:r>
              <a:rPr lang="sv-SE" baseline="30000" dirty="0"/>
              <a:t>2 </a:t>
            </a:r>
            <a:r>
              <a:rPr lang="sv-SE" dirty="0" err="1"/>
              <a:t>st</a:t>
            </a:r>
            <a:endParaRPr lang="sv-SE" dirty="0"/>
          </a:p>
        </p:txBody>
      </p:sp>
      <p:sp>
        <p:nvSpPr>
          <p:cNvPr id="97" name="textruta 96">
            <a:extLst>
              <a:ext uri="{FF2B5EF4-FFF2-40B4-BE49-F238E27FC236}">
                <a16:creationId xmlns:a16="http://schemas.microsoft.com/office/drawing/2014/main" id="{CB9C598F-FAEA-CC42-9342-2C97278E21C2}"/>
              </a:ext>
            </a:extLst>
          </p:cNvPr>
          <p:cNvSpPr txBox="1"/>
          <p:nvPr/>
        </p:nvSpPr>
        <p:spPr>
          <a:xfrm>
            <a:off x="3994975" y="2438327"/>
            <a:ext cx="150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c) 3</a:t>
            </a:r>
            <a:r>
              <a:rPr lang="sv-SE" baseline="30000" dirty="0"/>
              <a:t>2 </a:t>
            </a:r>
            <a:r>
              <a:rPr lang="sv-SE" dirty="0" err="1"/>
              <a:t>st</a:t>
            </a:r>
            <a:endParaRPr lang="sv-SE" dirty="0"/>
          </a:p>
        </p:txBody>
      </p:sp>
      <p:sp>
        <p:nvSpPr>
          <p:cNvPr id="100" name="textruta 99">
            <a:extLst>
              <a:ext uri="{FF2B5EF4-FFF2-40B4-BE49-F238E27FC236}">
                <a16:creationId xmlns:a16="http://schemas.microsoft.com/office/drawing/2014/main" id="{0A285287-FD51-554F-A9F2-36D450335429}"/>
              </a:ext>
            </a:extLst>
          </p:cNvPr>
          <p:cNvSpPr txBox="1"/>
          <p:nvPr/>
        </p:nvSpPr>
        <p:spPr>
          <a:xfrm>
            <a:off x="5724299" y="2428902"/>
            <a:ext cx="183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d) 4</a:t>
            </a:r>
            <a:r>
              <a:rPr lang="sv-SE" baseline="30000" dirty="0"/>
              <a:t>2 </a:t>
            </a:r>
            <a:r>
              <a:rPr lang="sv-SE" dirty="0" err="1"/>
              <a:t>st</a:t>
            </a:r>
            <a:endParaRPr lang="sv-SE" dirty="0"/>
          </a:p>
        </p:txBody>
      </p:sp>
      <p:sp>
        <p:nvSpPr>
          <p:cNvPr id="101" name="textruta 100">
            <a:extLst>
              <a:ext uri="{FF2B5EF4-FFF2-40B4-BE49-F238E27FC236}">
                <a16:creationId xmlns:a16="http://schemas.microsoft.com/office/drawing/2014/main" id="{78EE7B63-E3B7-B947-800B-07B5D5BDEF5C}"/>
              </a:ext>
            </a:extLst>
          </p:cNvPr>
          <p:cNvSpPr txBox="1"/>
          <p:nvPr/>
        </p:nvSpPr>
        <p:spPr>
          <a:xfrm>
            <a:off x="7453623" y="2438327"/>
            <a:ext cx="183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e) 10</a:t>
            </a:r>
            <a:r>
              <a:rPr lang="sv-SE" baseline="30000" dirty="0"/>
              <a:t>2 </a:t>
            </a:r>
            <a:r>
              <a:rPr lang="sv-SE" dirty="0" err="1"/>
              <a:t>st</a:t>
            </a:r>
            <a:endParaRPr lang="sv-SE" dirty="0"/>
          </a:p>
        </p:txBody>
      </p:sp>
      <p:sp>
        <p:nvSpPr>
          <p:cNvPr id="106" name="textruta 105">
            <a:extLst>
              <a:ext uri="{FF2B5EF4-FFF2-40B4-BE49-F238E27FC236}">
                <a16:creationId xmlns:a16="http://schemas.microsoft.com/office/drawing/2014/main" id="{CA98D598-7DB2-7D4B-8031-56E21667D31C}"/>
              </a:ext>
            </a:extLst>
          </p:cNvPr>
          <p:cNvSpPr txBox="1"/>
          <p:nvPr/>
        </p:nvSpPr>
        <p:spPr>
          <a:xfrm>
            <a:off x="771428" y="3710091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</a:t>
            </a:r>
          </a:p>
        </p:txBody>
      </p:sp>
      <p:sp>
        <p:nvSpPr>
          <p:cNvPr id="107" name="textruta 106">
            <a:extLst>
              <a:ext uri="{FF2B5EF4-FFF2-40B4-BE49-F238E27FC236}">
                <a16:creationId xmlns:a16="http://schemas.microsoft.com/office/drawing/2014/main" id="{BB637D01-C2AA-0B44-AACC-66A37057A2FB}"/>
              </a:ext>
            </a:extLst>
          </p:cNvPr>
          <p:cNvSpPr txBox="1"/>
          <p:nvPr/>
        </p:nvSpPr>
        <p:spPr>
          <a:xfrm>
            <a:off x="1498205" y="3719516"/>
            <a:ext cx="87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</a:t>
            </a:r>
            <a:r>
              <a:rPr lang="sv-SE" i="1" dirty="0"/>
              <a:t>n</a:t>
            </a:r>
            <a:r>
              <a:rPr lang="sv-SE" baseline="30000" dirty="0"/>
              <a:t>2 </a:t>
            </a:r>
            <a:r>
              <a:rPr lang="sv-SE" dirty="0" err="1"/>
              <a:t>st</a:t>
            </a:r>
            <a:endParaRPr lang="sv-SE" baseline="30000" dirty="0"/>
          </a:p>
        </p:txBody>
      </p:sp>
      <p:sp>
        <p:nvSpPr>
          <p:cNvPr id="111" name="textruta 110">
            <a:extLst>
              <a:ext uri="{FF2B5EF4-FFF2-40B4-BE49-F238E27FC236}">
                <a16:creationId xmlns:a16="http://schemas.microsoft.com/office/drawing/2014/main" id="{E77606CB-F15A-5D49-AE43-CADCB9715A17}"/>
              </a:ext>
            </a:extLst>
          </p:cNvPr>
          <p:cNvSpPr txBox="1"/>
          <p:nvPr/>
        </p:nvSpPr>
        <p:spPr>
          <a:xfrm>
            <a:off x="3143097" y="3740869"/>
            <a:ext cx="216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b) 4</a:t>
            </a:r>
            <a:r>
              <a:rPr lang="sv-SE" i="1" dirty="0"/>
              <a:t>n</a:t>
            </a:r>
            <a:r>
              <a:rPr lang="sv-SE" dirty="0"/>
              <a:t> </a:t>
            </a:r>
            <a:r>
              <a:rPr lang="sv-SE" dirty="0" err="1"/>
              <a:t>st</a:t>
            </a:r>
            <a:r>
              <a:rPr lang="sv-SE" dirty="0"/>
              <a:t> (4 ∙ </a:t>
            </a:r>
            <a:r>
              <a:rPr lang="sv-SE" i="1" dirty="0"/>
              <a:t>n</a:t>
            </a:r>
            <a:r>
              <a:rPr lang="sv-SE" dirty="0"/>
              <a:t>) </a:t>
            </a:r>
            <a:r>
              <a:rPr lang="sv-SE" dirty="0" err="1"/>
              <a:t>st</a:t>
            </a:r>
            <a:endParaRPr lang="sv-SE" dirty="0"/>
          </a:p>
        </p:txBody>
      </p:sp>
      <p:sp>
        <p:nvSpPr>
          <p:cNvPr id="113" name="textruta 112">
            <a:extLst>
              <a:ext uri="{FF2B5EF4-FFF2-40B4-BE49-F238E27FC236}">
                <a16:creationId xmlns:a16="http://schemas.microsoft.com/office/drawing/2014/main" id="{FDFB58D8-407C-EE42-AA54-5D58A579469A}"/>
              </a:ext>
            </a:extLst>
          </p:cNvPr>
          <p:cNvSpPr txBox="1"/>
          <p:nvPr/>
        </p:nvSpPr>
        <p:spPr>
          <a:xfrm>
            <a:off x="771428" y="4991280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</a:t>
            </a:r>
          </a:p>
        </p:txBody>
      </p:sp>
      <p:sp>
        <p:nvSpPr>
          <p:cNvPr id="114" name="textruta 113">
            <a:extLst>
              <a:ext uri="{FF2B5EF4-FFF2-40B4-BE49-F238E27FC236}">
                <a16:creationId xmlns:a16="http://schemas.microsoft.com/office/drawing/2014/main" id="{36534C64-9F0D-9547-BF91-1C9A357A8B1E}"/>
              </a:ext>
            </a:extLst>
          </p:cNvPr>
          <p:cNvSpPr txBox="1"/>
          <p:nvPr/>
        </p:nvSpPr>
        <p:spPr>
          <a:xfrm>
            <a:off x="1566266" y="5022058"/>
            <a:ext cx="138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(</a:t>
            </a:r>
            <a:r>
              <a:rPr lang="sv-SE" i="1" dirty="0"/>
              <a:t>n</a:t>
            </a:r>
            <a:r>
              <a:rPr lang="sv-SE" baseline="30000" dirty="0"/>
              <a:t>2 </a:t>
            </a:r>
            <a:r>
              <a:rPr lang="sv-SE" dirty="0"/>
              <a:t>+ 4) </a:t>
            </a:r>
            <a:r>
              <a:rPr lang="sv-SE" baseline="30000" dirty="0"/>
              <a:t> </a:t>
            </a:r>
            <a:r>
              <a:rPr lang="sv-SE" dirty="0" err="1"/>
              <a:t>st</a:t>
            </a:r>
            <a:endParaRPr lang="sv-SE" baseline="30000" dirty="0"/>
          </a:p>
        </p:txBody>
      </p:sp>
      <p:sp>
        <p:nvSpPr>
          <p:cNvPr id="115" name="textruta 114">
            <a:extLst>
              <a:ext uri="{FF2B5EF4-FFF2-40B4-BE49-F238E27FC236}">
                <a16:creationId xmlns:a16="http://schemas.microsoft.com/office/drawing/2014/main" id="{458FE174-1B51-9A43-BCAD-EEE82F2CE472}"/>
              </a:ext>
            </a:extLst>
          </p:cNvPr>
          <p:cNvSpPr txBox="1"/>
          <p:nvPr/>
        </p:nvSpPr>
        <p:spPr>
          <a:xfrm>
            <a:off x="3143096" y="5022058"/>
            <a:ext cx="299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b) (50</a:t>
            </a:r>
            <a:r>
              <a:rPr lang="sv-SE" baseline="30000" dirty="0"/>
              <a:t>2</a:t>
            </a:r>
            <a:r>
              <a:rPr lang="sv-SE" dirty="0"/>
              <a:t> + 4 ∙ 50) </a:t>
            </a:r>
            <a:r>
              <a:rPr lang="sv-SE" dirty="0" err="1"/>
              <a:t>st</a:t>
            </a:r>
            <a:r>
              <a:rPr lang="sv-SE" dirty="0"/>
              <a:t> = 2 700 </a:t>
            </a:r>
            <a:r>
              <a:rPr lang="sv-SE" dirty="0" err="1"/>
              <a:t>st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73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79" grpId="0"/>
      <p:bldP spid="86" grpId="0"/>
      <p:bldP spid="90" grpId="0"/>
      <p:bldP spid="93" grpId="0"/>
      <p:bldP spid="94" grpId="0" animBg="1"/>
      <p:bldP spid="95" grpId="0"/>
      <p:bldP spid="96" grpId="0"/>
      <p:bldP spid="97" grpId="0"/>
      <p:bldP spid="100" grpId="0"/>
      <p:bldP spid="101" grpId="0"/>
      <p:bldP spid="106" grpId="0" animBg="1"/>
      <p:bldP spid="107" grpId="0"/>
      <p:bldP spid="111" grpId="0"/>
      <p:bldP spid="113" grpId="0" animBg="1"/>
      <p:bldP spid="114" grpId="0"/>
      <p:bldP spid="115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34104</TotalTime>
  <Words>1111</Words>
  <Application>Microsoft Macintosh PowerPoint</Application>
  <PresentationFormat>Bildspel på skärmen (4:3)</PresentationFormat>
  <Paragraphs>159</Paragraphs>
  <Slides>12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241</cp:revision>
  <dcterms:created xsi:type="dcterms:W3CDTF">2017-04-10T07:17:33Z</dcterms:created>
  <dcterms:modified xsi:type="dcterms:W3CDTF">2019-07-04T15:51:29Z</dcterms:modified>
</cp:coreProperties>
</file>