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5" r:id="rId4"/>
    <p:sldId id="264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 autoAdjust="0"/>
    <p:restoredTop sz="94694" autoAdjust="0"/>
  </p:normalViewPr>
  <p:slideViewPr>
    <p:cSldViewPr snapToGrid="0" snapToObjects="1">
      <p:cViewPr varScale="1">
        <p:scale>
          <a:sx n="136" d="100"/>
          <a:sy n="136" d="100"/>
        </p:scale>
        <p:origin x="1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4.png"/><Relationship Id="rId7" Type="http://schemas.openxmlformats.org/officeDocument/2006/relationships/image" Target="../media/image6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tiff"/><Relationship Id="rId4" Type="http://schemas.microsoft.com/office/2007/relationships/hdphoto" Target="../media/hdphoto1.wdp"/><Relationship Id="rId9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1">
            <a:extLst>
              <a:ext uri="{FF2B5EF4-FFF2-40B4-BE49-F238E27FC236}">
                <a16:creationId xmlns:a16="http://schemas.microsoft.com/office/drawing/2014/main" id="{1982A8DE-519E-854E-BB31-153A46F4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95263"/>
            <a:ext cx="874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Z 1.3					   Räkna med negativa tal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A53A86-092C-4347-836F-4F87598BDA27}"/>
              </a:ext>
            </a:extLst>
          </p:cNvPr>
          <p:cNvSpPr/>
          <p:nvPr/>
        </p:nvSpPr>
        <p:spPr>
          <a:xfrm>
            <a:off x="4075506" y="740745"/>
            <a:ext cx="144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  <a:latin typeface="+mn-lt"/>
              </a:rPr>
              <a:t>Motsatta tal </a:t>
            </a:r>
            <a:endParaRPr lang="sv-SE" b="1" dirty="0">
              <a:solidFill>
                <a:srgbClr val="9A0002"/>
              </a:solidFill>
              <a:effectLst/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D90ADE-0E85-5846-B092-BC1D1E2B63F4}"/>
              </a:ext>
            </a:extLst>
          </p:cNvPr>
          <p:cNvSpPr/>
          <p:nvPr/>
        </p:nvSpPr>
        <p:spPr>
          <a:xfrm>
            <a:off x="2301780" y="1164111"/>
            <a:ext cx="549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Talen </a:t>
            </a:r>
            <a:r>
              <a:rPr lang="sv-SE" b="1" dirty="0">
                <a:solidFill>
                  <a:srgbClr val="FF0000"/>
                </a:solidFill>
              </a:rPr>
              <a:t>5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och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b="1" dirty="0">
                <a:solidFill>
                  <a:srgbClr val="0070C0"/>
                </a:solidFill>
              </a:rPr>
              <a:t>(–5)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och talen </a:t>
            </a:r>
            <a:r>
              <a:rPr lang="sv-SE" b="1" dirty="0">
                <a:solidFill>
                  <a:srgbClr val="FF0000"/>
                </a:solidFill>
              </a:rPr>
              <a:t>13</a:t>
            </a:r>
            <a:r>
              <a:rPr lang="sv-SE" dirty="0"/>
              <a:t> och </a:t>
            </a:r>
            <a:r>
              <a:rPr lang="sv-SE" b="1" dirty="0">
                <a:solidFill>
                  <a:srgbClr val="0070C0"/>
                </a:solidFill>
              </a:rPr>
              <a:t>(–13) </a:t>
            </a:r>
            <a:r>
              <a:rPr lang="sv-SE" dirty="0"/>
              <a:t>är </a:t>
            </a:r>
            <a:r>
              <a:rPr lang="sv-SE" i="1" dirty="0"/>
              <a:t>motsatta tal</a:t>
            </a:r>
            <a:r>
              <a:rPr lang="sv-SE" dirty="0"/>
              <a:t>. 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5B842DE-D159-D846-B136-1675E527D71C}"/>
              </a:ext>
            </a:extLst>
          </p:cNvPr>
          <p:cNvSpPr/>
          <p:nvPr/>
        </p:nvSpPr>
        <p:spPr>
          <a:xfrm>
            <a:off x="3507649" y="2939424"/>
            <a:ext cx="273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Addition med negativa tal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9960A0D-773D-1743-A717-DE7E341F35A3}"/>
              </a:ext>
            </a:extLst>
          </p:cNvPr>
          <p:cNvSpPr/>
          <p:nvPr/>
        </p:nvSpPr>
        <p:spPr>
          <a:xfrm>
            <a:off x="524498" y="3650977"/>
            <a:ext cx="2586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är 15 + (–5)? 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B9D45FD-EB06-8E4F-8E5D-401F9FAC9A33}"/>
              </a:ext>
            </a:extLst>
          </p:cNvPr>
          <p:cNvSpPr/>
          <p:nvPr/>
        </p:nvSpPr>
        <p:spPr>
          <a:xfrm>
            <a:off x="2487335" y="1489229"/>
            <a:ext cx="512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</a:t>
            </a:r>
            <a:r>
              <a:rPr lang="sv-SE" dirty="0">
                <a:solidFill>
                  <a:srgbClr val="9A0002"/>
                </a:solidFill>
              </a:rPr>
              <a:t>adderar</a:t>
            </a:r>
            <a:r>
              <a:rPr lang="sv-SE" dirty="0"/>
              <a:t> två motsatta tal så är </a:t>
            </a:r>
            <a:r>
              <a:rPr lang="sv-SE" b="1" dirty="0">
                <a:solidFill>
                  <a:srgbClr val="9A0002"/>
                </a:solidFill>
              </a:rPr>
              <a:t>summan 0</a:t>
            </a:r>
            <a:r>
              <a:rPr lang="sv-SE" dirty="0"/>
              <a:t>.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C771FDE2-F121-5C4A-83B1-F3DBFE82CFAF}"/>
              </a:ext>
            </a:extLst>
          </p:cNvPr>
          <p:cNvSpPr/>
          <p:nvPr/>
        </p:nvSpPr>
        <p:spPr>
          <a:xfrm>
            <a:off x="3056331" y="3465460"/>
            <a:ext cx="5126474" cy="646331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Vi ersätter 15 med 10 + 5 och utnyttjar sen att summan av de motsatta talen </a:t>
            </a:r>
            <a:r>
              <a:rPr lang="sv-SE" dirty="0">
                <a:solidFill>
                  <a:srgbClr val="FF0000"/>
                </a:solidFill>
              </a:rPr>
              <a:t>5 </a:t>
            </a:r>
            <a:r>
              <a:rPr lang="sv-SE" dirty="0"/>
              <a:t>och </a:t>
            </a:r>
            <a:r>
              <a:rPr lang="sv-SE" dirty="0">
                <a:solidFill>
                  <a:srgbClr val="0070C0"/>
                </a:solidFill>
              </a:rPr>
              <a:t>(–5)</a:t>
            </a:r>
            <a:r>
              <a:rPr lang="sv-SE" dirty="0"/>
              <a:t> är 0.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5AB6C1A-EA1A-0148-8785-895E537C9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982" y="1878741"/>
            <a:ext cx="1844099" cy="761057"/>
          </a:xfrm>
          <a:prstGeom prst="rect">
            <a:avLst/>
          </a:prstGeom>
        </p:spPr>
      </p:pic>
      <p:sp>
        <p:nvSpPr>
          <p:cNvPr id="47" name="Rektangel 46">
            <a:extLst>
              <a:ext uri="{FF2B5EF4-FFF2-40B4-BE49-F238E27FC236}">
                <a16:creationId xmlns:a16="http://schemas.microsoft.com/office/drawing/2014/main" id="{0686575F-6C50-4B44-A416-9F5A798364B0}"/>
              </a:ext>
            </a:extLst>
          </p:cNvPr>
          <p:cNvSpPr/>
          <p:nvPr/>
        </p:nvSpPr>
        <p:spPr>
          <a:xfrm>
            <a:off x="1530425" y="4415109"/>
            <a:ext cx="13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15 + (–5) =  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AB5A12D8-4781-114E-9C7D-EFB60DCB1448}"/>
              </a:ext>
            </a:extLst>
          </p:cNvPr>
          <p:cNvSpPr/>
          <p:nvPr/>
        </p:nvSpPr>
        <p:spPr>
          <a:xfrm>
            <a:off x="2587286" y="4415109"/>
            <a:ext cx="163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+ </a:t>
            </a:r>
            <a:r>
              <a:rPr lang="sv-SE" dirty="0">
                <a:solidFill>
                  <a:srgbClr val="FF0000"/>
                </a:solidFill>
              </a:rPr>
              <a:t>5</a:t>
            </a:r>
            <a:r>
              <a:rPr lang="sv-SE" dirty="0"/>
              <a:t> + </a:t>
            </a:r>
            <a:r>
              <a:rPr lang="sv-SE" dirty="0">
                <a:solidFill>
                  <a:srgbClr val="0070C0"/>
                </a:solidFill>
              </a:rPr>
              <a:t>(–5)</a:t>
            </a:r>
            <a:r>
              <a:rPr lang="sv-SE" dirty="0"/>
              <a:t> = 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BA88504-3A0F-D840-887E-98A0F80232F5}"/>
              </a:ext>
            </a:extLst>
          </p:cNvPr>
          <p:cNvSpPr/>
          <p:nvPr/>
        </p:nvSpPr>
        <p:spPr>
          <a:xfrm>
            <a:off x="3996949" y="4425199"/>
            <a:ext cx="13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+ 0 = 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563A2FDF-589F-4F46-B25B-10FEF5B915A8}"/>
              </a:ext>
            </a:extLst>
          </p:cNvPr>
          <p:cNvSpPr/>
          <p:nvPr/>
        </p:nvSpPr>
        <p:spPr>
          <a:xfrm>
            <a:off x="4796120" y="4435289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10 </a:t>
            </a:r>
          </a:p>
        </p:txBody>
      </p:sp>
      <p:sp>
        <p:nvSpPr>
          <p:cNvPr id="12" name="Höger klammerparentes 11">
            <a:extLst>
              <a:ext uri="{FF2B5EF4-FFF2-40B4-BE49-F238E27FC236}">
                <a16:creationId xmlns:a16="http://schemas.microsoft.com/office/drawing/2014/main" id="{FCD866AD-AF59-0544-B310-58BFB7D7E790}"/>
              </a:ext>
            </a:extLst>
          </p:cNvPr>
          <p:cNvSpPr/>
          <p:nvPr/>
        </p:nvSpPr>
        <p:spPr>
          <a:xfrm rot="5400000">
            <a:off x="3375580" y="4475952"/>
            <a:ext cx="186843" cy="626714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A298103C-DBCD-9049-BDD7-FC9D8A897118}"/>
              </a:ext>
            </a:extLst>
          </p:cNvPr>
          <p:cNvSpPr/>
          <p:nvPr/>
        </p:nvSpPr>
        <p:spPr>
          <a:xfrm>
            <a:off x="3869188" y="5004952"/>
            <a:ext cx="13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15 –  5  =  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46743D5-797A-674B-9603-6AC1E6157591}"/>
              </a:ext>
            </a:extLst>
          </p:cNvPr>
          <p:cNvSpPr/>
          <p:nvPr/>
        </p:nvSpPr>
        <p:spPr>
          <a:xfrm>
            <a:off x="4789219" y="5004952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10 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C0C2F4F1-915B-1F44-9A98-21F9DC15626F}"/>
              </a:ext>
            </a:extLst>
          </p:cNvPr>
          <p:cNvSpPr/>
          <p:nvPr/>
        </p:nvSpPr>
        <p:spPr>
          <a:xfrm>
            <a:off x="5799081" y="4367287"/>
            <a:ext cx="2845260" cy="1200329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addition med ett negativt tal ger alltså samma resultat som en subtraktion av det motsatta talet.  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73C3C58-0257-8B4B-84A5-B31CE4E2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982" y="5864228"/>
            <a:ext cx="2134174" cy="775148"/>
          </a:xfrm>
          <a:prstGeom prst="rect">
            <a:avLst/>
          </a:prstGeom>
        </p:spPr>
      </p:pic>
      <p:sp>
        <p:nvSpPr>
          <p:cNvPr id="54" name="Rektangel 53">
            <a:extLst>
              <a:ext uri="{FF2B5EF4-FFF2-40B4-BE49-F238E27FC236}">
                <a16:creationId xmlns:a16="http://schemas.microsoft.com/office/drawing/2014/main" id="{B7025467-0221-7646-A73E-CCD823BF7795}"/>
              </a:ext>
            </a:extLst>
          </p:cNvPr>
          <p:cNvSpPr/>
          <p:nvPr/>
        </p:nvSpPr>
        <p:spPr>
          <a:xfrm>
            <a:off x="3263894" y="4827394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 0 </a:t>
            </a:r>
          </a:p>
        </p:txBody>
      </p:sp>
    </p:spTree>
    <p:extLst>
      <p:ext uri="{BB962C8B-B14F-4D97-AF65-F5344CB8AC3E}">
        <p14:creationId xmlns:p14="http://schemas.microsoft.com/office/powerpoint/2010/main" val="31027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8" grpId="0"/>
      <p:bldP spid="39" grpId="0"/>
      <p:bldP spid="40" grpId="0" animBg="1"/>
      <p:bldP spid="47" grpId="0"/>
      <p:bldP spid="48" grpId="0"/>
      <p:bldP spid="49" grpId="0"/>
      <p:bldP spid="50" grpId="0"/>
      <p:bldP spid="12" grpId="0" animBg="1"/>
      <p:bldP spid="51" grpId="0"/>
      <p:bldP spid="52" grpId="0"/>
      <p:bldP spid="53" grpId="0" animBg="1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C27BB9B-B52F-D042-9217-9CE5E8A28004}"/>
              </a:ext>
            </a:extLst>
          </p:cNvPr>
          <p:cNvSpPr/>
          <p:nvPr/>
        </p:nvSpPr>
        <p:spPr>
          <a:xfrm>
            <a:off x="3065855" y="298079"/>
            <a:ext cx="3042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Subtraktion med negativa tal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6020E6C-93A3-4844-AAB3-21AC17F76841}"/>
              </a:ext>
            </a:extLst>
          </p:cNvPr>
          <p:cNvSpPr/>
          <p:nvPr/>
        </p:nvSpPr>
        <p:spPr>
          <a:xfrm>
            <a:off x="2795851" y="943439"/>
            <a:ext cx="3753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röda sträckan har längden </a:t>
            </a:r>
            <a:r>
              <a:rPr lang="sv-SE" dirty="0">
                <a:solidFill>
                  <a:srgbClr val="9A0002"/>
                </a:solidFill>
              </a:rPr>
              <a:t>5 cm</a:t>
            </a:r>
            <a:r>
              <a:rPr lang="sv-SE" dirty="0"/>
              <a:t>. 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3505B75-1D45-2F41-A6A7-31AB140AB1B2}"/>
              </a:ext>
            </a:extLst>
          </p:cNvPr>
          <p:cNvSpPr/>
          <p:nvPr/>
        </p:nvSpPr>
        <p:spPr>
          <a:xfrm>
            <a:off x="2096880" y="4852009"/>
            <a:ext cx="4703464" cy="646331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subtraktion av ett negativt tal ger samma resultat som en addition av det motsatta talet.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BE968A-7C8D-204F-B263-64CDC96898C6}"/>
              </a:ext>
            </a:extLst>
          </p:cNvPr>
          <p:cNvSpPr/>
          <p:nvPr/>
        </p:nvSpPr>
        <p:spPr>
          <a:xfrm>
            <a:off x="1875512" y="2144809"/>
            <a:ext cx="6182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Längden kan beräknas genom subtraktionen </a:t>
            </a:r>
            <a:r>
              <a:rPr lang="sv-SE" dirty="0">
                <a:solidFill>
                  <a:srgbClr val="9A0002"/>
                </a:solidFill>
              </a:rPr>
              <a:t>(53 – 48) cm</a:t>
            </a:r>
            <a:r>
              <a:rPr lang="sv-SE" dirty="0"/>
              <a:t>.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F023259-56D8-7E4E-BB19-D2552EC9A62A}"/>
              </a:ext>
            </a:extLst>
          </p:cNvPr>
          <p:cNvGrpSpPr/>
          <p:nvPr/>
        </p:nvGrpSpPr>
        <p:grpSpPr>
          <a:xfrm>
            <a:off x="2366489" y="1374620"/>
            <a:ext cx="4770783" cy="737482"/>
            <a:chOff x="2617949" y="1269768"/>
            <a:chExt cx="4770783" cy="737482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7A168AF-2935-3949-9E24-60431D80C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7949" y="1269768"/>
              <a:ext cx="4770783" cy="704775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24F67766-D05D-8C4C-838D-8BF50234D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18093" y="1739593"/>
              <a:ext cx="285750" cy="23495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36714489-885D-B649-A7FA-C2751C2DD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5419"/>
            <a:stretch/>
          </p:blipFill>
          <p:spPr>
            <a:xfrm>
              <a:off x="3525908" y="1772300"/>
              <a:ext cx="316544" cy="234950"/>
            </a:xfrm>
            <a:prstGeom prst="rect">
              <a:avLst/>
            </a:prstGeom>
          </p:spPr>
        </p:pic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7BFFF0DF-31F1-F44C-8DB8-6F9A25C3135D}"/>
              </a:ext>
            </a:extLst>
          </p:cNvPr>
          <p:cNvSpPr/>
          <p:nvPr/>
        </p:nvSpPr>
        <p:spPr>
          <a:xfrm>
            <a:off x="2795736" y="2798015"/>
            <a:ext cx="339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den gröna sträckan är </a:t>
            </a:r>
            <a:r>
              <a:rPr lang="sv-SE" dirty="0">
                <a:solidFill>
                  <a:srgbClr val="9A0002"/>
                </a:solidFill>
              </a:rPr>
              <a:t>5 cm</a:t>
            </a:r>
            <a:r>
              <a:rPr lang="sv-SE" dirty="0"/>
              <a:t>. 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A5F33A6-B95E-4A43-8D95-BA909CEB6BD2}"/>
              </a:ext>
            </a:extLst>
          </p:cNvPr>
          <p:cNvSpPr/>
          <p:nvPr/>
        </p:nvSpPr>
        <p:spPr>
          <a:xfrm>
            <a:off x="1757332" y="4218749"/>
            <a:ext cx="6182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Längden kan beräknas genom subtraktionen </a:t>
            </a:r>
            <a:r>
              <a:rPr lang="sv-SE" sz="2000" dirty="0"/>
              <a:t>[</a:t>
            </a:r>
            <a:r>
              <a:rPr lang="sv-SE" dirty="0">
                <a:solidFill>
                  <a:srgbClr val="9A0002"/>
                </a:solidFill>
              </a:rPr>
              <a:t>3 – (–2)</a:t>
            </a:r>
            <a:r>
              <a:rPr lang="sv-SE" sz="2000" dirty="0"/>
              <a:t>] </a:t>
            </a:r>
            <a:r>
              <a:rPr lang="sv-SE" dirty="0">
                <a:solidFill>
                  <a:srgbClr val="9A0002"/>
                </a:solidFill>
              </a:rPr>
              <a:t>cm</a:t>
            </a:r>
            <a:r>
              <a:rPr lang="sv-SE" dirty="0"/>
              <a:t>. 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834AE59-C944-C648-AB20-E86DC0349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311" y="5731490"/>
            <a:ext cx="2662464" cy="958487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0BCE47E9-BBEF-0347-AE45-3B63E94E3FED}"/>
              </a:ext>
            </a:extLst>
          </p:cNvPr>
          <p:cNvGrpSpPr/>
          <p:nvPr/>
        </p:nvGrpSpPr>
        <p:grpSpPr>
          <a:xfrm>
            <a:off x="2264263" y="3309403"/>
            <a:ext cx="4460907" cy="767290"/>
            <a:chOff x="2617949" y="3311498"/>
            <a:chExt cx="4460907" cy="767290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827024C-0740-8C42-A109-6EBEB38B8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17949" y="3311498"/>
              <a:ext cx="4460907" cy="758312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8E3D6D9-6C52-8840-B28D-ED21E2CE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525908" y="3836720"/>
              <a:ext cx="285750" cy="238991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5C7757B-D898-164F-941E-FC179ED97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760968" y="3845952"/>
              <a:ext cx="232836" cy="23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1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C27BB9B-B52F-D042-9217-9CE5E8A28004}"/>
              </a:ext>
            </a:extLst>
          </p:cNvPr>
          <p:cNvSpPr/>
          <p:nvPr/>
        </p:nvSpPr>
        <p:spPr>
          <a:xfrm>
            <a:off x="2933891" y="306880"/>
            <a:ext cx="327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Multiplikation med negativa tal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6020E6C-93A3-4844-AAB3-21AC17F76841}"/>
              </a:ext>
            </a:extLst>
          </p:cNvPr>
          <p:cNvSpPr/>
          <p:nvPr/>
        </p:nvSpPr>
        <p:spPr>
          <a:xfrm>
            <a:off x="973892" y="896421"/>
            <a:ext cx="359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multiplikation med </a:t>
            </a:r>
            <a:r>
              <a:rPr lang="sv-SE" dirty="0">
                <a:solidFill>
                  <a:srgbClr val="FF0000"/>
                </a:solidFill>
              </a:rPr>
              <a:t>positiva </a:t>
            </a:r>
          </a:p>
          <a:p>
            <a:r>
              <a:rPr lang="sv-SE" dirty="0"/>
              <a:t>tal kan skrivas som en addition: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BE968A-7C8D-204F-B263-64CDC96898C6}"/>
              </a:ext>
            </a:extLst>
          </p:cNvPr>
          <p:cNvSpPr/>
          <p:nvPr/>
        </p:nvSpPr>
        <p:spPr>
          <a:xfrm>
            <a:off x="1565175" y="1556842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FFF0DF-31F1-F44C-8DB8-6F9A25C3135D}"/>
              </a:ext>
            </a:extLst>
          </p:cNvPr>
          <p:cNvSpPr/>
          <p:nvPr/>
        </p:nvSpPr>
        <p:spPr>
          <a:xfrm>
            <a:off x="2273236" y="1556842"/>
            <a:ext cx="127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 +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 +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 = 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A5F33A6-B95E-4A43-8D95-BA909CEB6BD2}"/>
              </a:ext>
            </a:extLst>
          </p:cNvPr>
          <p:cNvSpPr/>
          <p:nvPr/>
        </p:nvSpPr>
        <p:spPr>
          <a:xfrm>
            <a:off x="1146120" y="2405594"/>
            <a:ext cx="525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vad händer om båda faktorerna är negativa tal?  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3CC1A12-6C1E-7248-95BE-080C704B26C6}"/>
              </a:ext>
            </a:extLst>
          </p:cNvPr>
          <p:cNvSpPr/>
          <p:nvPr/>
        </p:nvSpPr>
        <p:spPr>
          <a:xfrm>
            <a:off x="5547894" y="1471370"/>
            <a:ext cx="1129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sv-SE" dirty="0"/>
              <a:t>=  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5CC5651-6DF1-1042-9F66-2934DC945528}"/>
              </a:ext>
            </a:extLst>
          </p:cNvPr>
          <p:cNvSpPr/>
          <p:nvPr/>
        </p:nvSpPr>
        <p:spPr>
          <a:xfrm>
            <a:off x="6391990" y="1459745"/>
            <a:ext cx="18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/>
              <a:t> +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/>
              <a:t> +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/>
              <a:t> = 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340AB8D-7A9E-2941-8E3C-603C62AFF64D}"/>
              </a:ext>
            </a:extLst>
          </p:cNvPr>
          <p:cNvSpPr/>
          <p:nvPr/>
        </p:nvSpPr>
        <p:spPr>
          <a:xfrm>
            <a:off x="3324069" y="1556842"/>
            <a:ext cx="376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37FB4FA-72FF-444C-A8D5-B037C5A6E06A}"/>
              </a:ext>
            </a:extLst>
          </p:cNvPr>
          <p:cNvSpPr/>
          <p:nvPr/>
        </p:nvSpPr>
        <p:spPr>
          <a:xfrm>
            <a:off x="8045729" y="1459745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-6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7F87EB4-BF21-E742-A382-B53A2ED6BD3C}"/>
              </a:ext>
            </a:extLst>
          </p:cNvPr>
          <p:cNvSpPr/>
          <p:nvPr/>
        </p:nvSpPr>
        <p:spPr>
          <a:xfrm>
            <a:off x="5229662" y="873304"/>
            <a:ext cx="359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en multiplikation med </a:t>
            </a:r>
            <a:r>
              <a:rPr lang="sv-SE" dirty="0">
                <a:solidFill>
                  <a:srgbClr val="0070C0"/>
                </a:solidFill>
              </a:rPr>
              <a:t>negativa</a:t>
            </a:r>
          </a:p>
          <a:p>
            <a:r>
              <a:rPr lang="sv-SE" dirty="0"/>
              <a:t>tal kan skrivas som en addition: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8888066-AD1B-704F-8A70-3E9FD8E32550}"/>
              </a:ext>
            </a:extLst>
          </p:cNvPr>
          <p:cNvSpPr/>
          <p:nvPr/>
        </p:nvSpPr>
        <p:spPr>
          <a:xfrm>
            <a:off x="2208900" y="2902802"/>
            <a:ext cx="1185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(-3) </a:t>
            </a:r>
            <a:r>
              <a:rPr lang="is-IS" dirty="0"/>
              <a:t>∙ </a:t>
            </a:r>
            <a:r>
              <a:rPr lang="sv-SE" dirty="0">
                <a:solidFill>
                  <a:srgbClr val="00B050"/>
                </a:solidFill>
              </a:rPr>
              <a:t>0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A975696-D2D5-0648-9217-05203C26995C}"/>
              </a:ext>
            </a:extLst>
          </p:cNvPr>
          <p:cNvSpPr/>
          <p:nvPr/>
        </p:nvSpPr>
        <p:spPr>
          <a:xfrm>
            <a:off x="3091857" y="2902378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C107731-7C43-0240-9984-8E4BAF14BFB9}"/>
              </a:ext>
            </a:extLst>
          </p:cNvPr>
          <p:cNvSpPr/>
          <p:nvPr/>
        </p:nvSpPr>
        <p:spPr>
          <a:xfrm>
            <a:off x="3785928" y="2899702"/>
            <a:ext cx="561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0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6E6D6BA-AF82-1A4C-9FE1-3A44EB91C6C9}"/>
              </a:ext>
            </a:extLst>
          </p:cNvPr>
          <p:cNvSpPr/>
          <p:nvPr/>
        </p:nvSpPr>
        <p:spPr>
          <a:xfrm>
            <a:off x="4048080" y="2899702"/>
            <a:ext cx="1047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  <a:r>
              <a:rPr lang="sv-SE" dirty="0">
                <a:solidFill>
                  <a:srgbClr val="FF0000"/>
                </a:solidFill>
              </a:rPr>
              <a:t> 2</a:t>
            </a:r>
            <a:r>
              <a:rPr lang="sv-SE" dirty="0"/>
              <a:t> +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 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150BB6C-36F5-614A-BDBA-E0E8F60A0A67}"/>
              </a:ext>
            </a:extLst>
          </p:cNvPr>
          <p:cNvSpPr/>
          <p:nvPr/>
        </p:nvSpPr>
        <p:spPr>
          <a:xfrm>
            <a:off x="5274767" y="2899702"/>
            <a:ext cx="3235385" cy="369332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Summan av två motsatta tal = 0. </a:t>
            </a:r>
          </a:p>
        </p:txBody>
      </p:sp>
      <p:sp>
        <p:nvSpPr>
          <p:cNvPr id="13" name="Uppåtböjd 12">
            <a:extLst>
              <a:ext uri="{FF2B5EF4-FFF2-40B4-BE49-F238E27FC236}">
                <a16:creationId xmlns:a16="http://schemas.microsoft.com/office/drawing/2014/main" id="{9D12BBB7-E6C8-1E45-B7AE-7202AF39D6EF}"/>
              </a:ext>
            </a:extLst>
          </p:cNvPr>
          <p:cNvSpPr/>
          <p:nvPr/>
        </p:nvSpPr>
        <p:spPr>
          <a:xfrm flipH="1">
            <a:off x="2841078" y="3222916"/>
            <a:ext cx="1630406" cy="247838"/>
          </a:xfrm>
          <a:prstGeom prst="curvedUp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6F60BAA-C604-084D-B81C-0B68952C5557}"/>
              </a:ext>
            </a:extLst>
          </p:cNvPr>
          <p:cNvSpPr/>
          <p:nvPr/>
        </p:nvSpPr>
        <p:spPr>
          <a:xfrm>
            <a:off x="2178243" y="3637768"/>
            <a:ext cx="174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(-3) </a:t>
            </a:r>
            <a:r>
              <a:rPr lang="is-IS" dirty="0"/>
              <a:t>∙ </a:t>
            </a:r>
            <a:r>
              <a:rPr lang="sv-SE" sz="2000" dirty="0"/>
              <a:t>[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 +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sz="2000" dirty="0"/>
              <a:t>] </a:t>
            </a:r>
            <a:r>
              <a:rPr lang="sv-SE" dirty="0"/>
              <a:t>= </a:t>
            </a:r>
          </a:p>
        </p:txBody>
      </p:sp>
      <p:sp>
        <p:nvSpPr>
          <p:cNvPr id="32" name="Uppåtböjd 31">
            <a:extLst>
              <a:ext uri="{FF2B5EF4-FFF2-40B4-BE49-F238E27FC236}">
                <a16:creationId xmlns:a16="http://schemas.microsoft.com/office/drawing/2014/main" id="{284283F9-5BC2-434B-BAEF-9809139CA150}"/>
              </a:ext>
            </a:extLst>
          </p:cNvPr>
          <p:cNvSpPr/>
          <p:nvPr/>
        </p:nvSpPr>
        <p:spPr>
          <a:xfrm>
            <a:off x="2494749" y="3975315"/>
            <a:ext cx="439273" cy="129252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3" name="Uppåtböjd 32">
            <a:extLst>
              <a:ext uri="{FF2B5EF4-FFF2-40B4-BE49-F238E27FC236}">
                <a16:creationId xmlns:a16="http://schemas.microsoft.com/office/drawing/2014/main" id="{9324430C-DC5B-2F4A-B173-31E5FB7028F1}"/>
              </a:ext>
            </a:extLst>
          </p:cNvPr>
          <p:cNvSpPr/>
          <p:nvPr/>
        </p:nvSpPr>
        <p:spPr>
          <a:xfrm>
            <a:off x="2494749" y="3975315"/>
            <a:ext cx="929898" cy="212576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F8E4B7C5-A119-324F-B41F-414C671DF66F}"/>
              </a:ext>
            </a:extLst>
          </p:cNvPr>
          <p:cNvSpPr/>
          <p:nvPr/>
        </p:nvSpPr>
        <p:spPr>
          <a:xfrm>
            <a:off x="2193424" y="4457160"/>
            <a:ext cx="866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(-3) </a:t>
            </a:r>
            <a:r>
              <a:rPr lang="is-IS" dirty="0"/>
              <a:t>∙ </a:t>
            </a:r>
            <a:r>
              <a:rPr lang="sv-SE" dirty="0">
                <a:solidFill>
                  <a:srgbClr val="FF0000"/>
                </a:solidFill>
              </a:rPr>
              <a:t>2</a:t>
            </a:r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B1FA8B71-F059-784E-9A55-5382C1A1DE8E}"/>
              </a:ext>
            </a:extLst>
          </p:cNvPr>
          <p:cNvSpPr/>
          <p:nvPr/>
        </p:nvSpPr>
        <p:spPr>
          <a:xfrm>
            <a:off x="2920607" y="4449637"/>
            <a:ext cx="279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C771B5C-EA50-2B45-9C88-7CD0D30BFB9E}"/>
              </a:ext>
            </a:extLst>
          </p:cNvPr>
          <p:cNvSpPr/>
          <p:nvPr/>
        </p:nvSpPr>
        <p:spPr>
          <a:xfrm>
            <a:off x="3122086" y="4442114"/>
            <a:ext cx="104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(-3)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 </a:t>
            </a:r>
            <a:endParaRPr lang="sv-SE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2F76C9C1-0274-2448-994F-1E22DA571E8B}"/>
              </a:ext>
            </a:extLst>
          </p:cNvPr>
          <p:cNvSpPr/>
          <p:nvPr/>
        </p:nvSpPr>
        <p:spPr>
          <a:xfrm>
            <a:off x="3785068" y="3660004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D72101-BD32-0A43-8B4E-01E0B3F4A558}"/>
              </a:ext>
            </a:extLst>
          </p:cNvPr>
          <p:cNvSpPr/>
          <p:nvPr/>
        </p:nvSpPr>
        <p:spPr>
          <a:xfrm>
            <a:off x="4017279" y="4429078"/>
            <a:ext cx="53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= 0</a:t>
            </a:r>
          </a:p>
        </p:txBody>
      </p:sp>
      <p:sp>
        <p:nvSpPr>
          <p:cNvPr id="42" name="Höger klammerparentes 41">
            <a:extLst>
              <a:ext uri="{FF2B5EF4-FFF2-40B4-BE49-F238E27FC236}">
                <a16:creationId xmlns:a16="http://schemas.microsoft.com/office/drawing/2014/main" id="{C5DE6F8F-D7B2-1348-95C2-5543F3CA24F6}"/>
              </a:ext>
            </a:extLst>
          </p:cNvPr>
          <p:cNvSpPr/>
          <p:nvPr/>
        </p:nvSpPr>
        <p:spPr>
          <a:xfrm rot="5400000">
            <a:off x="2561590" y="4606556"/>
            <a:ext cx="186843" cy="626714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B7D7162-FC18-9141-A251-4713C4B17388}"/>
              </a:ext>
            </a:extLst>
          </p:cNvPr>
          <p:cNvSpPr/>
          <p:nvPr/>
        </p:nvSpPr>
        <p:spPr>
          <a:xfrm>
            <a:off x="2393098" y="5068781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 -6 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81E5E07F-01AE-134A-BD55-244E3800F94E}"/>
              </a:ext>
            </a:extLst>
          </p:cNvPr>
          <p:cNvSpPr/>
          <p:nvPr/>
        </p:nvSpPr>
        <p:spPr>
          <a:xfrm>
            <a:off x="5663692" y="4959982"/>
            <a:ext cx="146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b="1" dirty="0"/>
              <a:t>-6 </a:t>
            </a:r>
            <a:r>
              <a:rPr lang="is-IS" dirty="0"/>
              <a:t>+ </a:t>
            </a:r>
            <a:r>
              <a:rPr lang="sv-SE" b="1" dirty="0">
                <a:solidFill>
                  <a:srgbClr val="9A0002"/>
                </a:solidFill>
              </a:rPr>
              <a:t>?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=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ED2E5142-9DE0-004B-9739-C19777A3A619}"/>
              </a:ext>
            </a:extLst>
          </p:cNvPr>
          <p:cNvSpPr/>
          <p:nvPr/>
        </p:nvSpPr>
        <p:spPr>
          <a:xfrm>
            <a:off x="6445530" y="4963742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76814D56-1CBC-E54D-B730-44D2EC51C71A}"/>
              </a:ext>
            </a:extLst>
          </p:cNvPr>
          <p:cNvSpPr/>
          <p:nvPr/>
        </p:nvSpPr>
        <p:spPr>
          <a:xfrm>
            <a:off x="6909953" y="4963742"/>
            <a:ext cx="64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?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=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484F1C30-8D89-B44D-B2D1-3FADFB858A18}"/>
              </a:ext>
            </a:extLst>
          </p:cNvPr>
          <p:cNvSpPr/>
          <p:nvPr/>
        </p:nvSpPr>
        <p:spPr>
          <a:xfrm>
            <a:off x="2924209" y="5053585"/>
            <a:ext cx="279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</a:p>
        </p:txBody>
      </p:sp>
      <p:sp>
        <p:nvSpPr>
          <p:cNvPr id="49" name="Höger klammerparentes 48">
            <a:extLst>
              <a:ext uri="{FF2B5EF4-FFF2-40B4-BE49-F238E27FC236}">
                <a16:creationId xmlns:a16="http://schemas.microsoft.com/office/drawing/2014/main" id="{C51AFE3C-6CAA-9944-B11A-EDE7476C9C43}"/>
              </a:ext>
            </a:extLst>
          </p:cNvPr>
          <p:cNvSpPr/>
          <p:nvPr/>
        </p:nvSpPr>
        <p:spPr>
          <a:xfrm rot="5400000">
            <a:off x="3505804" y="4615269"/>
            <a:ext cx="186843" cy="626714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46944768-8DAA-8A40-AE35-A59F80085ABF}"/>
              </a:ext>
            </a:extLst>
          </p:cNvPr>
          <p:cNvSpPr/>
          <p:nvPr/>
        </p:nvSpPr>
        <p:spPr>
          <a:xfrm>
            <a:off x="3403677" y="5053585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 ?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C0223-1786-2E43-B835-862E98DB4E25}"/>
              </a:ext>
            </a:extLst>
          </p:cNvPr>
          <p:cNvSpPr/>
          <p:nvPr/>
        </p:nvSpPr>
        <p:spPr>
          <a:xfrm>
            <a:off x="4001699" y="5051028"/>
            <a:ext cx="750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= 0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E7BE3066-58D0-214D-89D0-96EA622DAC02}"/>
              </a:ext>
            </a:extLst>
          </p:cNvPr>
          <p:cNvSpPr/>
          <p:nvPr/>
        </p:nvSpPr>
        <p:spPr>
          <a:xfrm>
            <a:off x="3556749" y="5984696"/>
            <a:ext cx="2009579" cy="461665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0070C0"/>
                </a:solidFill>
              </a:rPr>
              <a:t>  (-3) </a:t>
            </a:r>
            <a:r>
              <a:rPr lang="is-IS" sz="2400" dirty="0"/>
              <a:t>∙</a:t>
            </a:r>
            <a:r>
              <a:rPr lang="sv-SE" sz="2400" dirty="0">
                <a:solidFill>
                  <a:srgbClr val="9A0002"/>
                </a:solidFill>
              </a:rPr>
              <a:t> </a:t>
            </a:r>
            <a:r>
              <a:rPr lang="sv-SE" sz="2400" dirty="0">
                <a:solidFill>
                  <a:srgbClr val="0070C0"/>
                </a:solidFill>
              </a:rPr>
              <a:t>(-2) </a:t>
            </a:r>
            <a:r>
              <a:rPr lang="sv-SE" sz="2400" dirty="0"/>
              <a:t>=</a:t>
            </a:r>
            <a:r>
              <a:rPr lang="sv-SE" sz="2400" dirty="0">
                <a:solidFill>
                  <a:srgbClr val="0070C0"/>
                </a:solidFill>
              </a:rPr>
              <a:t> </a:t>
            </a:r>
            <a:r>
              <a:rPr lang="sv-SE" sz="2400" dirty="0"/>
              <a:t>6</a:t>
            </a:r>
            <a:r>
              <a:rPr lang="sv-SE" dirty="0"/>
              <a:t> 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E5D3F060-5ED5-6044-AC19-FBB05C254F06}"/>
              </a:ext>
            </a:extLst>
          </p:cNvPr>
          <p:cNvSpPr/>
          <p:nvPr/>
        </p:nvSpPr>
        <p:spPr>
          <a:xfrm>
            <a:off x="6182307" y="2405594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Vad är  </a:t>
            </a:r>
            <a:r>
              <a:rPr lang="sv-SE" dirty="0">
                <a:solidFill>
                  <a:srgbClr val="0070C0"/>
                </a:solidFill>
              </a:rPr>
              <a:t>(-3)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sv-SE" dirty="0"/>
              <a:t>?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3D2B805D-032B-1C49-B4FB-2FA9D22656C0}"/>
              </a:ext>
            </a:extLst>
          </p:cNvPr>
          <p:cNvSpPr/>
          <p:nvPr/>
        </p:nvSpPr>
        <p:spPr>
          <a:xfrm>
            <a:off x="3385377" y="5068781"/>
            <a:ext cx="5089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b="1" dirty="0"/>
              <a:t> 6 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8ED2C9B0-C35E-6E40-91FF-CC99090E4BF3}"/>
              </a:ext>
            </a:extLst>
          </p:cNvPr>
          <p:cNvSpPr/>
          <p:nvPr/>
        </p:nvSpPr>
        <p:spPr>
          <a:xfrm>
            <a:off x="7247105" y="4967504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66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1" grpId="0"/>
      <p:bldP spid="17" grpId="0"/>
      <p:bldP spid="21" grpId="0"/>
      <p:bldP spid="12" grpId="0"/>
      <p:bldP spid="22" grpId="0"/>
      <p:bldP spid="23" grpId="0"/>
      <p:bldP spid="25" grpId="0"/>
      <p:bldP spid="26" grpId="0"/>
      <p:bldP spid="27" grpId="0"/>
      <p:bldP spid="28" grpId="0"/>
      <p:bldP spid="29" grpId="0" animBg="1"/>
      <p:bldP spid="13" grpId="0" animBg="1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42" grpId="0" animBg="1"/>
      <p:bldP spid="43" grpId="0"/>
      <p:bldP spid="44" grpId="0"/>
      <p:bldP spid="46" grpId="0"/>
      <p:bldP spid="47" grpId="0"/>
      <p:bldP spid="48" grpId="0"/>
      <p:bldP spid="49" grpId="0" animBg="1"/>
      <p:bldP spid="50" grpId="0"/>
      <p:bldP spid="53" grpId="0"/>
      <p:bldP spid="58" grpId="0" animBg="1"/>
      <p:bldP spid="59" grpId="0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5327A37-F650-494C-BA2E-3CBD10CC3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06" y="775078"/>
            <a:ext cx="6313136" cy="80349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25E37ED-F5BA-E642-9145-96A6B4D2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306" y="2222405"/>
            <a:ext cx="6409388" cy="88916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418EB24-9DA5-5947-8A6C-C52E3C78A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306" y="3818295"/>
            <a:ext cx="6409388" cy="9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58FC5B-FDF6-F249-AF17-C411B561D9A6}"/>
              </a:ext>
            </a:extLst>
          </p:cNvPr>
          <p:cNvSpPr/>
          <p:nvPr/>
        </p:nvSpPr>
        <p:spPr>
          <a:xfrm>
            <a:off x="2501194" y="427871"/>
            <a:ext cx="430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Multiplikation med flera negativa faktorer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F96CB9-3D15-0B46-8035-EE774E2BA226}"/>
              </a:ext>
            </a:extLst>
          </p:cNvPr>
          <p:cNvSpPr/>
          <p:nvPr/>
        </p:nvSpPr>
        <p:spPr>
          <a:xfrm>
            <a:off x="1196171" y="1167706"/>
            <a:ext cx="169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5C68F81-6410-BD4A-9443-9FE4D930D713}"/>
              </a:ext>
            </a:extLst>
          </p:cNvPr>
          <p:cNvSpPr/>
          <p:nvPr/>
        </p:nvSpPr>
        <p:spPr>
          <a:xfrm>
            <a:off x="2799160" y="1195026"/>
            <a:ext cx="1080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4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  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930BF44-254D-574F-8489-05C7DCE75955}"/>
              </a:ext>
            </a:extLst>
          </p:cNvPr>
          <p:cNvSpPr/>
          <p:nvPr/>
        </p:nvSpPr>
        <p:spPr>
          <a:xfrm>
            <a:off x="3660383" y="1195026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16</a:t>
            </a:r>
            <a:r>
              <a:rPr lang="sv-SE" dirty="0"/>
              <a:t> 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5A4A890-5C46-EE4B-A671-A7B9C8AE07D8}"/>
              </a:ext>
            </a:extLst>
          </p:cNvPr>
          <p:cNvSpPr/>
          <p:nvPr/>
        </p:nvSpPr>
        <p:spPr>
          <a:xfrm>
            <a:off x="5084387" y="1195026"/>
            <a:ext cx="21715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0 negativa faktorer  </a:t>
            </a:r>
          </a:p>
        </p:txBody>
      </p:sp>
      <p:sp>
        <p:nvSpPr>
          <p:cNvPr id="8" name="Höger klammerparentes 7">
            <a:extLst>
              <a:ext uri="{FF2B5EF4-FFF2-40B4-BE49-F238E27FC236}">
                <a16:creationId xmlns:a16="http://schemas.microsoft.com/office/drawing/2014/main" id="{2865FE3C-CEC2-4240-B6BF-10B5351BE995}"/>
              </a:ext>
            </a:extLst>
          </p:cNvPr>
          <p:cNvSpPr/>
          <p:nvPr/>
        </p:nvSpPr>
        <p:spPr>
          <a:xfrm rot="5400000">
            <a:off x="1412452" y="1301217"/>
            <a:ext cx="124959" cy="42480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F29E17-7820-CE4D-8052-4E265E03AD16}"/>
              </a:ext>
            </a:extLst>
          </p:cNvPr>
          <p:cNvSpPr/>
          <p:nvPr/>
        </p:nvSpPr>
        <p:spPr>
          <a:xfrm>
            <a:off x="1323532" y="1518792"/>
            <a:ext cx="2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0" name="Höger klammerparentes 9">
            <a:extLst>
              <a:ext uri="{FF2B5EF4-FFF2-40B4-BE49-F238E27FC236}">
                <a16:creationId xmlns:a16="http://schemas.microsoft.com/office/drawing/2014/main" id="{EED49016-E5D3-084F-B54F-F8279BDF9D16}"/>
              </a:ext>
            </a:extLst>
          </p:cNvPr>
          <p:cNvSpPr/>
          <p:nvPr/>
        </p:nvSpPr>
        <p:spPr>
          <a:xfrm rot="5400000">
            <a:off x="1961924" y="1301216"/>
            <a:ext cx="124960" cy="424810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47F04AC-B196-C94D-A6D7-42B5AE69A887}"/>
              </a:ext>
            </a:extLst>
          </p:cNvPr>
          <p:cNvSpPr/>
          <p:nvPr/>
        </p:nvSpPr>
        <p:spPr>
          <a:xfrm>
            <a:off x="1860781" y="1518792"/>
            <a:ext cx="2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4F1BB27-EB9E-0440-A894-935A0ED9ADFC}"/>
              </a:ext>
            </a:extLst>
          </p:cNvPr>
          <p:cNvSpPr/>
          <p:nvPr/>
        </p:nvSpPr>
        <p:spPr>
          <a:xfrm>
            <a:off x="1081871" y="2196406"/>
            <a:ext cx="169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13" name="Höger klammerparentes 12">
            <a:extLst>
              <a:ext uri="{FF2B5EF4-FFF2-40B4-BE49-F238E27FC236}">
                <a16:creationId xmlns:a16="http://schemas.microsoft.com/office/drawing/2014/main" id="{E0ACF68A-DEBB-5E4A-B75E-33E55747F2F2}"/>
              </a:ext>
            </a:extLst>
          </p:cNvPr>
          <p:cNvSpPr/>
          <p:nvPr/>
        </p:nvSpPr>
        <p:spPr>
          <a:xfrm rot="5400000">
            <a:off x="1405227" y="2343442"/>
            <a:ext cx="132767" cy="48361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81F9D1F-36AB-C54B-914D-41CA8A881183}"/>
              </a:ext>
            </a:extLst>
          </p:cNvPr>
          <p:cNvSpPr/>
          <p:nvPr/>
        </p:nvSpPr>
        <p:spPr>
          <a:xfrm>
            <a:off x="1198595" y="2589355"/>
            <a:ext cx="546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(-4)</a:t>
            </a:r>
          </a:p>
        </p:txBody>
      </p:sp>
      <p:sp>
        <p:nvSpPr>
          <p:cNvPr id="15" name="Höger klammerparentes 14">
            <a:extLst>
              <a:ext uri="{FF2B5EF4-FFF2-40B4-BE49-F238E27FC236}">
                <a16:creationId xmlns:a16="http://schemas.microsoft.com/office/drawing/2014/main" id="{A122B0F5-D1E3-294E-957B-511405BDCBDD}"/>
              </a:ext>
            </a:extLst>
          </p:cNvPr>
          <p:cNvSpPr/>
          <p:nvPr/>
        </p:nvSpPr>
        <p:spPr>
          <a:xfrm rot="5400000">
            <a:off x="2064865" y="2386744"/>
            <a:ext cx="132769" cy="381397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C278491-7FF6-7D40-8655-179251386294}"/>
              </a:ext>
            </a:extLst>
          </p:cNvPr>
          <p:cNvSpPr/>
          <p:nvPr/>
        </p:nvSpPr>
        <p:spPr>
          <a:xfrm>
            <a:off x="1966480" y="2599434"/>
            <a:ext cx="2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63C5CEC-FF57-7B44-9A83-AB1C5553D516}"/>
              </a:ext>
            </a:extLst>
          </p:cNvPr>
          <p:cNvSpPr/>
          <p:nvPr/>
        </p:nvSpPr>
        <p:spPr>
          <a:xfrm>
            <a:off x="2692916" y="2215919"/>
            <a:ext cx="123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(-4)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4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  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E17EEA7-1613-8140-9756-DE361274D60C}"/>
              </a:ext>
            </a:extLst>
          </p:cNvPr>
          <p:cNvSpPr/>
          <p:nvPr/>
        </p:nvSpPr>
        <p:spPr>
          <a:xfrm>
            <a:off x="3660383" y="2219913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-16 </a:t>
            </a:r>
            <a:r>
              <a:rPr lang="sv-SE" dirty="0"/>
              <a:t>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05D8316-60C6-FA47-B865-1CEFBA7DD015}"/>
              </a:ext>
            </a:extLst>
          </p:cNvPr>
          <p:cNvSpPr/>
          <p:nvPr/>
        </p:nvSpPr>
        <p:spPr>
          <a:xfrm>
            <a:off x="5084387" y="2219913"/>
            <a:ext cx="21259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1 negativ faktor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BF80F9E-AB64-7947-B456-E112194E3B31}"/>
              </a:ext>
            </a:extLst>
          </p:cNvPr>
          <p:cNvSpPr/>
          <p:nvPr/>
        </p:nvSpPr>
        <p:spPr>
          <a:xfrm>
            <a:off x="945901" y="3278419"/>
            <a:ext cx="1891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27" name="Höger klammerparentes 26">
            <a:extLst>
              <a:ext uri="{FF2B5EF4-FFF2-40B4-BE49-F238E27FC236}">
                <a16:creationId xmlns:a16="http://schemas.microsoft.com/office/drawing/2014/main" id="{844CF1F9-1717-544E-AD80-378E41DE25E3}"/>
              </a:ext>
            </a:extLst>
          </p:cNvPr>
          <p:cNvSpPr/>
          <p:nvPr/>
        </p:nvSpPr>
        <p:spPr>
          <a:xfrm rot="5400000">
            <a:off x="1380550" y="3305918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8AB82BA-A80E-424F-899F-CFF7CA505511}"/>
              </a:ext>
            </a:extLst>
          </p:cNvPr>
          <p:cNvSpPr/>
          <p:nvPr/>
        </p:nvSpPr>
        <p:spPr>
          <a:xfrm>
            <a:off x="1291898" y="3705704"/>
            <a:ext cx="546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29" name="Höger klammerparentes 28">
            <a:extLst>
              <a:ext uri="{FF2B5EF4-FFF2-40B4-BE49-F238E27FC236}">
                <a16:creationId xmlns:a16="http://schemas.microsoft.com/office/drawing/2014/main" id="{FEA61846-4A67-914B-90EC-26081E2E924E}"/>
              </a:ext>
            </a:extLst>
          </p:cNvPr>
          <p:cNvSpPr/>
          <p:nvPr/>
        </p:nvSpPr>
        <p:spPr>
          <a:xfrm rot="5400000">
            <a:off x="2131735" y="3480283"/>
            <a:ext cx="132769" cy="381397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D2BDD5F-FC8E-4D43-B5D3-F230D410E9A5}"/>
              </a:ext>
            </a:extLst>
          </p:cNvPr>
          <p:cNvSpPr/>
          <p:nvPr/>
        </p:nvSpPr>
        <p:spPr>
          <a:xfrm>
            <a:off x="2032142" y="3705704"/>
            <a:ext cx="2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2272A87-77C5-0248-BA2F-AAAF5D930C0B}"/>
              </a:ext>
            </a:extLst>
          </p:cNvPr>
          <p:cNvSpPr/>
          <p:nvPr/>
        </p:nvSpPr>
        <p:spPr>
          <a:xfrm>
            <a:off x="2913167" y="3278419"/>
            <a:ext cx="123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4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  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7391CCC4-67A6-314A-80DD-7D9C717D9773}"/>
              </a:ext>
            </a:extLst>
          </p:cNvPr>
          <p:cNvSpPr/>
          <p:nvPr/>
        </p:nvSpPr>
        <p:spPr>
          <a:xfrm>
            <a:off x="3660383" y="3278419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16 </a:t>
            </a:r>
            <a:r>
              <a:rPr lang="sv-SE" dirty="0"/>
              <a:t>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CE887B8-8BF8-2540-9192-22A268D860EC}"/>
              </a:ext>
            </a:extLst>
          </p:cNvPr>
          <p:cNvSpPr/>
          <p:nvPr/>
        </p:nvSpPr>
        <p:spPr>
          <a:xfrm>
            <a:off x="5084388" y="3305643"/>
            <a:ext cx="21239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2 negativa faktorer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029A0D2-C7CC-784F-ADFA-4FE61C6A5308}"/>
              </a:ext>
            </a:extLst>
          </p:cNvPr>
          <p:cNvSpPr/>
          <p:nvPr/>
        </p:nvSpPr>
        <p:spPr>
          <a:xfrm>
            <a:off x="737587" y="4178425"/>
            <a:ext cx="2123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35" name="Höger klammerparentes 34">
            <a:extLst>
              <a:ext uri="{FF2B5EF4-FFF2-40B4-BE49-F238E27FC236}">
                <a16:creationId xmlns:a16="http://schemas.microsoft.com/office/drawing/2014/main" id="{734BE978-6BA9-D34D-9FA2-16CC9F86F425}"/>
              </a:ext>
            </a:extLst>
          </p:cNvPr>
          <p:cNvSpPr/>
          <p:nvPr/>
        </p:nvSpPr>
        <p:spPr>
          <a:xfrm rot="5400000">
            <a:off x="1157757" y="4206983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D2FD680-2FA1-744E-AB46-0E7D05E70F32}"/>
              </a:ext>
            </a:extLst>
          </p:cNvPr>
          <p:cNvSpPr/>
          <p:nvPr/>
        </p:nvSpPr>
        <p:spPr>
          <a:xfrm>
            <a:off x="1059237" y="4596337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37" name="Höger klammerparentes 36">
            <a:extLst>
              <a:ext uri="{FF2B5EF4-FFF2-40B4-BE49-F238E27FC236}">
                <a16:creationId xmlns:a16="http://schemas.microsoft.com/office/drawing/2014/main" id="{6C5B04A1-22B0-D244-85CF-BCEE8AEA12C7}"/>
              </a:ext>
            </a:extLst>
          </p:cNvPr>
          <p:cNvSpPr/>
          <p:nvPr/>
        </p:nvSpPr>
        <p:spPr>
          <a:xfrm rot="5400000">
            <a:off x="2033901" y="4294154"/>
            <a:ext cx="132769" cy="555783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1B4F440-8AE4-7E4D-B095-5253327E49C2}"/>
              </a:ext>
            </a:extLst>
          </p:cNvPr>
          <p:cNvSpPr/>
          <p:nvPr/>
        </p:nvSpPr>
        <p:spPr>
          <a:xfrm>
            <a:off x="1853157" y="4571411"/>
            <a:ext cx="663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(-4)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4A54DA5-DE33-AD44-A036-2104BEE3CC8C}"/>
              </a:ext>
            </a:extLst>
          </p:cNvPr>
          <p:cNvSpPr/>
          <p:nvPr/>
        </p:nvSpPr>
        <p:spPr>
          <a:xfrm>
            <a:off x="2712398" y="4202715"/>
            <a:ext cx="123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(-4)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  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FEE60DE-8DE6-D642-B68E-14D8B6C4845C}"/>
              </a:ext>
            </a:extLst>
          </p:cNvPr>
          <p:cNvSpPr/>
          <p:nvPr/>
        </p:nvSpPr>
        <p:spPr>
          <a:xfrm>
            <a:off x="5086458" y="4178425"/>
            <a:ext cx="21239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3 negativa faktorer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89490E52-95A4-8849-9A5F-3F0ACB365314}"/>
              </a:ext>
            </a:extLst>
          </p:cNvPr>
          <p:cNvSpPr/>
          <p:nvPr/>
        </p:nvSpPr>
        <p:spPr>
          <a:xfrm>
            <a:off x="3681435" y="4187523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-16 </a:t>
            </a:r>
            <a:r>
              <a:rPr lang="sv-SE" dirty="0"/>
              <a:t>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55C6D17-E9B0-594D-BE1A-8A594DC3CC31}"/>
              </a:ext>
            </a:extLst>
          </p:cNvPr>
          <p:cNvSpPr/>
          <p:nvPr/>
        </p:nvSpPr>
        <p:spPr>
          <a:xfrm>
            <a:off x="682216" y="5175025"/>
            <a:ext cx="37458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Produkten växlar mellan </a:t>
            </a:r>
            <a:r>
              <a:rPr lang="sv-SE" b="1" dirty="0">
                <a:solidFill>
                  <a:srgbClr val="FF0000"/>
                </a:solidFill>
              </a:rPr>
              <a:t>16</a:t>
            </a:r>
            <a:r>
              <a:rPr lang="sv-SE" dirty="0"/>
              <a:t> och </a:t>
            </a:r>
            <a:r>
              <a:rPr lang="sv-SE" b="1" dirty="0">
                <a:solidFill>
                  <a:srgbClr val="0070C0"/>
                </a:solidFill>
              </a:rPr>
              <a:t>-16</a:t>
            </a:r>
            <a:r>
              <a:rPr lang="sv-SE" dirty="0"/>
              <a:t>. 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BE1F6D5-36B3-F645-8B05-5FA231D18AFF}"/>
              </a:ext>
            </a:extLst>
          </p:cNvPr>
          <p:cNvSpPr/>
          <p:nvPr/>
        </p:nvSpPr>
        <p:spPr>
          <a:xfrm>
            <a:off x="833951" y="5738420"/>
            <a:ext cx="32915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Antalet negativa faktorer avgör </a:t>
            </a:r>
          </a:p>
          <a:p>
            <a:r>
              <a:rPr lang="sv-SE" dirty="0"/>
              <a:t>  om produkten blir negativ.   </a:t>
            </a: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D15BC722-1592-0B4E-B20D-307AE845C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44" y="5175025"/>
            <a:ext cx="3950717" cy="536883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E4E5D841-E9E5-CF48-B0DA-F797FCBF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245" y="5830412"/>
            <a:ext cx="3950716" cy="5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1" grpId="0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E813860-D282-1141-8E47-D9CA4484A9BC}"/>
              </a:ext>
            </a:extLst>
          </p:cNvPr>
          <p:cNvSpPr/>
          <p:nvPr/>
        </p:nvSpPr>
        <p:spPr>
          <a:xfrm>
            <a:off x="3352094" y="364371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Potenser med negativ bas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DFCFFCB-7E4F-C848-B9E1-CA9957116494}"/>
              </a:ext>
            </a:extLst>
          </p:cNvPr>
          <p:cNvSpPr/>
          <p:nvPr/>
        </p:nvSpPr>
        <p:spPr>
          <a:xfrm>
            <a:off x="1726529" y="959921"/>
            <a:ext cx="5970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</a:t>
            </a:r>
            <a:r>
              <a:rPr lang="sv-SE" dirty="0">
                <a:solidFill>
                  <a:srgbClr val="9A0002"/>
                </a:solidFill>
              </a:rPr>
              <a:t>basen</a:t>
            </a:r>
            <a:r>
              <a:rPr lang="sv-SE" dirty="0"/>
              <a:t> i en potens är ett </a:t>
            </a:r>
            <a:r>
              <a:rPr lang="sv-SE" dirty="0">
                <a:solidFill>
                  <a:srgbClr val="0070C0"/>
                </a:solidFill>
              </a:rPr>
              <a:t>negativt tal</a:t>
            </a:r>
            <a:r>
              <a:rPr lang="sv-SE" dirty="0"/>
              <a:t> så är det </a:t>
            </a:r>
            <a:r>
              <a:rPr lang="sv-SE" dirty="0">
                <a:solidFill>
                  <a:srgbClr val="9A0002"/>
                </a:solidFill>
              </a:rPr>
              <a:t>exponenten</a:t>
            </a:r>
            <a:r>
              <a:rPr lang="sv-SE" dirty="0"/>
              <a:t> </a:t>
            </a:r>
          </a:p>
          <a:p>
            <a:r>
              <a:rPr lang="sv-SE" dirty="0"/>
              <a:t>som avgör om potensen är positiv eller negativ.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0B94118-16D2-2D4F-A569-66884988EEA6}"/>
              </a:ext>
            </a:extLst>
          </p:cNvPr>
          <p:cNvSpPr/>
          <p:nvPr/>
        </p:nvSpPr>
        <p:spPr>
          <a:xfrm>
            <a:off x="3954655" y="1802946"/>
            <a:ext cx="1428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65DCA47-6ED6-3E4F-9BD3-B317AC7776EB}"/>
              </a:ext>
            </a:extLst>
          </p:cNvPr>
          <p:cNvSpPr/>
          <p:nvPr/>
        </p:nvSpPr>
        <p:spPr>
          <a:xfrm>
            <a:off x="3277022" y="1802946"/>
            <a:ext cx="1013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baseline="30000" dirty="0"/>
              <a:t>2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EE76F25-68CE-0F40-A95B-EFAFFB3DFCF5}"/>
              </a:ext>
            </a:extLst>
          </p:cNvPr>
          <p:cNvSpPr/>
          <p:nvPr/>
        </p:nvSpPr>
        <p:spPr>
          <a:xfrm>
            <a:off x="5042788" y="1802946"/>
            <a:ext cx="340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</a:t>
            </a:r>
            <a:r>
              <a:rPr lang="sv-SE" dirty="0"/>
              <a:t> 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67F5CA9-CA5D-7B41-9A5F-4C7CE723528B}"/>
              </a:ext>
            </a:extLst>
          </p:cNvPr>
          <p:cNvSpPr/>
          <p:nvPr/>
        </p:nvSpPr>
        <p:spPr>
          <a:xfrm>
            <a:off x="3277021" y="2473289"/>
            <a:ext cx="1013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baseline="30000" dirty="0"/>
              <a:t>3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4B7FBDF-6601-3F4B-947D-015D1925C3EB}"/>
              </a:ext>
            </a:extLst>
          </p:cNvPr>
          <p:cNvSpPr/>
          <p:nvPr/>
        </p:nvSpPr>
        <p:spPr>
          <a:xfrm>
            <a:off x="3954655" y="2473289"/>
            <a:ext cx="1797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</a:t>
            </a:r>
          </a:p>
        </p:txBody>
      </p:sp>
      <p:sp>
        <p:nvSpPr>
          <p:cNvPr id="11" name="Höger klammerparentes 10">
            <a:extLst>
              <a:ext uri="{FF2B5EF4-FFF2-40B4-BE49-F238E27FC236}">
                <a16:creationId xmlns:a16="http://schemas.microsoft.com/office/drawing/2014/main" id="{A4067E3F-9CE0-FB46-B564-B75F089F6B57}"/>
              </a:ext>
            </a:extLst>
          </p:cNvPr>
          <p:cNvSpPr/>
          <p:nvPr/>
        </p:nvSpPr>
        <p:spPr>
          <a:xfrm rot="5400000">
            <a:off x="4382314" y="2501569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8C7D955-7A8E-0F45-8848-12F4A165F8DA}"/>
              </a:ext>
            </a:extLst>
          </p:cNvPr>
          <p:cNvSpPr/>
          <p:nvPr/>
        </p:nvSpPr>
        <p:spPr>
          <a:xfrm>
            <a:off x="4294218" y="2866633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AC7E45A-51ED-6C41-9B5B-26E619F9CB2F}"/>
              </a:ext>
            </a:extLst>
          </p:cNvPr>
          <p:cNvSpPr/>
          <p:nvPr/>
        </p:nvSpPr>
        <p:spPr>
          <a:xfrm>
            <a:off x="5570154" y="2473289"/>
            <a:ext cx="53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-1 </a:t>
            </a:r>
            <a:r>
              <a:rPr lang="sv-SE" dirty="0"/>
              <a:t>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D149F12-D92B-9E45-800D-C5F9A07DDCB1}"/>
              </a:ext>
            </a:extLst>
          </p:cNvPr>
          <p:cNvSpPr/>
          <p:nvPr/>
        </p:nvSpPr>
        <p:spPr>
          <a:xfrm>
            <a:off x="3237527" y="3169581"/>
            <a:ext cx="1013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baseline="30000" dirty="0"/>
              <a:t>4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9DC43F6-4082-AD46-ABA3-7AFED3AAFFDA}"/>
              </a:ext>
            </a:extLst>
          </p:cNvPr>
          <p:cNvSpPr/>
          <p:nvPr/>
        </p:nvSpPr>
        <p:spPr>
          <a:xfrm>
            <a:off x="3915160" y="3169581"/>
            <a:ext cx="2245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</a:t>
            </a:r>
          </a:p>
        </p:txBody>
      </p:sp>
      <p:sp>
        <p:nvSpPr>
          <p:cNvPr id="20" name="Höger klammerparentes 19">
            <a:extLst>
              <a:ext uri="{FF2B5EF4-FFF2-40B4-BE49-F238E27FC236}">
                <a16:creationId xmlns:a16="http://schemas.microsoft.com/office/drawing/2014/main" id="{56320B9B-D0BE-2A48-A8A0-2D0F38898401}"/>
              </a:ext>
            </a:extLst>
          </p:cNvPr>
          <p:cNvSpPr/>
          <p:nvPr/>
        </p:nvSpPr>
        <p:spPr>
          <a:xfrm rot="5400000">
            <a:off x="4342820" y="3197861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317488B-4621-394C-80E9-D164C58611B8}"/>
              </a:ext>
            </a:extLst>
          </p:cNvPr>
          <p:cNvSpPr/>
          <p:nvPr/>
        </p:nvSpPr>
        <p:spPr>
          <a:xfrm>
            <a:off x="4254724" y="3562925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0986E28-450F-8B44-95C7-866BDF2285A7}"/>
              </a:ext>
            </a:extLst>
          </p:cNvPr>
          <p:cNvSpPr/>
          <p:nvPr/>
        </p:nvSpPr>
        <p:spPr>
          <a:xfrm>
            <a:off x="5935249" y="3169581"/>
            <a:ext cx="53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 </a:t>
            </a:r>
            <a:r>
              <a:rPr lang="sv-SE" dirty="0">
                <a:solidFill>
                  <a:srgbClr val="0070C0"/>
                </a:solidFill>
              </a:rPr>
              <a:t> </a:t>
            </a:r>
            <a:r>
              <a:rPr lang="sv-SE" dirty="0"/>
              <a:t> </a:t>
            </a:r>
          </a:p>
        </p:txBody>
      </p:sp>
      <p:sp>
        <p:nvSpPr>
          <p:cNvPr id="23" name="Höger klammerparentes 22">
            <a:extLst>
              <a:ext uri="{FF2B5EF4-FFF2-40B4-BE49-F238E27FC236}">
                <a16:creationId xmlns:a16="http://schemas.microsoft.com/office/drawing/2014/main" id="{E70A0B81-FF2E-3D46-B3C3-2ADEE3A1E849}"/>
              </a:ext>
            </a:extLst>
          </p:cNvPr>
          <p:cNvSpPr/>
          <p:nvPr/>
        </p:nvSpPr>
        <p:spPr>
          <a:xfrm rot="5400000">
            <a:off x="5317174" y="3197861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1B58375-3AC0-424E-AD69-8016C5A0B298}"/>
              </a:ext>
            </a:extLst>
          </p:cNvPr>
          <p:cNvSpPr/>
          <p:nvPr/>
        </p:nvSpPr>
        <p:spPr>
          <a:xfrm>
            <a:off x="5229078" y="3562925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FE53AF4-83A6-ED46-A97B-27BE004D38B7}"/>
              </a:ext>
            </a:extLst>
          </p:cNvPr>
          <p:cNvSpPr/>
          <p:nvPr/>
        </p:nvSpPr>
        <p:spPr>
          <a:xfrm>
            <a:off x="3202493" y="3992428"/>
            <a:ext cx="1013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baseline="30000" dirty="0"/>
              <a:t>5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B4EFF53-58DC-1D45-A12C-B7B7AB5B0899}"/>
              </a:ext>
            </a:extLst>
          </p:cNvPr>
          <p:cNvSpPr/>
          <p:nvPr/>
        </p:nvSpPr>
        <p:spPr>
          <a:xfrm>
            <a:off x="3880126" y="3992428"/>
            <a:ext cx="2802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</a:t>
            </a:r>
          </a:p>
        </p:txBody>
      </p:sp>
      <p:sp>
        <p:nvSpPr>
          <p:cNvPr id="27" name="Höger klammerparentes 26">
            <a:extLst>
              <a:ext uri="{FF2B5EF4-FFF2-40B4-BE49-F238E27FC236}">
                <a16:creationId xmlns:a16="http://schemas.microsoft.com/office/drawing/2014/main" id="{0F1785D9-B966-B449-A111-3FBDBDBA9A44}"/>
              </a:ext>
            </a:extLst>
          </p:cNvPr>
          <p:cNvSpPr/>
          <p:nvPr/>
        </p:nvSpPr>
        <p:spPr>
          <a:xfrm rot="5400000">
            <a:off x="4307786" y="4020708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9DF51B3-E7EF-8D45-80B2-BC35015DD081}"/>
              </a:ext>
            </a:extLst>
          </p:cNvPr>
          <p:cNvSpPr/>
          <p:nvPr/>
        </p:nvSpPr>
        <p:spPr>
          <a:xfrm>
            <a:off x="4219690" y="4385772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C1FFAEA-982D-F64E-818B-EFC11710CA49}"/>
              </a:ext>
            </a:extLst>
          </p:cNvPr>
          <p:cNvSpPr/>
          <p:nvPr/>
        </p:nvSpPr>
        <p:spPr>
          <a:xfrm>
            <a:off x="6414088" y="3992428"/>
            <a:ext cx="53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-1  </a:t>
            </a:r>
            <a:r>
              <a:rPr lang="sv-SE" dirty="0"/>
              <a:t> </a:t>
            </a:r>
          </a:p>
        </p:txBody>
      </p:sp>
      <p:sp>
        <p:nvSpPr>
          <p:cNvPr id="30" name="Höger klammerparentes 29">
            <a:extLst>
              <a:ext uri="{FF2B5EF4-FFF2-40B4-BE49-F238E27FC236}">
                <a16:creationId xmlns:a16="http://schemas.microsoft.com/office/drawing/2014/main" id="{FA4E2879-BDD9-444E-9CE8-F69EBC47E86C}"/>
              </a:ext>
            </a:extLst>
          </p:cNvPr>
          <p:cNvSpPr/>
          <p:nvPr/>
        </p:nvSpPr>
        <p:spPr>
          <a:xfrm rot="5400000">
            <a:off x="5317174" y="4017091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CF5ACF2-BE59-C64A-BE4A-1E4896FE8704}"/>
              </a:ext>
            </a:extLst>
          </p:cNvPr>
          <p:cNvSpPr/>
          <p:nvPr/>
        </p:nvSpPr>
        <p:spPr>
          <a:xfrm>
            <a:off x="5232312" y="4385772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735152C1-A777-7A4F-A01A-3F8C4DB6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69" y="5153951"/>
            <a:ext cx="3721247" cy="13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/>
      <p:bldP spid="13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56633D0-1F0D-8342-BBE3-A2ED798980B9}"/>
              </a:ext>
            </a:extLst>
          </p:cNvPr>
          <p:cNvSpPr/>
          <p:nvPr/>
        </p:nvSpPr>
        <p:spPr>
          <a:xfrm>
            <a:off x="3297244" y="130855"/>
            <a:ext cx="267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Division med negativa tal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D60E023-2C4A-EE4E-ADE2-229BED4B7647}"/>
              </a:ext>
            </a:extLst>
          </p:cNvPr>
          <p:cNvSpPr/>
          <p:nvPr/>
        </p:nvSpPr>
        <p:spPr>
          <a:xfrm>
            <a:off x="1878546" y="661830"/>
            <a:ext cx="5970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använder oss av att division är omvänd multiplikation.  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2CCD398-DF2D-7F4A-A6A9-4E4CBC380673}"/>
              </a:ext>
            </a:extLst>
          </p:cNvPr>
          <p:cNvGrpSpPr/>
          <p:nvPr/>
        </p:nvGrpSpPr>
        <p:grpSpPr>
          <a:xfrm>
            <a:off x="2407470" y="1201119"/>
            <a:ext cx="418704" cy="682817"/>
            <a:chOff x="3906618" y="1845346"/>
            <a:chExt cx="418704" cy="6828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6B600506-7EA5-3740-BBBA-D59490FE7B2A}"/>
                </a:ext>
              </a:extLst>
            </p:cNvPr>
            <p:cNvSpPr txBox="1"/>
            <p:nvPr/>
          </p:nvSpPr>
          <p:spPr>
            <a:xfrm>
              <a:off x="3906618" y="1845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C7EA8A76-BA52-1946-AF23-4C7919C1DC7C}"/>
                </a:ext>
              </a:extLst>
            </p:cNvPr>
            <p:cNvSpPr txBox="1"/>
            <p:nvPr/>
          </p:nvSpPr>
          <p:spPr>
            <a:xfrm>
              <a:off x="3938678" y="215883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 2</a:t>
              </a: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CD4B057F-C3DF-FF4A-ABA5-32471492B2AA}"/>
                </a:ext>
              </a:extLst>
            </p:cNvPr>
            <p:cNvCxnSpPr>
              <a:cxnSpLocks/>
            </p:cNvCxnSpPr>
            <p:nvPr/>
          </p:nvCxnSpPr>
          <p:spPr>
            <a:xfrm>
              <a:off x="3938678" y="2183662"/>
              <a:ext cx="38664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32CFA81F-F461-844D-8E10-B86A4CDB1A99}"/>
              </a:ext>
            </a:extLst>
          </p:cNvPr>
          <p:cNvSpPr/>
          <p:nvPr/>
        </p:nvSpPr>
        <p:spPr>
          <a:xfrm>
            <a:off x="2818243" y="1329938"/>
            <a:ext cx="40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F6389D0-25C3-FD4C-90D5-E68743EE8C2D}"/>
              </a:ext>
            </a:extLst>
          </p:cNvPr>
          <p:cNvSpPr/>
          <p:nvPr/>
        </p:nvSpPr>
        <p:spPr>
          <a:xfrm>
            <a:off x="3135988" y="1329938"/>
            <a:ext cx="415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5</a:t>
            </a:r>
            <a:r>
              <a:rPr lang="sv-SE" dirty="0"/>
              <a:t> 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28D2E38-5381-0144-AA0D-218C21D73C3D}"/>
              </a:ext>
            </a:extLst>
          </p:cNvPr>
          <p:cNvSpPr/>
          <p:nvPr/>
        </p:nvSpPr>
        <p:spPr>
          <a:xfrm>
            <a:off x="5720901" y="1357862"/>
            <a:ext cx="86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 </a:t>
            </a:r>
            <a:r>
              <a:rPr lang="is-IS" dirty="0">
                <a:solidFill>
                  <a:srgbClr val="FF0000"/>
                </a:solidFill>
              </a:rPr>
              <a:t>∙</a:t>
            </a:r>
            <a:r>
              <a:rPr lang="sv-SE" dirty="0">
                <a:solidFill>
                  <a:srgbClr val="FF0000"/>
                </a:solidFill>
              </a:rPr>
              <a:t> 5  </a:t>
            </a:r>
            <a:r>
              <a:rPr lang="sv-SE" dirty="0"/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98C5C77-AE4E-4D4B-BB1E-BCFA6CBBE7BD}"/>
              </a:ext>
            </a:extLst>
          </p:cNvPr>
          <p:cNvSpPr/>
          <p:nvPr/>
        </p:nvSpPr>
        <p:spPr>
          <a:xfrm>
            <a:off x="6478224" y="1366366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10 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84574C1-DB22-0249-AAFA-5014B98AB174}"/>
              </a:ext>
            </a:extLst>
          </p:cNvPr>
          <p:cNvSpPr/>
          <p:nvPr/>
        </p:nvSpPr>
        <p:spPr>
          <a:xfrm>
            <a:off x="4077248" y="1329938"/>
            <a:ext cx="111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B180507-5674-AE48-8FD3-FEFBFC6745F6}"/>
              </a:ext>
            </a:extLst>
          </p:cNvPr>
          <p:cNvGrpSpPr/>
          <p:nvPr/>
        </p:nvGrpSpPr>
        <p:grpSpPr>
          <a:xfrm>
            <a:off x="2345754" y="2054177"/>
            <a:ext cx="542136" cy="682817"/>
            <a:chOff x="3844902" y="1845346"/>
            <a:chExt cx="542136" cy="682817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EA64240-4A98-054A-AF51-388EC6D4E300}"/>
                </a:ext>
              </a:extLst>
            </p:cNvPr>
            <p:cNvSpPr txBox="1"/>
            <p:nvPr/>
          </p:nvSpPr>
          <p:spPr>
            <a:xfrm>
              <a:off x="3844902" y="1845346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0070C0"/>
                  </a:solidFill>
                </a:rPr>
                <a:t>- 10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51E770D9-84E3-F14D-8B93-FBE1F269BB4D}"/>
                </a:ext>
              </a:extLst>
            </p:cNvPr>
            <p:cNvSpPr txBox="1"/>
            <p:nvPr/>
          </p:nvSpPr>
          <p:spPr>
            <a:xfrm>
              <a:off x="3938678" y="215883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 2</a:t>
              </a:r>
            </a:p>
          </p:txBody>
        </p:sp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3CB6C77C-976D-A845-B1A8-492946B5E353}"/>
                </a:ext>
              </a:extLst>
            </p:cNvPr>
            <p:cNvCxnSpPr>
              <a:cxnSpLocks/>
            </p:cNvCxnSpPr>
            <p:nvPr/>
          </p:nvCxnSpPr>
          <p:spPr>
            <a:xfrm>
              <a:off x="3938678" y="2183662"/>
              <a:ext cx="38664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84E0A76C-31BC-5F40-B1CC-E9853C54FBEF}"/>
              </a:ext>
            </a:extLst>
          </p:cNvPr>
          <p:cNvSpPr/>
          <p:nvPr/>
        </p:nvSpPr>
        <p:spPr>
          <a:xfrm>
            <a:off x="2818243" y="2182996"/>
            <a:ext cx="40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3C31585-A1B4-DA4B-8CCD-79183726BD76}"/>
              </a:ext>
            </a:extLst>
          </p:cNvPr>
          <p:cNvSpPr/>
          <p:nvPr/>
        </p:nvSpPr>
        <p:spPr>
          <a:xfrm>
            <a:off x="3088051" y="2182996"/>
            <a:ext cx="630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-5</a:t>
            </a:r>
            <a:r>
              <a:rPr lang="sv-SE" dirty="0"/>
              <a:t> 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6BF8201-F65B-D64E-A654-20CD9120AC7A}"/>
              </a:ext>
            </a:extLst>
          </p:cNvPr>
          <p:cNvSpPr/>
          <p:nvPr/>
        </p:nvSpPr>
        <p:spPr>
          <a:xfrm>
            <a:off x="5573958" y="2182996"/>
            <a:ext cx="1044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(-5)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43F8CC6-9F72-5446-8100-133C571A81D6}"/>
              </a:ext>
            </a:extLst>
          </p:cNvPr>
          <p:cNvSpPr/>
          <p:nvPr/>
        </p:nvSpPr>
        <p:spPr>
          <a:xfrm>
            <a:off x="6478224" y="2182996"/>
            <a:ext cx="57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-10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40E44188-3FC9-244E-9A49-C7F689CB25FC}"/>
              </a:ext>
            </a:extLst>
          </p:cNvPr>
          <p:cNvGrpSpPr/>
          <p:nvPr/>
        </p:nvGrpSpPr>
        <p:grpSpPr>
          <a:xfrm>
            <a:off x="2407470" y="2944075"/>
            <a:ext cx="454557" cy="710741"/>
            <a:chOff x="3870765" y="1845346"/>
            <a:chExt cx="454557" cy="710741"/>
          </a:xfrm>
        </p:grpSpPr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02FCF33A-8863-7B49-AD3E-000BA7949B0B}"/>
                </a:ext>
              </a:extLst>
            </p:cNvPr>
            <p:cNvSpPr txBox="1"/>
            <p:nvPr/>
          </p:nvSpPr>
          <p:spPr>
            <a:xfrm>
              <a:off x="3906618" y="1845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5CF1481F-2745-344C-82AB-A66C139447E0}"/>
                </a:ext>
              </a:extLst>
            </p:cNvPr>
            <p:cNvSpPr txBox="1"/>
            <p:nvPr/>
          </p:nvSpPr>
          <p:spPr>
            <a:xfrm>
              <a:off x="3870765" y="2186755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 </a:t>
              </a:r>
              <a:r>
                <a:rPr lang="sv-SE" dirty="0">
                  <a:solidFill>
                    <a:srgbClr val="0070C0"/>
                  </a:solidFill>
                </a:rPr>
                <a:t>-2</a:t>
              </a:r>
            </a:p>
          </p:txBody>
        </p: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04E3B002-C108-F443-87EB-E22C65468F34}"/>
                </a:ext>
              </a:extLst>
            </p:cNvPr>
            <p:cNvCxnSpPr>
              <a:cxnSpLocks/>
            </p:cNvCxnSpPr>
            <p:nvPr/>
          </p:nvCxnSpPr>
          <p:spPr>
            <a:xfrm>
              <a:off x="3938678" y="2183662"/>
              <a:ext cx="38664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4E045DCE-B145-174B-8395-BAAFA188D7E0}"/>
              </a:ext>
            </a:extLst>
          </p:cNvPr>
          <p:cNvSpPr/>
          <p:nvPr/>
        </p:nvSpPr>
        <p:spPr>
          <a:xfrm>
            <a:off x="2854096" y="3072894"/>
            <a:ext cx="40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6E22D6F-B756-9A47-A7ED-BB8591E89B80}"/>
              </a:ext>
            </a:extLst>
          </p:cNvPr>
          <p:cNvSpPr/>
          <p:nvPr/>
        </p:nvSpPr>
        <p:spPr>
          <a:xfrm>
            <a:off x="3064768" y="3072894"/>
            <a:ext cx="630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 -5 </a:t>
            </a:r>
            <a:r>
              <a:rPr lang="sv-SE" dirty="0"/>
              <a:t>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AD4E813-9E0C-5640-AB21-C702BCEE7328}"/>
              </a:ext>
            </a:extLst>
          </p:cNvPr>
          <p:cNvSpPr/>
          <p:nvPr/>
        </p:nvSpPr>
        <p:spPr>
          <a:xfrm>
            <a:off x="5399778" y="3072894"/>
            <a:ext cx="1221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(-5)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BB528D9-0B85-504C-BD85-29E8FA44AC05}"/>
              </a:ext>
            </a:extLst>
          </p:cNvPr>
          <p:cNvSpPr/>
          <p:nvPr/>
        </p:nvSpPr>
        <p:spPr>
          <a:xfrm>
            <a:off x="6578962" y="3072894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10 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AD071796-AD91-2C43-9951-546F478FB7CE}"/>
              </a:ext>
            </a:extLst>
          </p:cNvPr>
          <p:cNvGrpSpPr/>
          <p:nvPr/>
        </p:nvGrpSpPr>
        <p:grpSpPr>
          <a:xfrm>
            <a:off x="2407117" y="3861897"/>
            <a:ext cx="489236" cy="710741"/>
            <a:chOff x="3870765" y="1845346"/>
            <a:chExt cx="489236" cy="710741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B8191D03-4749-4449-AD0A-8FEA2C684433}"/>
                </a:ext>
              </a:extLst>
            </p:cNvPr>
            <p:cNvSpPr txBox="1"/>
            <p:nvPr/>
          </p:nvSpPr>
          <p:spPr>
            <a:xfrm>
              <a:off x="3870765" y="1845346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0070C0"/>
                  </a:solidFill>
                </a:rPr>
                <a:t>-10</a:t>
              </a: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B5A5ABB8-18CA-C345-BB86-0CAD9E5BB67A}"/>
                </a:ext>
              </a:extLst>
            </p:cNvPr>
            <p:cNvSpPr txBox="1"/>
            <p:nvPr/>
          </p:nvSpPr>
          <p:spPr>
            <a:xfrm>
              <a:off x="3870765" y="2186755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 </a:t>
              </a:r>
              <a:r>
                <a:rPr lang="sv-SE" dirty="0">
                  <a:solidFill>
                    <a:srgbClr val="0070C0"/>
                  </a:solidFill>
                </a:rPr>
                <a:t>-2</a:t>
              </a:r>
            </a:p>
          </p:txBody>
        </p: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465C30F1-09A7-724E-A856-CD3C976E0EAF}"/>
                </a:ext>
              </a:extLst>
            </p:cNvPr>
            <p:cNvCxnSpPr>
              <a:cxnSpLocks/>
            </p:cNvCxnSpPr>
            <p:nvPr/>
          </p:nvCxnSpPr>
          <p:spPr>
            <a:xfrm>
              <a:off x="3938678" y="2183662"/>
              <a:ext cx="38664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44299287-C21D-6143-996C-D20DA939C2A2}"/>
              </a:ext>
            </a:extLst>
          </p:cNvPr>
          <p:cNvSpPr/>
          <p:nvPr/>
        </p:nvSpPr>
        <p:spPr>
          <a:xfrm>
            <a:off x="2853743" y="3990716"/>
            <a:ext cx="40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7708878-99BA-AF46-BC0A-FA4060648227}"/>
              </a:ext>
            </a:extLst>
          </p:cNvPr>
          <p:cNvSpPr/>
          <p:nvPr/>
        </p:nvSpPr>
        <p:spPr>
          <a:xfrm>
            <a:off x="3202437" y="3990716"/>
            <a:ext cx="630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5 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A01FF89-4EF7-2041-AC42-1F0AE06EEF03}"/>
              </a:ext>
            </a:extLst>
          </p:cNvPr>
          <p:cNvSpPr/>
          <p:nvPr/>
        </p:nvSpPr>
        <p:spPr>
          <a:xfrm>
            <a:off x="5642224" y="3990716"/>
            <a:ext cx="1221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</a:rPr>
              <a:t>5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7DF40FAA-7446-7A40-952B-3F1A514B8CDF}"/>
              </a:ext>
            </a:extLst>
          </p:cNvPr>
          <p:cNvSpPr/>
          <p:nvPr/>
        </p:nvSpPr>
        <p:spPr>
          <a:xfrm>
            <a:off x="6578961" y="3990716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-10 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38AAF99-6821-8C41-84C2-C0F34B4DA5E8}"/>
              </a:ext>
            </a:extLst>
          </p:cNvPr>
          <p:cNvSpPr/>
          <p:nvPr/>
        </p:nvSpPr>
        <p:spPr>
          <a:xfrm>
            <a:off x="4122859" y="2156497"/>
            <a:ext cx="111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0076707-3B98-214D-B801-6ADF39AAB5BD}"/>
              </a:ext>
            </a:extLst>
          </p:cNvPr>
          <p:cNvSpPr/>
          <p:nvPr/>
        </p:nvSpPr>
        <p:spPr>
          <a:xfrm>
            <a:off x="4122859" y="3064553"/>
            <a:ext cx="111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BFFB4BE3-F987-0640-AB5A-D49F8B92A693}"/>
              </a:ext>
            </a:extLst>
          </p:cNvPr>
          <p:cNvSpPr/>
          <p:nvPr/>
        </p:nvSpPr>
        <p:spPr>
          <a:xfrm>
            <a:off x="4122859" y="3980252"/>
            <a:ext cx="111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 </a:t>
            </a: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E3F6DAD1-703F-8B4D-A1DC-D7B486F4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243" y="4751795"/>
            <a:ext cx="3830357" cy="20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EAB2E31-79A6-234A-B1EF-AF461E231DBB}"/>
              </a:ext>
            </a:extLst>
          </p:cNvPr>
          <p:cNvSpPr txBox="1"/>
          <p:nvPr/>
        </p:nvSpPr>
        <p:spPr>
          <a:xfrm>
            <a:off x="1249061" y="873855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  </a:t>
            </a:r>
            <a:r>
              <a:rPr lang="sv-SE" dirty="0"/>
              <a:t>6 – (–2) 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3F16E24-9529-C445-879E-E66AAFD8328D}"/>
              </a:ext>
            </a:extLst>
          </p:cNvPr>
          <p:cNvSpPr txBox="1"/>
          <p:nvPr/>
        </p:nvSpPr>
        <p:spPr>
          <a:xfrm>
            <a:off x="644602" y="42891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2DDB8F8-AB19-554B-A541-9CE6280044C3}"/>
              </a:ext>
            </a:extLst>
          </p:cNvPr>
          <p:cNvSpPr txBox="1"/>
          <p:nvPr/>
        </p:nvSpPr>
        <p:spPr>
          <a:xfrm>
            <a:off x="5493235" y="873855"/>
            <a:ext cx="12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6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(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2) 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78AA0E3-3AE6-004A-99FB-2F09D1B95CBD}"/>
              </a:ext>
            </a:extLst>
          </p:cNvPr>
          <p:cNvSpPr txBox="1"/>
          <p:nvPr/>
        </p:nvSpPr>
        <p:spPr>
          <a:xfrm>
            <a:off x="6702297" y="862337"/>
            <a:ext cx="110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6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2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EF3D4C2-C83E-3841-A37D-D93368D3C4DB}"/>
              </a:ext>
            </a:extLst>
          </p:cNvPr>
          <p:cNvSpPr txBox="1"/>
          <p:nvPr/>
        </p:nvSpPr>
        <p:spPr>
          <a:xfrm>
            <a:off x="7536590" y="870613"/>
            <a:ext cx="63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8  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FB5E11-8E83-7A47-AD74-B90CE1C52F72}"/>
              </a:ext>
            </a:extLst>
          </p:cNvPr>
          <p:cNvSpPr txBox="1"/>
          <p:nvPr/>
        </p:nvSpPr>
        <p:spPr>
          <a:xfrm>
            <a:off x="1249061" y="1563666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b)   </a:t>
            </a:r>
            <a:r>
              <a:rPr lang="sv-SE" dirty="0"/>
              <a:t>(–6) + (–2) 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F7F939B-6E8F-B04D-9407-93D2C2355617}"/>
              </a:ext>
            </a:extLst>
          </p:cNvPr>
          <p:cNvSpPr txBox="1"/>
          <p:nvPr/>
        </p:nvSpPr>
        <p:spPr>
          <a:xfrm>
            <a:off x="5213685" y="1563666"/>
            <a:ext cx="15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6)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2) 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FA85EE2-C1C2-D642-BD23-52AFB58CB2FE}"/>
              </a:ext>
            </a:extLst>
          </p:cNvPr>
          <p:cNvSpPr txBox="1"/>
          <p:nvPr/>
        </p:nvSpPr>
        <p:spPr>
          <a:xfrm>
            <a:off x="6702297" y="1552148"/>
            <a:ext cx="110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6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2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E08B883-EBF2-3D4F-A304-4FA91CE56682}"/>
              </a:ext>
            </a:extLst>
          </p:cNvPr>
          <p:cNvSpPr txBox="1"/>
          <p:nvPr/>
        </p:nvSpPr>
        <p:spPr>
          <a:xfrm>
            <a:off x="7659259" y="1552148"/>
            <a:ext cx="63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8  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5703D56-2751-CE4F-9237-7A97C6A3818F}"/>
              </a:ext>
            </a:extLst>
          </p:cNvPr>
          <p:cNvSpPr txBox="1"/>
          <p:nvPr/>
        </p:nvSpPr>
        <p:spPr>
          <a:xfrm>
            <a:off x="1249061" y="2222344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c)   </a:t>
            </a:r>
            <a:r>
              <a:rPr lang="sv-SE" dirty="0"/>
              <a:t>(–6) </a:t>
            </a:r>
            <a:r>
              <a:rPr lang="is-IS" dirty="0"/>
              <a:t>∙</a:t>
            </a:r>
            <a:r>
              <a:rPr lang="sv-SE" dirty="0"/>
              <a:t> 2  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23DAAD2-3C55-E945-BC26-C8E20FC44CE6}"/>
              </a:ext>
            </a:extLst>
          </p:cNvPr>
          <p:cNvSpPr txBox="1"/>
          <p:nvPr/>
        </p:nvSpPr>
        <p:spPr>
          <a:xfrm>
            <a:off x="5615672" y="2210826"/>
            <a:ext cx="125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6) </a:t>
            </a:r>
            <a:r>
              <a:rPr lang="is-IS" dirty="0"/>
              <a:t>∙ </a:t>
            </a:r>
            <a:r>
              <a:rPr lang="sv-SE" dirty="0">
                <a:latin typeface="Bradley Hand" pitchFamily="2" charset="77"/>
              </a:rPr>
              <a:t>2 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65ED86E-0FF1-2A43-AC83-30F04FDC078A}"/>
              </a:ext>
            </a:extLst>
          </p:cNvPr>
          <p:cNvSpPr txBox="1"/>
          <p:nvPr/>
        </p:nvSpPr>
        <p:spPr>
          <a:xfrm>
            <a:off x="6702296" y="2210826"/>
            <a:ext cx="83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12  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FD2C4932-A775-B749-8550-BE7770F5C421}"/>
              </a:ext>
            </a:extLst>
          </p:cNvPr>
          <p:cNvSpPr txBox="1"/>
          <p:nvPr/>
        </p:nvSpPr>
        <p:spPr>
          <a:xfrm>
            <a:off x="6616488" y="2923322"/>
            <a:ext cx="63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3  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30A24F17-9A10-F148-A85E-DDA0757BEEFF}"/>
              </a:ext>
            </a:extLst>
          </p:cNvPr>
          <p:cNvGrpSpPr/>
          <p:nvPr/>
        </p:nvGrpSpPr>
        <p:grpSpPr>
          <a:xfrm>
            <a:off x="1249061" y="2824611"/>
            <a:ext cx="1653627" cy="692846"/>
            <a:chOff x="1249061" y="2824611"/>
            <a:chExt cx="1653627" cy="692846"/>
          </a:xfrm>
        </p:grpSpPr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4D03F3C6-850D-7F4C-8B95-3245AB1FB9BA}"/>
                </a:ext>
              </a:extLst>
            </p:cNvPr>
            <p:cNvSpPr txBox="1"/>
            <p:nvPr/>
          </p:nvSpPr>
          <p:spPr>
            <a:xfrm>
              <a:off x="1249061" y="2915190"/>
              <a:ext cx="1653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d) </a:t>
              </a:r>
              <a:r>
                <a:rPr lang="sv-SE" dirty="0"/>
                <a:t>  </a:t>
              </a:r>
            </a:p>
          </p:txBody>
        </p: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098898F9-195F-3242-A749-0A05E3F40819}"/>
                </a:ext>
              </a:extLst>
            </p:cNvPr>
            <p:cNvGrpSpPr/>
            <p:nvPr/>
          </p:nvGrpSpPr>
          <p:grpSpPr>
            <a:xfrm>
              <a:off x="1605874" y="2824611"/>
              <a:ext cx="470000" cy="692846"/>
              <a:chOff x="3855322" y="1870261"/>
              <a:chExt cx="470000" cy="692846"/>
            </a:xfrm>
          </p:grpSpPr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0FFD0D81-FCE8-2542-9C8D-44B1C3A1FB0C}"/>
                  </a:ext>
                </a:extLst>
              </p:cNvPr>
              <p:cNvSpPr txBox="1"/>
              <p:nvPr/>
            </p:nvSpPr>
            <p:spPr>
              <a:xfrm>
                <a:off x="3988280" y="187026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381E38A5-B740-714C-80BD-D8C402724811}"/>
                  </a:ext>
                </a:extLst>
              </p:cNvPr>
              <p:cNvSpPr txBox="1"/>
              <p:nvPr/>
            </p:nvSpPr>
            <p:spPr>
              <a:xfrm>
                <a:off x="3855322" y="2193775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–2</a:t>
                </a:r>
              </a:p>
            </p:txBody>
          </p:sp>
          <p:cxnSp>
            <p:nvCxnSpPr>
              <p:cNvPr id="29" name="Rak 28">
                <a:extLst>
                  <a:ext uri="{FF2B5EF4-FFF2-40B4-BE49-F238E27FC236}">
                    <a16:creationId xmlns:a16="http://schemas.microsoft.com/office/drawing/2014/main" id="{9A8BC084-FC5A-4849-8D01-B84CB6038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0E5E81F6-05B7-9E4C-AA4E-E6478A0C1022}"/>
              </a:ext>
            </a:extLst>
          </p:cNvPr>
          <p:cNvGrpSpPr/>
          <p:nvPr/>
        </p:nvGrpSpPr>
        <p:grpSpPr>
          <a:xfrm>
            <a:off x="5852659" y="2768680"/>
            <a:ext cx="948010" cy="699127"/>
            <a:chOff x="5852659" y="2768680"/>
            <a:chExt cx="948010" cy="699127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CD0211AA-C54A-CC4F-950E-DE4727F80349}"/>
                </a:ext>
              </a:extLst>
            </p:cNvPr>
            <p:cNvGrpSpPr/>
            <p:nvPr/>
          </p:nvGrpSpPr>
          <p:grpSpPr>
            <a:xfrm>
              <a:off x="5852659" y="2768680"/>
              <a:ext cx="556563" cy="699127"/>
              <a:chOff x="3834549" y="1855579"/>
              <a:chExt cx="556563" cy="699127"/>
            </a:xfrm>
          </p:grpSpPr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A9ABCA19-3276-334F-84F6-0FC6A0DBC3E5}"/>
                  </a:ext>
                </a:extLst>
              </p:cNvPr>
              <p:cNvSpPr txBox="1"/>
              <p:nvPr/>
            </p:nvSpPr>
            <p:spPr>
              <a:xfrm>
                <a:off x="3970813" y="1855579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4CA45820-3280-C543-84EE-52A945788BB7}"/>
                  </a:ext>
                </a:extLst>
              </p:cNvPr>
              <p:cNvSpPr txBox="1"/>
              <p:nvPr/>
            </p:nvSpPr>
            <p:spPr>
              <a:xfrm>
                <a:off x="3834549" y="2185374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/>
                  <a:t>– </a:t>
                </a:r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AE750652-2062-6A42-8CEA-3AAF14957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5FFA6E4B-5781-B74D-BA4D-8F3221FB73D3}"/>
                </a:ext>
              </a:extLst>
            </p:cNvPr>
            <p:cNvSpPr/>
            <p:nvPr/>
          </p:nvSpPr>
          <p:spPr>
            <a:xfrm>
              <a:off x="6396332" y="2915190"/>
              <a:ext cx="4043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  <a:r>
                <a:rPr lang="sv-SE" dirty="0">
                  <a:latin typeface="Bradley Hand" pitchFamily="2" charset="77"/>
                </a:rPr>
                <a:t> </a:t>
              </a:r>
            </a:p>
          </p:txBody>
        </p:sp>
      </p:grpSp>
      <p:sp>
        <p:nvSpPr>
          <p:cNvPr id="37" name="textruta 36">
            <a:extLst>
              <a:ext uri="{FF2B5EF4-FFF2-40B4-BE49-F238E27FC236}">
                <a16:creationId xmlns:a16="http://schemas.microsoft.com/office/drawing/2014/main" id="{57F9571F-1B43-DC4D-90F7-0BD09F64CE6C}"/>
              </a:ext>
            </a:extLst>
          </p:cNvPr>
          <p:cNvSpPr txBox="1"/>
          <p:nvPr/>
        </p:nvSpPr>
        <p:spPr>
          <a:xfrm>
            <a:off x="1249061" y="3809904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e)   </a:t>
            </a:r>
            <a:r>
              <a:rPr lang="sv-SE" dirty="0"/>
              <a:t>(–6) </a:t>
            </a:r>
            <a:r>
              <a:rPr lang="sv-SE" baseline="30000" dirty="0"/>
              <a:t>2</a:t>
            </a:r>
            <a:r>
              <a:rPr lang="sv-SE" dirty="0"/>
              <a:t>  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60B68F3D-E6F5-7B49-B4E5-76EBE41D029E}"/>
              </a:ext>
            </a:extLst>
          </p:cNvPr>
          <p:cNvSpPr txBox="1"/>
          <p:nvPr/>
        </p:nvSpPr>
        <p:spPr>
          <a:xfrm>
            <a:off x="5615672" y="3798386"/>
            <a:ext cx="125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6)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0B955D43-FE11-034D-9AA8-7711FBEBE198}"/>
              </a:ext>
            </a:extLst>
          </p:cNvPr>
          <p:cNvSpPr txBox="1"/>
          <p:nvPr/>
        </p:nvSpPr>
        <p:spPr>
          <a:xfrm>
            <a:off x="8055194" y="3798386"/>
            <a:ext cx="7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36 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69F014F4-4B0F-0A49-B3BA-4943642A2D9C}"/>
              </a:ext>
            </a:extLst>
          </p:cNvPr>
          <p:cNvSpPr txBox="1"/>
          <p:nvPr/>
        </p:nvSpPr>
        <p:spPr>
          <a:xfrm>
            <a:off x="6496306" y="3798386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6) </a:t>
            </a:r>
            <a:r>
              <a:rPr lang="is-IS" dirty="0"/>
              <a:t>∙ </a:t>
            </a:r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6) 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62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5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30022</TotalTime>
  <Words>712</Words>
  <Application>Microsoft Macintosh PowerPoint</Application>
  <PresentationFormat>Bildspel på skärmen (4:3)</PresentationFormat>
  <Paragraphs>156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214</cp:revision>
  <dcterms:created xsi:type="dcterms:W3CDTF">2017-04-10T07:17:33Z</dcterms:created>
  <dcterms:modified xsi:type="dcterms:W3CDTF">2019-08-07T15:57:01Z</dcterms:modified>
</cp:coreProperties>
</file>