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9" r:id="rId2"/>
    <p:sldId id="264" r:id="rId3"/>
    <p:sldId id="263" r:id="rId4"/>
    <p:sldId id="265" r:id="rId5"/>
    <p:sldId id="270" r:id="rId6"/>
    <p:sldId id="268" r:id="rId7"/>
    <p:sldId id="269" r:id="rId8"/>
    <p:sldId id="271" r:id="rId9"/>
  </p:sldIdLst>
  <p:sldSz cx="9144000" cy="6858000" type="screen4x3"/>
  <p:notesSz cx="6858000" cy="9144000"/>
  <p:defaultTextStyle>
    <a:defPPr>
      <a:defRPr lang="sv-S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7737"/>
    <a:srgbClr val="800001"/>
    <a:srgbClr val="BC75BB"/>
    <a:srgbClr val="FFEB5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6458"/>
    <p:restoredTop sz="98405" autoAdjust="0"/>
  </p:normalViewPr>
  <p:slideViewPr>
    <p:cSldViewPr snapToGrid="0" snapToObjects="1">
      <p:cViewPr varScale="1">
        <p:scale>
          <a:sx n="114" d="100"/>
          <a:sy n="114" d="100"/>
        </p:scale>
        <p:origin x="2048" y="1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/>
              <a:t>Klicka här för att ändra format på underrubrik i bakgrunden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779FD7-24D9-9843-BA61-DB9CEBB5A7E8}" type="datetimeFigureOut">
              <a:rPr lang="sv-SE" smtClean="0"/>
              <a:t>2019-10-26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22C0A-706F-8A40-9EF0-64F7E27DCC47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398662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779FD7-24D9-9843-BA61-DB9CEBB5A7E8}" type="datetimeFigureOut">
              <a:rPr lang="sv-SE" smtClean="0"/>
              <a:t>2019-10-26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22C0A-706F-8A40-9EF0-64F7E27DCC47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5979875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779FD7-24D9-9843-BA61-DB9CEBB5A7E8}" type="datetimeFigureOut">
              <a:rPr lang="sv-SE" smtClean="0"/>
              <a:t>2019-10-26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22C0A-706F-8A40-9EF0-64F7E27DCC47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5918128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779FD7-24D9-9843-BA61-DB9CEBB5A7E8}" type="datetimeFigureOut">
              <a:rPr lang="sv-SE" smtClean="0"/>
              <a:t>2019-10-26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22C0A-706F-8A40-9EF0-64F7E27DCC47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844732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779FD7-24D9-9843-BA61-DB9CEBB5A7E8}" type="datetimeFigureOut">
              <a:rPr lang="sv-SE" smtClean="0"/>
              <a:t>2019-10-26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22C0A-706F-8A40-9EF0-64F7E27DCC47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9119233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779FD7-24D9-9843-BA61-DB9CEBB5A7E8}" type="datetimeFigureOut">
              <a:rPr lang="sv-SE" smtClean="0"/>
              <a:t>2019-10-26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22C0A-706F-8A40-9EF0-64F7E27DCC47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6285703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7" name="Platshållare fö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779FD7-24D9-9843-BA61-DB9CEBB5A7E8}" type="datetimeFigureOut">
              <a:rPr lang="sv-SE" smtClean="0"/>
              <a:t>2019-10-26</a:t>
            </a:fld>
            <a:endParaRPr lang="sv-SE"/>
          </a:p>
        </p:txBody>
      </p:sp>
      <p:sp>
        <p:nvSpPr>
          <p:cNvPr id="8" name="Platshållare för sidfo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Platshållare för bild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22C0A-706F-8A40-9EF0-64F7E27DCC47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230321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779FD7-24D9-9843-BA61-DB9CEBB5A7E8}" type="datetimeFigureOut">
              <a:rPr lang="sv-SE" smtClean="0"/>
              <a:t>2019-10-26</a:t>
            </a:fld>
            <a:endParaRPr lang="sv-SE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22C0A-706F-8A40-9EF0-64F7E27DCC47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4420968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779FD7-24D9-9843-BA61-DB9CEBB5A7E8}" type="datetimeFigureOut">
              <a:rPr lang="sv-SE" smtClean="0"/>
              <a:t>2019-10-26</a:t>
            </a:fld>
            <a:endParaRPr lang="sv-SE"/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22C0A-706F-8A40-9EF0-64F7E27DCC47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7562610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ehåll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779FD7-24D9-9843-BA61-DB9CEBB5A7E8}" type="datetimeFigureOut">
              <a:rPr lang="sv-SE" smtClean="0"/>
              <a:t>2019-10-26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22C0A-706F-8A40-9EF0-64F7E27DCC47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24963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bild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779FD7-24D9-9843-BA61-DB9CEBB5A7E8}" type="datetimeFigureOut">
              <a:rPr lang="sv-SE" smtClean="0"/>
              <a:t>2019-10-26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22C0A-706F-8A40-9EF0-64F7E27DCC47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1730617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779FD7-24D9-9843-BA61-DB9CEBB5A7E8}" type="datetimeFigureOut">
              <a:rPr lang="sv-SE" smtClean="0"/>
              <a:t>2019-10-26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022C0A-706F-8A40-9EF0-64F7E27DCC47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9157399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tiff"/><Relationship Id="rId4" Type="http://schemas.openxmlformats.org/officeDocument/2006/relationships/image" Target="../media/image9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tif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ktangel 12">
            <a:extLst>
              <a:ext uri="{FF2B5EF4-FFF2-40B4-BE49-F238E27FC236}">
                <a16:creationId xmlns:a16="http://schemas.microsoft.com/office/drawing/2014/main" id="{FDB875F7-FF3A-C24D-9230-B384F35D4A00}"/>
              </a:ext>
            </a:extLst>
          </p:cNvPr>
          <p:cNvSpPr/>
          <p:nvPr/>
        </p:nvSpPr>
        <p:spPr>
          <a:xfrm>
            <a:off x="270233" y="211249"/>
            <a:ext cx="871500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400" b="1" dirty="0"/>
              <a:t>Z 2.4					           Linjära funktioner</a:t>
            </a:r>
            <a:endParaRPr lang="sv-SE" sz="2400" dirty="0"/>
          </a:p>
        </p:txBody>
      </p:sp>
      <p:sp>
        <p:nvSpPr>
          <p:cNvPr id="15" name="Rektangel 14">
            <a:extLst>
              <a:ext uri="{FF2B5EF4-FFF2-40B4-BE49-F238E27FC236}">
                <a16:creationId xmlns:a16="http://schemas.microsoft.com/office/drawing/2014/main" id="{645500C5-3034-0D4A-9527-B64884193766}"/>
              </a:ext>
            </a:extLst>
          </p:cNvPr>
          <p:cNvSpPr/>
          <p:nvPr/>
        </p:nvSpPr>
        <p:spPr>
          <a:xfrm>
            <a:off x="1408972" y="643293"/>
            <a:ext cx="702828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dirty="0"/>
              <a:t>En </a:t>
            </a:r>
            <a:r>
              <a:rPr lang="sv-SE" i="1" dirty="0"/>
              <a:t>formel </a:t>
            </a:r>
            <a:r>
              <a:rPr lang="sv-SE" dirty="0"/>
              <a:t>är ett uttryck som beskriver samband med hjälp av symboler. </a:t>
            </a:r>
          </a:p>
        </p:txBody>
      </p:sp>
      <p:sp>
        <p:nvSpPr>
          <p:cNvPr id="17" name="Rektangel 16">
            <a:extLst>
              <a:ext uri="{FF2B5EF4-FFF2-40B4-BE49-F238E27FC236}">
                <a16:creationId xmlns:a16="http://schemas.microsoft.com/office/drawing/2014/main" id="{82B260FA-F7F6-2143-AC91-14CE06FF6360}"/>
              </a:ext>
            </a:extLst>
          </p:cNvPr>
          <p:cNvSpPr/>
          <p:nvPr/>
        </p:nvSpPr>
        <p:spPr>
          <a:xfrm>
            <a:off x="1408972" y="946477"/>
            <a:ext cx="702828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dirty="0"/>
              <a:t>Ett exempel är formeln för cirkelns omkrets, </a:t>
            </a:r>
            <a:r>
              <a:rPr lang="sv-SE" i="1" dirty="0"/>
              <a:t>O </a:t>
            </a:r>
            <a:r>
              <a:rPr lang="sv-SE" dirty="0"/>
              <a:t>= </a:t>
            </a:r>
            <a:r>
              <a:rPr lang="el-GR" dirty="0"/>
              <a:t>π ∙ </a:t>
            </a:r>
            <a:r>
              <a:rPr lang="sv-SE" i="1" dirty="0"/>
              <a:t>d .</a:t>
            </a:r>
            <a:endParaRPr lang="sv-SE" dirty="0"/>
          </a:p>
        </p:txBody>
      </p:sp>
      <p:sp>
        <p:nvSpPr>
          <p:cNvPr id="21" name="Rektangel 20">
            <a:extLst>
              <a:ext uri="{FF2B5EF4-FFF2-40B4-BE49-F238E27FC236}">
                <a16:creationId xmlns:a16="http://schemas.microsoft.com/office/drawing/2014/main" id="{99F5ED72-69D1-0D46-9C15-2E54DF99F61E}"/>
              </a:ext>
            </a:extLst>
          </p:cNvPr>
          <p:cNvSpPr/>
          <p:nvPr/>
        </p:nvSpPr>
        <p:spPr>
          <a:xfrm>
            <a:off x="1408972" y="1372238"/>
            <a:ext cx="702828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dirty="0"/>
              <a:t>Funktioner skrivs ofta som en formel, till exempel så här:</a:t>
            </a:r>
          </a:p>
        </p:txBody>
      </p:sp>
      <p:sp>
        <p:nvSpPr>
          <p:cNvPr id="24" name="Rektangel 23">
            <a:extLst>
              <a:ext uri="{FF2B5EF4-FFF2-40B4-BE49-F238E27FC236}">
                <a16:creationId xmlns:a16="http://schemas.microsoft.com/office/drawing/2014/main" id="{D93D4517-8161-CF45-A8C2-46C9F054C743}"/>
              </a:ext>
            </a:extLst>
          </p:cNvPr>
          <p:cNvSpPr/>
          <p:nvPr/>
        </p:nvSpPr>
        <p:spPr>
          <a:xfrm>
            <a:off x="868863" y="1852138"/>
            <a:ext cx="77129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dirty="0"/>
              <a:t>I formeln kan vi sätta in olika värden på </a:t>
            </a:r>
            <a:r>
              <a:rPr lang="sv-SE" i="1" dirty="0"/>
              <a:t>x </a:t>
            </a:r>
            <a:r>
              <a:rPr lang="sv-SE" dirty="0"/>
              <a:t>och räkna ut motsvarande värden på </a:t>
            </a:r>
            <a:r>
              <a:rPr lang="sv-SE" i="1" dirty="0"/>
              <a:t>y</a:t>
            </a:r>
            <a:r>
              <a:rPr lang="sv-SE" dirty="0"/>
              <a:t>. </a:t>
            </a:r>
          </a:p>
        </p:txBody>
      </p:sp>
      <p:sp>
        <p:nvSpPr>
          <p:cNvPr id="25" name="Rektangel 24">
            <a:extLst>
              <a:ext uri="{FF2B5EF4-FFF2-40B4-BE49-F238E27FC236}">
                <a16:creationId xmlns:a16="http://schemas.microsoft.com/office/drawing/2014/main" id="{FE2266D5-450B-7049-9A53-F5144D5BE375}"/>
              </a:ext>
            </a:extLst>
          </p:cNvPr>
          <p:cNvSpPr/>
          <p:nvPr/>
        </p:nvSpPr>
        <p:spPr>
          <a:xfrm>
            <a:off x="1761826" y="2220701"/>
            <a:ext cx="113741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dirty="0"/>
              <a:t>Exempel: </a:t>
            </a:r>
          </a:p>
        </p:txBody>
      </p:sp>
      <p:sp>
        <p:nvSpPr>
          <p:cNvPr id="29" name="Rektangel 28">
            <a:extLst>
              <a:ext uri="{FF2B5EF4-FFF2-40B4-BE49-F238E27FC236}">
                <a16:creationId xmlns:a16="http://schemas.microsoft.com/office/drawing/2014/main" id="{7060CFB0-45C7-2A43-B3DD-D01028716619}"/>
              </a:ext>
            </a:extLst>
          </p:cNvPr>
          <p:cNvSpPr/>
          <p:nvPr/>
        </p:nvSpPr>
        <p:spPr>
          <a:xfrm>
            <a:off x="6920059" y="1364666"/>
            <a:ext cx="1088237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sv-SE" i="1" dirty="0"/>
              <a:t>y </a:t>
            </a:r>
            <a:r>
              <a:rPr lang="sv-SE" dirty="0"/>
              <a:t>= 2</a:t>
            </a:r>
            <a:r>
              <a:rPr lang="sv-SE" i="1" dirty="0"/>
              <a:t>x </a:t>
            </a:r>
            <a:r>
              <a:rPr lang="sv-SE" dirty="0"/>
              <a:t>– 1</a:t>
            </a:r>
          </a:p>
        </p:txBody>
      </p:sp>
      <p:sp>
        <p:nvSpPr>
          <p:cNvPr id="2" name="Rektangel 1">
            <a:extLst>
              <a:ext uri="{FF2B5EF4-FFF2-40B4-BE49-F238E27FC236}">
                <a16:creationId xmlns:a16="http://schemas.microsoft.com/office/drawing/2014/main" id="{BEE41754-4439-4E4C-83C3-EEC24B954555}"/>
              </a:ext>
            </a:extLst>
          </p:cNvPr>
          <p:cNvSpPr/>
          <p:nvPr/>
        </p:nvSpPr>
        <p:spPr>
          <a:xfrm>
            <a:off x="3155575" y="2220701"/>
            <a:ext cx="415586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dirty="0"/>
              <a:t>Om </a:t>
            </a:r>
            <a:r>
              <a:rPr lang="sv-SE" i="1" dirty="0"/>
              <a:t>x</a:t>
            </a:r>
            <a:r>
              <a:rPr lang="sv-SE" i="1" dirty="0">
                <a:solidFill>
                  <a:srgbClr val="C00000"/>
                </a:solidFill>
              </a:rPr>
              <a:t> </a:t>
            </a:r>
            <a:r>
              <a:rPr lang="sv-SE" dirty="0"/>
              <a:t>=</a:t>
            </a:r>
            <a:r>
              <a:rPr lang="sv-SE" dirty="0">
                <a:solidFill>
                  <a:srgbClr val="C00000"/>
                </a:solidFill>
              </a:rPr>
              <a:t> 0 </a:t>
            </a:r>
            <a:r>
              <a:rPr lang="sv-SE" dirty="0"/>
              <a:t>så är </a:t>
            </a:r>
            <a:r>
              <a:rPr lang="sv-SE" i="1" dirty="0"/>
              <a:t>y </a:t>
            </a:r>
            <a:r>
              <a:rPr lang="sv-SE" dirty="0"/>
              <a:t>=</a:t>
            </a:r>
            <a:r>
              <a:rPr lang="sv-SE" dirty="0">
                <a:solidFill>
                  <a:srgbClr val="C00000"/>
                </a:solidFill>
              </a:rPr>
              <a:t> </a:t>
            </a:r>
            <a:r>
              <a:rPr lang="sv-SE" dirty="0"/>
              <a:t>2 · </a:t>
            </a:r>
            <a:r>
              <a:rPr lang="sv-SE" dirty="0">
                <a:solidFill>
                  <a:srgbClr val="C00000"/>
                </a:solidFill>
              </a:rPr>
              <a:t>0 </a:t>
            </a:r>
            <a:r>
              <a:rPr lang="sv-SE" dirty="0"/>
              <a:t>– 1</a:t>
            </a:r>
            <a:r>
              <a:rPr lang="sv-SE" dirty="0">
                <a:solidFill>
                  <a:srgbClr val="C00000"/>
                </a:solidFill>
              </a:rPr>
              <a:t> </a:t>
            </a:r>
            <a:r>
              <a:rPr lang="sv-SE" dirty="0"/>
              <a:t>= 0 – 1 =</a:t>
            </a:r>
            <a:r>
              <a:rPr lang="sv-SE" dirty="0">
                <a:solidFill>
                  <a:srgbClr val="C00000"/>
                </a:solidFill>
              </a:rPr>
              <a:t> </a:t>
            </a:r>
            <a:r>
              <a:rPr lang="sv-SE" dirty="0"/>
              <a:t>–1 </a:t>
            </a:r>
          </a:p>
        </p:txBody>
      </p:sp>
      <p:sp>
        <p:nvSpPr>
          <p:cNvPr id="31" name="Rektangel 30">
            <a:extLst>
              <a:ext uri="{FF2B5EF4-FFF2-40B4-BE49-F238E27FC236}">
                <a16:creationId xmlns:a16="http://schemas.microsoft.com/office/drawing/2014/main" id="{102599FC-8879-7E48-B3A1-4DFD029C9019}"/>
              </a:ext>
            </a:extLst>
          </p:cNvPr>
          <p:cNvSpPr/>
          <p:nvPr/>
        </p:nvSpPr>
        <p:spPr>
          <a:xfrm>
            <a:off x="3155575" y="2525928"/>
            <a:ext cx="415586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dirty="0"/>
              <a:t>Om </a:t>
            </a:r>
            <a:r>
              <a:rPr lang="sv-SE" i="1" dirty="0"/>
              <a:t>x</a:t>
            </a:r>
            <a:r>
              <a:rPr lang="sv-SE" i="1" dirty="0">
                <a:solidFill>
                  <a:srgbClr val="C00000"/>
                </a:solidFill>
              </a:rPr>
              <a:t> </a:t>
            </a:r>
            <a:r>
              <a:rPr lang="sv-SE" dirty="0"/>
              <a:t>=</a:t>
            </a:r>
            <a:r>
              <a:rPr lang="sv-SE" dirty="0">
                <a:solidFill>
                  <a:srgbClr val="C00000"/>
                </a:solidFill>
              </a:rPr>
              <a:t> 1 </a:t>
            </a:r>
            <a:r>
              <a:rPr lang="sv-SE" dirty="0"/>
              <a:t>så är </a:t>
            </a:r>
            <a:r>
              <a:rPr lang="sv-SE" i="1" dirty="0"/>
              <a:t>y </a:t>
            </a:r>
            <a:r>
              <a:rPr lang="sv-SE" dirty="0"/>
              <a:t>=</a:t>
            </a:r>
            <a:r>
              <a:rPr lang="sv-SE" dirty="0">
                <a:solidFill>
                  <a:srgbClr val="C00000"/>
                </a:solidFill>
              </a:rPr>
              <a:t> </a:t>
            </a:r>
            <a:r>
              <a:rPr lang="sv-SE" dirty="0"/>
              <a:t>2 · </a:t>
            </a:r>
            <a:r>
              <a:rPr lang="sv-SE" dirty="0">
                <a:solidFill>
                  <a:srgbClr val="C00000"/>
                </a:solidFill>
              </a:rPr>
              <a:t>1 </a:t>
            </a:r>
            <a:r>
              <a:rPr lang="sv-SE" dirty="0"/>
              <a:t>– 1</a:t>
            </a:r>
            <a:r>
              <a:rPr lang="sv-SE" dirty="0">
                <a:solidFill>
                  <a:srgbClr val="C00000"/>
                </a:solidFill>
              </a:rPr>
              <a:t> </a:t>
            </a:r>
            <a:r>
              <a:rPr lang="sv-SE" dirty="0"/>
              <a:t>= 2 – 1 =</a:t>
            </a:r>
            <a:r>
              <a:rPr lang="sv-SE" dirty="0">
                <a:solidFill>
                  <a:srgbClr val="C00000"/>
                </a:solidFill>
              </a:rPr>
              <a:t> </a:t>
            </a:r>
            <a:r>
              <a:rPr lang="sv-SE" dirty="0"/>
              <a:t>1 </a:t>
            </a:r>
          </a:p>
        </p:txBody>
      </p:sp>
      <p:sp>
        <p:nvSpPr>
          <p:cNvPr id="32" name="Rektangel 31">
            <a:extLst>
              <a:ext uri="{FF2B5EF4-FFF2-40B4-BE49-F238E27FC236}">
                <a16:creationId xmlns:a16="http://schemas.microsoft.com/office/drawing/2014/main" id="{AA416A44-007E-F24F-B5F5-8C7FAA78AA47}"/>
              </a:ext>
            </a:extLst>
          </p:cNvPr>
          <p:cNvSpPr/>
          <p:nvPr/>
        </p:nvSpPr>
        <p:spPr>
          <a:xfrm>
            <a:off x="4470391" y="2830386"/>
            <a:ext cx="76311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dirty="0"/>
              <a:t>osv… </a:t>
            </a:r>
          </a:p>
        </p:txBody>
      </p:sp>
      <p:sp>
        <p:nvSpPr>
          <p:cNvPr id="33" name="Rektangel 32">
            <a:extLst>
              <a:ext uri="{FF2B5EF4-FFF2-40B4-BE49-F238E27FC236}">
                <a16:creationId xmlns:a16="http://schemas.microsoft.com/office/drawing/2014/main" id="{D7685A8C-838A-DD41-A66F-8733E79B5FFB}"/>
              </a:ext>
            </a:extLst>
          </p:cNvPr>
          <p:cNvSpPr/>
          <p:nvPr/>
        </p:nvSpPr>
        <p:spPr>
          <a:xfrm>
            <a:off x="158069" y="3544228"/>
            <a:ext cx="203639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dirty="0"/>
              <a:t>I en </a:t>
            </a:r>
            <a:r>
              <a:rPr lang="sv-SE" i="1" dirty="0"/>
              <a:t>värdetabell </a:t>
            </a:r>
            <a:r>
              <a:rPr lang="sv-SE" dirty="0"/>
              <a:t>skriver vi in några värden på </a:t>
            </a:r>
            <a:r>
              <a:rPr lang="sv-SE" i="1" dirty="0"/>
              <a:t>x </a:t>
            </a:r>
            <a:r>
              <a:rPr lang="sv-SE" dirty="0"/>
              <a:t>och </a:t>
            </a:r>
            <a:r>
              <a:rPr lang="sv-SE" i="1" dirty="0"/>
              <a:t>y </a:t>
            </a:r>
            <a:r>
              <a:rPr lang="sv-SE" dirty="0"/>
              <a:t>som hör ihop. </a:t>
            </a:r>
          </a:p>
        </p:txBody>
      </p:sp>
      <p:pic>
        <p:nvPicPr>
          <p:cNvPr id="3" name="Bildobjekt 2">
            <a:extLst>
              <a:ext uri="{FF2B5EF4-FFF2-40B4-BE49-F238E27FC236}">
                <a16:creationId xmlns:a16="http://schemas.microsoft.com/office/drawing/2014/main" id="{819B22AA-2D04-6245-83A4-685B7CFA887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accent2">
                <a:tint val="45000"/>
                <a:satMod val="400000"/>
              </a:schemeClr>
            </a:duotone>
          </a:blip>
          <a:srcRect l="3758" r="3735"/>
          <a:stretch/>
        </p:blipFill>
        <p:spPr>
          <a:xfrm>
            <a:off x="2136124" y="3569299"/>
            <a:ext cx="763116" cy="1235648"/>
          </a:xfrm>
          <a:prstGeom prst="rect">
            <a:avLst/>
          </a:prstGeom>
          <a:ln w="19050">
            <a:solidFill>
              <a:schemeClr val="tx1">
                <a:lumMod val="95000"/>
                <a:lumOff val="5000"/>
              </a:schemeClr>
            </a:solidFill>
          </a:ln>
        </p:spPr>
      </p:pic>
      <p:sp>
        <p:nvSpPr>
          <p:cNvPr id="34" name="Rektangel 33">
            <a:extLst>
              <a:ext uri="{FF2B5EF4-FFF2-40B4-BE49-F238E27FC236}">
                <a16:creationId xmlns:a16="http://schemas.microsoft.com/office/drawing/2014/main" id="{50BDCEE4-47F6-3840-A056-DD070398FB10}"/>
              </a:ext>
            </a:extLst>
          </p:cNvPr>
          <p:cNvSpPr/>
          <p:nvPr/>
        </p:nvSpPr>
        <p:spPr>
          <a:xfrm>
            <a:off x="3737989" y="3327159"/>
            <a:ext cx="256511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dirty="0"/>
              <a:t>Vi prickar in punkterna i ett koordinatsystem och ritar grafen.</a:t>
            </a:r>
          </a:p>
          <a:p>
            <a:endParaRPr lang="sv-SE" dirty="0"/>
          </a:p>
          <a:p>
            <a:r>
              <a:rPr lang="sv-SE" dirty="0"/>
              <a:t>Punkterna ligger på en rät linje. </a:t>
            </a:r>
          </a:p>
        </p:txBody>
      </p:sp>
      <p:grpSp>
        <p:nvGrpSpPr>
          <p:cNvPr id="6" name="Grupp 5">
            <a:extLst>
              <a:ext uri="{FF2B5EF4-FFF2-40B4-BE49-F238E27FC236}">
                <a16:creationId xmlns:a16="http://schemas.microsoft.com/office/drawing/2014/main" id="{C98DCD50-5AA1-F745-8DE3-9E126A4685ED}"/>
              </a:ext>
            </a:extLst>
          </p:cNvPr>
          <p:cNvGrpSpPr/>
          <p:nvPr/>
        </p:nvGrpSpPr>
        <p:grpSpPr>
          <a:xfrm>
            <a:off x="6242536" y="3060983"/>
            <a:ext cx="2199060" cy="2122889"/>
            <a:chOff x="4914625" y="3151907"/>
            <a:chExt cx="2549552" cy="2969248"/>
          </a:xfrm>
        </p:grpSpPr>
        <p:pic>
          <p:nvPicPr>
            <p:cNvPr id="4" name="Bildobjekt 3">
              <a:extLst>
                <a:ext uri="{FF2B5EF4-FFF2-40B4-BE49-F238E27FC236}">
                  <a16:creationId xmlns:a16="http://schemas.microsoft.com/office/drawing/2014/main" id="{8CDE3C6E-06BE-1C4B-A50F-8A6ABBA94E4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14625" y="3151907"/>
              <a:ext cx="2549552" cy="2969248"/>
            </a:xfrm>
            <a:prstGeom prst="rect">
              <a:avLst/>
            </a:prstGeom>
          </p:spPr>
        </p:pic>
        <p:pic>
          <p:nvPicPr>
            <p:cNvPr id="5" name="Bildobjekt 4">
              <a:extLst>
                <a:ext uri="{FF2B5EF4-FFF2-40B4-BE49-F238E27FC236}">
                  <a16:creationId xmlns:a16="http://schemas.microsoft.com/office/drawing/2014/main" id="{2D569428-B2D0-8C4F-A745-1869C659868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6200000">
              <a:off x="5684969" y="3197324"/>
              <a:ext cx="212837" cy="122003"/>
            </a:xfrm>
            <a:prstGeom prst="rect">
              <a:avLst/>
            </a:prstGeom>
          </p:spPr>
        </p:pic>
      </p:grpSp>
      <p:sp>
        <p:nvSpPr>
          <p:cNvPr id="36" name="Rektangel 35">
            <a:extLst>
              <a:ext uri="{FF2B5EF4-FFF2-40B4-BE49-F238E27FC236}">
                <a16:creationId xmlns:a16="http://schemas.microsoft.com/office/drawing/2014/main" id="{B1594700-0CAE-184F-9C18-607F3929EC1F}"/>
              </a:ext>
            </a:extLst>
          </p:cNvPr>
          <p:cNvSpPr/>
          <p:nvPr/>
        </p:nvSpPr>
        <p:spPr>
          <a:xfrm>
            <a:off x="151807" y="5307038"/>
            <a:ext cx="549486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dirty="0"/>
              <a:t>En funktion, som till exempel </a:t>
            </a:r>
            <a:r>
              <a:rPr lang="sv-SE" i="1" dirty="0"/>
              <a:t>y </a:t>
            </a:r>
            <a:r>
              <a:rPr lang="sv-SE" dirty="0"/>
              <a:t>= 2</a:t>
            </a:r>
            <a:r>
              <a:rPr lang="sv-SE" i="1" dirty="0"/>
              <a:t>x </a:t>
            </a:r>
            <a:r>
              <a:rPr lang="sv-SE" dirty="0"/>
              <a:t>– 1, beskriver matematiskt hur </a:t>
            </a:r>
            <a:r>
              <a:rPr lang="sv-SE" i="1" dirty="0">
                <a:solidFill>
                  <a:srgbClr val="C00000"/>
                </a:solidFill>
              </a:rPr>
              <a:t>variabeln y </a:t>
            </a:r>
            <a:r>
              <a:rPr lang="sv-SE" dirty="0"/>
              <a:t>beror av </a:t>
            </a:r>
            <a:r>
              <a:rPr lang="sv-SE" i="1" dirty="0">
                <a:solidFill>
                  <a:srgbClr val="C00000"/>
                </a:solidFill>
              </a:rPr>
              <a:t>variabeln</a:t>
            </a:r>
            <a:r>
              <a:rPr lang="sv-SE" dirty="0">
                <a:solidFill>
                  <a:srgbClr val="C00000"/>
                </a:solidFill>
              </a:rPr>
              <a:t> </a:t>
            </a:r>
            <a:r>
              <a:rPr lang="sv-SE" i="1" dirty="0">
                <a:solidFill>
                  <a:srgbClr val="C00000"/>
                </a:solidFill>
              </a:rPr>
              <a:t>x</a:t>
            </a:r>
            <a:r>
              <a:rPr lang="sv-SE" dirty="0"/>
              <a:t>. </a:t>
            </a:r>
          </a:p>
        </p:txBody>
      </p:sp>
      <p:sp>
        <p:nvSpPr>
          <p:cNvPr id="37" name="Rektangel 36">
            <a:extLst>
              <a:ext uri="{FF2B5EF4-FFF2-40B4-BE49-F238E27FC236}">
                <a16:creationId xmlns:a16="http://schemas.microsoft.com/office/drawing/2014/main" id="{F9A44EC5-0663-B840-9211-3E8CCE4AEE00}"/>
              </a:ext>
            </a:extLst>
          </p:cNvPr>
          <p:cNvSpPr/>
          <p:nvPr/>
        </p:nvSpPr>
        <p:spPr>
          <a:xfrm>
            <a:off x="239410" y="6067315"/>
            <a:ext cx="57262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i="1" dirty="0">
                <a:solidFill>
                  <a:srgbClr val="C00000"/>
                </a:solidFill>
              </a:rPr>
              <a:t>y</a:t>
            </a:r>
            <a:r>
              <a:rPr lang="sv-SE" i="1" dirty="0"/>
              <a:t> </a:t>
            </a:r>
            <a:r>
              <a:rPr lang="sv-SE" dirty="0"/>
              <a:t>kallas för </a:t>
            </a:r>
            <a:r>
              <a:rPr lang="sv-SE" i="1" dirty="0">
                <a:solidFill>
                  <a:srgbClr val="C00000"/>
                </a:solidFill>
              </a:rPr>
              <a:t>beroende variabel </a:t>
            </a:r>
            <a:r>
              <a:rPr lang="sv-SE" dirty="0"/>
              <a:t>och </a:t>
            </a:r>
            <a:r>
              <a:rPr lang="sv-SE" i="1" dirty="0">
                <a:solidFill>
                  <a:srgbClr val="00B050"/>
                </a:solidFill>
              </a:rPr>
              <a:t>x </a:t>
            </a:r>
            <a:r>
              <a:rPr lang="sv-SE" dirty="0"/>
              <a:t>för </a:t>
            </a:r>
            <a:r>
              <a:rPr lang="sv-SE" i="1" dirty="0">
                <a:solidFill>
                  <a:srgbClr val="00B050"/>
                </a:solidFill>
              </a:rPr>
              <a:t>oberoende variabel</a:t>
            </a:r>
            <a:r>
              <a:rPr lang="sv-SE" dirty="0"/>
              <a:t>. </a:t>
            </a:r>
          </a:p>
        </p:txBody>
      </p:sp>
      <p:sp>
        <p:nvSpPr>
          <p:cNvPr id="38" name="Rektangel 37">
            <a:extLst>
              <a:ext uri="{FF2B5EF4-FFF2-40B4-BE49-F238E27FC236}">
                <a16:creationId xmlns:a16="http://schemas.microsoft.com/office/drawing/2014/main" id="{60BC5CE0-BAD4-0844-A0D7-8364FACFA599}"/>
              </a:ext>
            </a:extLst>
          </p:cNvPr>
          <p:cNvSpPr/>
          <p:nvPr/>
        </p:nvSpPr>
        <p:spPr>
          <a:xfrm>
            <a:off x="6284674" y="5561720"/>
            <a:ext cx="2297089" cy="92333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sv-SE" dirty="0"/>
              <a:t>En funktion, vars graf är en rät linje, kallas en </a:t>
            </a:r>
            <a:r>
              <a:rPr lang="sv-SE" i="1" dirty="0"/>
              <a:t>linjär funktion</a:t>
            </a:r>
            <a:r>
              <a:rPr lang="sv-SE" dirty="0"/>
              <a:t>. </a:t>
            </a:r>
          </a:p>
        </p:txBody>
      </p:sp>
    </p:spTree>
    <p:extLst>
      <p:ext uri="{BB962C8B-B14F-4D97-AF65-F5344CB8AC3E}">
        <p14:creationId xmlns:p14="http://schemas.microsoft.com/office/powerpoint/2010/main" val="632441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/>
      <p:bldP spid="21" grpId="0"/>
      <p:bldP spid="24" grpId="0"/>
      <p:bldP spid="25" grpId="0"/>
      <p:bldP spid="29" grpId="0" animBg="1"/>
      <p:bldP spid="2" grpId="0"/>
      <p:bldP spid="31" grpId="0"/>
      <p:bldP spid="32" grpId="0"/>
      <p:bldP spid="33" grpId="0"/>
      <p:bldP spid="34" grpId="0"/>
      <p:bldP spid="36" grpId="0"/>
      <p:bldP spid="37" grpId="0"/>
      <p:bldP spid="3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4B039140-EFB1-5B44-B362-D8CF6AEE25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1089" y="2473791"/>
            <a:ext cx="2533514" cy="2937261"/>
          </a:xfrm>
          <a:prstGeom prst="rect">
            <a:avLst/>
          </a:prstGeom>
        </p:spPr>
      </p:pic>
      <p:sp>
        <p:nvSpPr>
          <p:cNvPr id="2" name="Rektangel 1">
            <a:extLst>
              <a:ext uri="{FF2B5EF4-FFF2-40B4-BE49-F238E27FC236}">
                <a16:creationId xmlns:a16="http://schemas.microsoft.com/office/drawing/2014/main" id="{97A798B8-721C-7C45-A749-A76831BDFBE5}"/>
              </a:ext>
            </a:extLst>
          </p:cNvPr>
          <p:cNvSpPr/>
          <p:nvPr/>
        </p:nvSpPr>
        <p:spPr>
          <a:xfrm>
            <a:off x="4123683" y="54204"/>
            <a:ext cx="18888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b="1" dirty="0">
                <a:solidFill>
                  <a:srgbClr val="800000"/>
                </a:solidFill>
              </a:rPr>
              <a:t>Linjära funktioner</a:t>
            </a:r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55D8A70C-B9F3-1541-A91D-B42E54D651DF}"/>
              </a:ext>
            </a:extLst>
          </p:cNvPr>
          <p:cNvSpPr/>
          <p:nvPr/>
        </p:nvSpPr>
        <p:spPr>
          <a:xfrm>
            <a:off x="2064194" y="423536"/>
            <a:ext cx="428316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dirty="0"/>
              <a:t>Formeln för linjära funktioner kan skrivas: </a:t>
            </a:r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81816ABA-949E-A247-8033-DCE96F7E0B7F}"/>
              </a:ext>
            </a:extLst>
          </p:cNvPr>
          <p:cNvSpPr/>
          <p:nvPr/>
        </p:nvSpPr>
        <p:spPr>
          <a:xfrm>
            <a:off x="6130019" y="423536"/>
            <a:ext cx="1106050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sv-SE" i="1" dirty="0"/>
              <a:t>y </a:t>
            </a:r>
            <a:r>
              <a:rPr lang="sv-SE" dirty="0"/>
              <a:t>= </a:t>
            </a:r>
            <a:r>
              <a:rPr lang="sv-SE" i="1" dirty="0" err="1"/>
              <a:t>kx</a:t>
            </a:r>
            <a:r>
              <a:rPr lang="sv-SE" i="1" dirty="0"/>
              <a:t> </a:t>
            </a:r>
            <a:r>
              <a:rPr lang="sv-SE" dirty="0"/>
              <a:t>+ </a:t>
            </a:r>
            <a:r>
              <a:rPr lang="sv-SE" i="1" dirty="0"/>
              <a:t>m</a:t>
            </a:r>
            <a:endParaRPr lang="sv-SE" dirty="0"/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3E27079E-BFBD-CA40-B00F-1D3D734FFB8A}"/>
              </a:ext>
            </a:extLst>
          </p:cNvPr>
          <p:cNvSpPr/>
          <p:nvPr/>
        </p:nvSpPr>
        <p:spPr>
          <a:xfrm>
            <a:off x="2064194" y="858599"/>
            <a:ext cx="327563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dirty="0"/>
              <a:t>I formeln är </a:t>
            </a:r>
            <a:r>
              <a:rPr lang="sv-SE" i="1" dirty="0"/>
              <a:t>k </a:t>
            </a:r>
            <a:r>
              <a:rPr lang="sv-SE" dirty="0"/>
              <a:t>och </a:t>
            </a:r>
            <a:r>
              <a:rPr lang="sv-SE" i="1" dirty="0"/>
              <a:t>m </a:t>
            </a:r>
            <a:r>
              <a:rPr lang="sv-SE" i="1" dirty="0">
                <a:solidFill>
                  <a:srgbClr val="C00000"/>
                </a:solidFill>
              </a:rPr>
              <a:t>konstanter</a:t>
            </a:r>
            <a:r>
              <a:rPr lang="sv-SE" dirty="0"/>
              <a:t>, det vill säga bestämda tal. </a:t>
            </a: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DDB76D85-F0B6-FA43-9F2B-A2A36B18B9BA}"/>
              </a:ext>
            </a:extLst>
          </p:cNvPr>
          <p:cNvSpPr/>
          <p:nvPr/>
        </p:nvSpPr>
        <p:spPr>
          <a:xfrm>
            <a:off x="5757099" y="909399"/>
            <a:ext cx="2292060" cy="64633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sv-SE" dirty="0"/>
              <a:t>Formeln kallas ofta för </a:t>
            </a:r>
            <a:r>
              <a:rPr lang="sv-SE" b="1" i="1" dirty="0"/>
              <a:t>räta linjens ekvation</a:t>
            </a:r>
            <a:r>
              <a:rPr lang="sv-SE" dirty="0"/>
              <a:t>. </a:t>
            </a:r>
          </a:p>
        </p:txBody>
      </p:sp>
      <p:sp>
        <p:nvSpPr>
          <p:cNvPr id="11" name="Rektangel 10">
            <a:extLst>
              <a:ext uri="{FF2B5EF4-FFF2-40B4-BE49-F238E27FC236}">
                <a16:creationId xmlns:a16="http://schemas.microsoft.com/office/drawing/2014/main" id="{7FABE940-6832-CB4D-A6B9-553B2B4B3549}"/>
              </a:ext>
            </a:extLst>
          </p:cNvPr>
          <p:cNvSpPr/>
          <p:nvPr/>
        </p:nvSpPr>
        <p:spPr>
          <a:xfrm>
            <a:off x="3815264" y="1771740"/>
            <a:ext cx="25335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b="1" dirty="0">
                <a:solidFill>
                  <a:srgbClr val="800000"/>
                </a:solidFill>
              </a:rPr>
              <a:t>Vad betyder </a:t>
            </a:r>
            <a:r>
              <a:rPr lang="sv-SE" b="1" i="1" dirty="0">
                <a:solidFill>
                  <a:srgbClr val="800000"/>
                </a:solidFill>
              </a:rPr>
              <a:t>k </a:t>
            </a:r>
            <a:r>
              <a:rPr lang="sv-SE" b="1" dirty="0">
                <a:solidFill>
                  <a:srgbClr val="800000"/>
                </a:solidFill>
              </a:rPr>
              <a:t>i formeln?</a:t>
            </a:r>
          </a:p>
        </p:txBody>
      </p:sp>
      <p:sp>
        <p:nvSpPr>
          <p:cNvPr id="12" name="Rektangel 11">
            <a:extLst>
              <a:ext uri="{FF2B5EF4-FFF2-40B4-BE49-F238E27FC236}">
                <a16:creationId xmlns:a16="http://schemas.microsoft.com/office/drawing/2014/main" id="{82CAEF52-65FC-5B4A-AD91-9A8365274AB5}"/>
              </a:ext>
            </a:extLst>
          </p:cNvPr>
          <p:cNvSpPr/>
          <p:nvPr/>
        </p:nvSpPr>
        <p:spPr>
          <a:xfrm>
            <a:off x="2639279" y="2155259"/>
            <a:ext cx="585796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dirty="0"/>
              <a:t>I det här koordinatsystemet har vi ritat in tre linjer.  </a:t>
            </a:r>
          </a:p>
        </p:txBody>
      </p:sp>
      <p:grpSp>
        <p:nvGrpSpPr>
          <p:cNvPr id="16" name="Grupp 15">
            <a:extLst>
              <a:ext uri="{FF2B5EF4-FFF2-40B4-BE49-F238E27FC236}">
                <a16:creationId xmlns:a16="http://schemas.microsoft.com/office/drawing/2014/main" id="{1F8D1578-0327-7D46-A8E3-ECB9213AB1A1}"/>
              </a:ext>
            </a:extLst>
          </p:cNvPr>
          <p:cNvGrpSpPr/>
          <p:nvPr/>
        </p:nvGrpSpPr>
        <p:grpSpPr>
          <a:xfrm>
            <a:off x="2091256" y="2684218"/>
            <a:ext cx="1074297" cy="369332"/>
            <a:chOff x="1237103" y="3238219"/>
            <a:chExt cx="1074297" cy="369332"/>
          </a:xfrm>
        </p:grpSpPr>
        <p:cxnSp>
          <p:nvCxnSpPr>
            <p:cNvPr id="15" name="Rak 14">
              <a:extLst>
                <a:ext uri="{FF2B5EF4-FFF2-40B4-BE49-F238E27FC236}">
                  <a16:creationId xmlns:a16="http://schemas.microsoft.com/office/drawing/2014/main" id="{6CAD5ED9-E014-6343-8F01-7CD87F03A1CD}"/>
                </a:ext>
              </a:extLst>
            </p:cNvPr>
            <p:cNvCxnSpPr/>
            <p:nvPr/>
          </p:nvCxnSpPr>
          <p:spPr>
            <a:xfrm>
              <a:off x="1290586" y="3536487"/>
              <a:ext cx="906494" cy="0"/>
            </a:xfrm>
            <a:prstGeom prst="line">
              <a:avLst/>
            </a:prstGeom>
            <a:ln w="28575">
              <a:solidFill>
                <a:srgbClr val="FFEB59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sp>
          <p:nvSpPr>
            <p:cNvPr id="13" name="Rektangel 12">
              <a:extLst>
                <a:ext uri="{FF2B5EF4-FFF2-40B4-BE49-F238E27FC236}">
                  <a16:creationId xmlns:a16="http://schemas.microsoft.com/office/drawing/2014/main" id="{D2AF2460-580C-B94E-AD1F-13174EE80B8B}"/>
                </a:ext>
              </a:extLst>
            </p:cNvPr>
            <p:cNvSpPr/>
            <p:nvPr/>
          </p:nvSpPr>
          <p:spPr>
            <a:xfrm>
              <a:off x="1237103" y="3238219"/>
              <a:ext cx="1074297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sv-SE" dirty="0"/>
                <a:t>Gul linje: </a:t>
              </a:r>
            </a:p>
          </p:txBody>
        </p:sp>
      </p:grpSp>
      <p:sp>
        <p:nvSpPr>
          <p:cNvPr id="21" name="Rektangel 20">
            <a:extLst>
              <a:ext uri="{FF2B5EF4-FFF2-40B4-BE49-F238E27FC236}">
                <a16:creationId xmlns:a16="http://schemas.microsoft.com/office/drawing/2014/main" id="{29381E1D-1A4C-2D49-AA50-9BD6CD89C55C}"/>
              </a:ext>
            </a:extLst>
          </p:cNvPr>
          <p:cNvSpPr/>
          <p:nvPr/>
        </p:nvSpPr>
        <p:spPr>
          <a:xfrm>
            <a:off x="3165553" y="2677419"/>
            <a:ext cx="119528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i="1" dirty="0"/>
              <a:t>y </a:t>
            </a:r>
            <a:r>
              <a:rPr lang="sv-SE" dirty="0"/>
              <a:t>= </a:t>
            </a:r>
            <a:r>
              <a:rPr lang="sv-SE" dirty="0">
                <a:solidFill>
                  <a:srgbClr val="C00000"/>
                </a:solidFill>
              </a:rPr>
              <a:t>2</a:t>
            </a:r>
            <a:r>
              <a:rPr lang="sv-SE" i="1" dirty="0"/>
              <a:t>x </a:t>
            </a:r>
            <a:r>
              <a:rPr lang="sv-SE" dirty="0"/>
              <a:t>– 1 </a:t>
            </a:r>
          </a:p>
        </p:txBody>
      </p:sp>
      <p:grpSp>
        <p:nvGrpSpPr>
          <p:cNvPr id="22" name="Grupp 21">
            <a:extLst>
              <a:ext uri="{FF2B5EF4-FFF2-40B4-BE49-F238E27FC236}">
                <a16:creationId xmlns:a16="http://schemas.microsoft.com/office/drawing/2014/main" id="{BBADADE5-D608-4F41-BE06-8F5C0AFE6648}"/>
              </a:ext>
            </a:extLst>
          </p:cNvPr>
          <p:cNvGrpSpPr/>
          <p:nvPr/>
        </p:nvGrpSpPr>
        <p:grpSpPr>
          <a:xfrm>
            <a:off x="2091256" y="3328314"/>
            <a:ext cx="1195282" cy="369332"/>
            <a:chOff x="1226326" y="3231420"/>
            <a:chExt cx="1195282" cy="369332"/>
          </a:xfrm>
        </p:grpSpPr>
        <p:cxnSp>
          <p:nvCxnSpPr>
            <p:cNvPr id="23" name="Rak 22">
              <a:extLst>
                <a:ext uri="{FF2B5EF4-FFF2-40B4-BE49-F238E27FC236}">
                  <a16:creationId xmlns:a16="http://schemas.microsoft.com/office/drawing/2014/main" id="{E8DF8F21-8523-F841-899F-B745B47353A3}"/>
                </a:ext>
              </a:extLst>
            </p:cNvPr>
            <p:cNvCxnSpPr/>
            <p:nvPr/>
          </p:nvCxnSpPr>
          <p:spPr>
            <a:xfrm>
              <a:off x="1290586" y="3536487"/>
              <a:ext cx="906494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sp>
          <p:nvSpPr>
            <p:cNvPr id="24" name="Rektangel 23">
              <a:extLst>
                <a:ext uri="{FF2B5EF4-FFF2-40B4-BE49-F238E27FC236}">
                  <a16:creationId xmlns:a16="http://schemas.microsoft.com/office/drawing/2014/main" id="{773CC346-4A6D-9B46-ACC9-1BB1C8A1FA12}"/>
                </a:ext>
              </a:extLst>
            </p:cNvPr>
            <p:cNvSpPr/>
            <p:nvPr/>
          </p:nvSpPr>
          <p:spPr>
            <a:xfrm>
              <a:off x="1226326" y="3231420"/>
              <a:ext cx="1195282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sv-SE" dirty="0"/>
                <a:t>Röd linje: </a:t>
              </a:r>
            </a:p>
          </p:txBody>
        </p:sp>
      </p:grpSp>
      <p:sp>
        <p:nvSpPr>
          <p:cNvPr id="25" name="Rektangel 24">
            <a:extLst>
              <a:ext uri="{FF2B5EF4-FFF2-40B4-BE49-F238E27FC236}">
                <a16:creationId xmlns:a16="http://schemas.microsoft.com/office/drawing/2014/main" id="{A6175A8B-8C75-C048-A24B-E7A34A2CDAA0}"/>
              </a:ext>
            </a:extLst>
          </p:cNvPr>
          <p:cNvSpPr/>
          <p:nvPr/>
        </p:nvSpPr>
        <p:spPr>
          <a:xfrm>
            <a:off x="3176330" y="3328314"/>
            <a:ext cx="119528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i="1" dirty="0"/>
              <a:t>y </a:t>
            </a:r>
            <a:r>
              <a:rPr lang="sv-SE" dirty="0"/>
              <a:t>= </a:t>
            </a:r>
            <a:r>
              <a:rPr lang="sv-SE" dirty="0">
                <a:solidFill>
                  <a:srgbClr val="C00000"/>
                </a:solidFill>
              </a:rPr>
              <a:t>2</a:t>
            </a:r>
            <a:r>
              <a:rPr lang="sv-SE" i="1" dirty="0"/>
              <a:t>x </a:t>
            </a:r>
            <a:r>
              <a:rPr lang="sv-SE" dirty="0"/>
              <a:t>+ 1 </a:t>
            </a:r>
          </a:p>
        </p:txBody>
      </p:sp>
      <p:grpSp>
        <p:nvGrpSpPr>
          <p:cNvPr id="26" name="Grupp 25">
            <a:extLst>
              <a:ext uri="{FF2B5EF4-FFF2-40B4-BE49-F238E27FC236}">
                <a16:creationId xmlns:a16="http://schemas.microsoft.com/office/drawing/2014/main" id="{9E28EA12-2277-924F-8794-BE626F1F49B5}"/>
              </a:ext>
            </a:extLst>
          </p:cNvPr>
          <p:cNvGrpSpPr/>
          <p:nvPr/>
        </p:nvGrpSpPr>
        <p:grpSpPr>
          <a:xfrm>
            <a:off x="2173988" y="3994993"/>
            <a:ext cx="1195282" cy="369332"/>
            <a:chOff x="1226326" y="3231420"/>
            <a:chExt cx="1195282" cy="369332"/>
          </a:xfrm>
        </p:grpSpPr>
        <p:cxnSp>
          <p:nvCxnSpPr>
            <p:cNvPr id="27" name="Rak 26">
              <a:extLst>
                <a:ext uri="{FF2B5EF4-FFF2-40B4-BE49-F238E27FC236}">
                  <a16:creationId xmlns:a16="http://schemas.microsoft.com/office/drawing/2014/main" id="{58401FDE-E619-D84B-8FD1-2DC9BBD59EE7}"/>
                </a:ext>
              </a:extLst>
            </p:cNvPr>
            <p:cNvCxnSpPr>
              <a:cxnSpLocks/>
            </p:cNvCxnSpPr>
            <p:nvPr/>
          </p:nvCxnSpPr>
          <p:spPr>
            <a:xfrm>
              <a:off x="1290586" y="3571878"/>
              <a:ext cx="829159" cy="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sp>
          <p:nvSpPr>
            <p:cNvPr id="28" name="Rektangel 27">
              <a:extLst>
                <a:ext uri="{FF2B5EF4-FFF2-40B4-BE49-F238E27FC236}">
                  <a16:creationId xmlns:a16="http://schemas.microsoft.com/office/drawing/2014/main" id="{A84F64B5-2272-034B-A5CE-45B501C8A7A6}"/>
                </a:ext>
              </a:extLst>
            </p:cNvPr>
            <p:cNvSpPr/>
            <p:nvPr/>
          </p:nvSpPr>
          <p:spPr>
            <a:xfrm>
              <a:off x="1226326" y="3231420"/>
              <a:ext cx="1195282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sv-SE" dirty="0"/>
                <a:t>Blå linje: </a:t>
              </a:r>
            </a:p>
          </p:txBody>
        </p:sp>
      </p:grpSp>
      <p:sp>
        <p:nvSpPr>
          <p:cNvPr id="29" name="Rektangel 28">
            <a:extLst>
              <a:ext uri="{FF2B5EF4-FFF2-40B4-BE49-F238E27FC236}">
                <a16:creationId xmlns:a16="http://schemas.microsoft.com/office/drawing/2014/main" id="{700DE3B8-48BB-9D4F-8D99-737A68412E0E}"/>
              </a:ext>
            </a:extLst>
          </p:cNvPr>
          <p:cNvSpPr/>
          <p:nvPr/>
        </p:nvSpPr>
        <p:spPr>
          <a:xfrm>
            <a:off x="3165553" y="4002713"/>
            <a:ext cx="119528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i="1" dirty="0"/>
              <a:t>y </a:t>
            </a:r>
            <a:r>
              <a:rPr lang="sv-SE" dirty="0"/>
              <a:t>= </a:t>
            </a:r>
            <a:r>
              <a:rPr lang="sv-SE" dirty="0">
                <a:solidFill>
                  <a:srgbClr val="C00000"/>
                </a:solidFill>
              </a:rPr>
              <a:t>2</a:t>
            </a:r>
            <a:r>
              <a:rPr lang="sv-SE" i="1" dirty="0"/>
              <a:t>x </a:t>
            </a:r>
            <a:r>
              <a:rPr lang="sv-SE" dirty="0"/>
              <a:t>+ 3 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5035B0BB-9DD7-4245-A4E8-B590337FA54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42792" y="2473791"/>
            <a:ext cx="2633138" cy="3003687"/>
          </a:xfrm>
          <a:prstGeom prst="rect">
            <a:avLst/>
          </a:prstGeom>
        </p:spPr>
      </p:pic>
      <p:pic>
        <p:nvPicPr>
          <p:cNvPr id="30" name="Bildobjekt 29">
            <a:extLst>
              <a:ext uri="{FF2B5EF4-FFF2-40B4-BE49-F238E27FC236}">
                <a16:creationId xmlns:a16="http://schemas.microsoft.com/office/drawing/2014/main" id="{FEA29F2B-AC7D-A640-B0B8-6DDCFC4C20CB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57099" y="2502166"/>
            <a:ext cx="2527584" cy="2908886"/>
          </a:xfrm>
          <a:prstGeom prst="rect">
            <a:avLst/>
          </a:prstGeom>
        </p:spPr>
      </p:pic>
      <p:sp>
        <p:nvSpPr>
          <p:cNvPr id="31" name="Rektangel 30">
            <a:extLst>
              <a:ext uri="{FF2B5EF4-FFF2-40B4-BE49-F238E27FC236}">
                <a16:creationId xmlns:a16="http://schemas.microsoft.com/office/drawing/2014/main" id="{26CAC167-A37F-E949-ACD8-8704361493CB}"/>
              </a:ext>
            </a:extLst>
          </p:cNvPr>
          <p:cNvSpPr/>
          <p:nvPr/>
        </p:nvSpPr>
        <p:spPr>
          <a:xfrm>
            <a:off x="1099374" y="5017541"/>
            <a:ext cx="3982647" cy="64633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sv-SE" dirty="0"/>
              <a:t>Vi ser att de tre linjerna är </a:t>
            </a:r>
            <a:r>
              <a:rPr lang="sv-SE" b="1" i="1" dirty="0"/>
              <a:t>parallella</a:t>
            </a:r>
            <a:r>
              <a:rPr lang="sv-SE" i="1" dirty="0"/>
              <a:t>. </a:t>
            </a:r>
            <a:r>
              <a:rPr lang="sv-SE" dirty="0"/>
              <a:t>De har samma lutning. Alla har </a:t>
            </a:r>
            <a:r>
              <a:rPr lang="sv-SE" b="1" i="1" dirty="0"/>
              <a:t>k</a:t>
            </a:r>
            <a:r>
              <a:rPr lang="sv-SE" b="1" dirty="0"/>
              <a:t>-</a:t>
            </a:r>
            <a:r>
              <a:rPr lang="sv-SE" b="1" i="1" dirty="0"/>
              <a:t>värdet</a:t>
            </a:r>
            <a:r>
              <a:rPr lang="sv-SE" i="1" dirty="0"/>
              <a:t> </a:t>
            </a:r>
            <a:r>
              <a:rPr lang="sv-SE" b="1" dirty="0"/>
              <a:t>2</a:t>
            </a:r>
            <a:r>
              <a:rPr lang="sv-SE" dirty="0"/>
              <a:t>. </a:t>
            </a:r>
            <a:r>
              <a:rPr lang="sv-SE" b="1" i="1" dirty="0"/>
              <a:t> </a:t>
            </a:r>
            <a:endParaRPr lang="sv-SE" b="1" dirty="0"/>
          </a:p>
        </p:txBody>
      </p:sp>
      <p:sp>
        <p:nvSpPr>
          <p:cNvPr id="32" name="Rektangel 31">
            <a:extLst>
              <a:ext uri="{FF2B5EF4-FFF2-40B4-BE49-F238E27FC236}">
                <a16:creationId xmlns:a16="http://schemas.microsoft.com/office/drawing/2014/main" id="{81F4A8EF-69DB-2F4B-8152-4349353E57AD}"/>
              </a:ext>
            </a:extLst>
          </p:cNvPr>
          <p:cNvSpPr/>
          <p:nvPr/>
        </p:nvSpPr>
        <p:spPr>
          <a:xfrm>
            <a:off x="1099374" y="5919830"/>
            <a:ext cx="3982647" cy="64633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sv-SE" i="1" dirty="0"/>
              <a:t>k-</a:t>
            </a:r>
            <a:r>
              <a:rPr lang="sv-SE" dirty="0"/>
              <a:t>värdet avgör hur en linje lutar. Vi kallar </a:t>
            </a:r>
            <a:r>
              <a:rPr lang="sv-SE" i="1" dirty="0"/>
              <a:t>k</a:t>
            </a:r>
            <a:r>
              <a:rPr lang="sv-SE" dirty="0"/>
              <a:t>-värdet för linjens </a:t>
            </a:r>
            <a:r>
              <a:rPr lang="sv-SE" b="1" i="1" dirty="0"/>
              <a:t>riktningskoefficient. </a:t>
            </a:r>
            <a:endParaRPr lang="sv-SE" b="1" dirty="0"/>
          </a:p>
        </p:txBody>
      </p:sp>
    </p:spTree>
    <p:extLst>
      <p:ext uri="{BB962C8B-B14F-4D97-AF65-F5344CB8AC3E}">
        <p14:creationId xmlns:p14="http://schemas.microsoft.com/office/powerpoint/2010/main" val="2383229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8" grpId="0" animBg="1"/>
      <p:bldP spid="9" grpId="0"/>
      <p:bldP spid="10" grpId="0" animBg="1"/>
      <p:bldP spid="11" grpId="0"/>
      <p:bldP spid="12" grpId="0"/>
      <p:bldP spid="21" grpId="0"/>
      <p:bldP spid="25" grpId="0"/>
      <p:bldP spid="29" grpId="0"/>
      <p:bldP spid="31" grpId="0" animBg="1"/>
      <p:bldP spid="3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>
            <a:extLst>
              <a:ext uri="{FF2B5EF4-FFF2-40B4-BE49-F238E27FC236}">
                <a16:creationId xmlns:a16="http://schemas.microsoft.com/office/drawing/2014/main" id="{727198B2-FECF-BA4E-A27D-797291ED05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5499" y="946150"/>
            <a:ext cx="2949693" cy="2812676"/>
          </a:xfrm>
          <a:prstGeom prst="rect">
            <a:avLst/>
          </a:prstGeom>
        </p:spPr>
      </p:pic>
      <p:sp>
        <p:nvSpPr>
          <p:cNvPr id="12" name="Rektangel 11">
            <a:extLst>
              <a:ext uri="{FF2B5EF4-FFF2-40B4-BE49-F238E27FC236}">
                <a16:creationId xmlns:a16="http://schemas.microsoft.com/office/drawing/2014/main" id="{82CAEF52-65FC-5B4A-AD91-9A8365274AB5}"/>
              </a:ext>
            </a:extLst>
          </p:cNvPr>
          <p:cNvSpPr/>
          <p:nvPr/>
        </p:nvSpPr>
        <p:spPr>
          <a:xfrm>
            <a:off x="1938537" y="367562"/>
            <a:ext cx="585796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dirty="0"/>
              <a:t>I det här koordinatsystemet har vi ritat in fyra linjer.  </a:t>
            </a:r>
          </a:p>
        </p:txBody>
      </p:sp>
      <p:grpSp>
        <p:nvGrpSpPr>
          <p:cNvPr id="16" name="Grupp 15">
            <a:extLst>
              <a:ext uri="{FF2B5EF4-FFF2-40B4-BE49-F238E27FC236}">
                <a16:creationId xmlns:a16="http://schemas.microsoft.com/office/drawing/2014/main" id="{1F8D1578-0327-7D46-A8E3-ECB9213AB1A1}"/>
              </a:ext>
            </a:extLst>
          </p:cNvPr>
          <p:cNvGrpSpPr/>
          <p:nvPr/>
        </p:nvGrpSpPr>
        <p:grpSpPr>
          <a:xfrm>
            <a:off x="864240" y="1432621"/>
            <a:ext cx="1074297" cy="369332"/>
            <a:chOff x="1237103" y="3238219"/>
            <a:chExt cx="1074297" cy="369332"/>
          </a:xfrm>
        </p:grpSpPr>
        <p:cxnSp>
          <p:nvCxnSpPr>
            <p:cNvPr id="15" name="Rak 14">
              <a:extLst>
                <a:ext uri="{FF2B5EF4-FFF2-40B4-BE49-F238E27FC236}">
                  <a16:creationId xmlns:a16="http://schemas.microsoft.com/office/drawing/2014/main" id="{6CAD5ED9-E014-6343-8F01-7CD87F03A1CD}"/>
                </a:ext>
              </a:extLst>
            </p:cNvPr>
            <p:cNvCxnSpPr/>
            <p:nvPr/>
          </p:nvCxnSpPr>
          <p:spPr>
            <a:xfrm>
              <a:off x="1290586" y="3536487"/>
              <a:ext cx="906494" cy="0"/>
            </a:xfrm>
            <a:prstGeom prst="line">
              <a:avLst/>
            </a:prstGeom>
            <a:ln w="28575">
              <a:solidFill>
                <a:srgbClr val="FFEB59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sp>
          <p:nvSpPr>
            <p:cNvPr id="13" name="Rektangel 12">
              <a:extLst>
                <a:ext uri="{FF2B5EF4-FFF2-40B4-BE49-F238E27FC236}">
                  <a16:creationId xmlns:a16="http://schemas.microsoft.com/office/drawing/2014/main" id="{D2AF2460-580C-B94E-AD1F-13174EE80B8B}"/>
                </a:ext>
              </a:extLst>
            </p:cNvPr>
            <p:cNvSpPr/>
            <p:nvPr/>
          </p:nvSpPr>
          <p:spPr>
            <a:xfrm>
              <a:off x="1237103" y="3238219"/>
              <a:ext cx="1074297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sv-SE" dirty="0"/>
                <a:t>Gul linje: </a:t>
              </a:r>
            </a:p>
          </p:txBody>
        </p:sp>
      </p:grpSp>
      <p:sp>
        <p:nvSpPr>
          <p:cNvPr id="21" name="Rektangel 20">
            <a:extLst>
              <a:ext uri="{FF2B5EF4-FFF2-40B4-BE49-F238E27FC236}">
                <a16:creationId xmlns:a16="http://schemas.microsoft.com/office/drawing/2014/main" id="{29381E1D-1A4C-2D49-AA50-9BD6CD89C55C}"/>
              </a:ext>
            </a:extLst>
          </p:cNvPr>
          <p:cNvSpPr/>
          <p:nvPr/>
        </p:nvSpPr>
        <p:spPr>
          <a:xfrm>
            <a:off x="1938537" y="1425822"/>
            <a:ext cx="119528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i="1" dirty="0"/>
              <a:t>y </a:t>
            </a:r>
            <a:r>
              <a:rPr lang="sv-SE" dirty="0"/>
              <a:t>= </a:t>
            </a:r>
            <a:r>
              <a:rPr lang="sv-SE" i="1" dirty="0"/>
              <a:t>x </a:t>
            </a:r>
            <a:r>
              <a:rPr lang="sv-SE" dirty="0"/>
              <a:t>– 1 </a:t>
            </a:r>
          </a:p>
        </p:txBody>
      </p:sp>
      <p:grpSp>
        <p:nvGrpSpPr>
          <p:cNvPr id="22" name="Grupp 21">
            <a:extLst>
              <a:ext uri="{FF2B5EF4-FFF2-40B4-BE49-F238E27FC236}">
                <a16:creationId xmlns:a16="http://schemas.microsoft.com/office/drawing/2014/main" id="{BBADADE5-D608-4F41-BE06-8F5C0AFE6648}"/>
              </a:ext>
            </a:extLst>
          </p:cNvPr>
          <p:cNvGrpSpPr/>
          <p:nvPr/>
        </p:nvGrpSpPr>
        <p:grpSpPr>
          <a:xfrm>
            <a:off x="864240" y="2076717"/>
            <a:ext cx="1195282" cy="369332"/>
            <a:chOff x="1226326" y="3231420"/>
            <a:chExt cx="1195282" cy="369332"/>
          </a:xfrm>
        </p:grpSpPr>
        <p:cxnSp>
          <p:nvCxnSpPr>
            <p:cNvPr id="23" name="Rak 22">
              <a:extLst>
                <a:ext uri="{FF2B5EF4-FFF2-40B4-BE49-F238E27FC236}">
                  <a16:creationId xmlns:a16="http://schemas.microsoft.com/office/drawing/2014/main" id="{E8DF8F21-8523-F841-899F-B745B47353A3}"/>
                </a:ext>
              </a:extLst>
            </p:cNvPr>
            <p:cNvCxnSpPr/>
            <p:nvPr/>
          </p:nvCxnSpPr>
          <p:spPr>
            <a:xfrm>
              <a:off x="1290586" y="3536487"/>
              <a:ext cx="906494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sp>
          <p:nvSpPr>
            <p:cNvPr id="24" name="Rektangel 23">
              <a:extLst>
                <a:ext uri="{FF2B5EF4-FFF2-40B4-BE49-F238E27FC236}">
                  <a16:creationId xmlns:a16="http://schemas.microsoft.com/office/drawing/2014/main" id="{773CC346-4A6D-9B46-ACC9-1BB1C8A1FA12}"/>
                </a:ext>
              </a:extLst>
            </p:cNvPr>
            <p:cNvSpPr/>
            <p:nvPr/>
          </p:nvSpPr>
          <p:spPr>
            <a:xfrm>
              <a:off x="1226326" y="3231420"/>
              <a:ext cx="1195282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sv-SE" dirty="0"/>
                <a:t>Röd linje: </a:t>
              </a:r>
            </a:p>
          </p:txBody>
        </p:sp>
      </p:grpSp>
      <p:sp>
        <p:nvSpPr>
          <p:cNvPr id="25" name="Rektangel 24">
            <a:extLst>
              <a:ext uri="{FF2B5EF4-FFF2-40B4-BE49-F238E27FC236}">
                <a16:creationId xmlns:a16="http://schemas.microsoft.com/office/drawing/2014/main" id="{A6175A8B-8C75-C048-A24B-E7A34A2CDAA0}"/>
              </a:ext>
            </a:extLst>
          </p:cNvPr>
          <p:cNvSpPr/>
          <p:nvPr/>
        </p:nvSpPr>
        <p:spPr>
          <a:xfrm>
            <a:off x="1949314" y="2076717"/>
            <a:ext cx="119528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i="1" dirty="0"/>
              <a:t>y </a:t>
            </a:r>
            <a:r>
              <a:rPr lang="sv-SE" dirty="0"/>
              <a:t>= </a:t>
            </a:r>
            <a:r>
              <a:rPr lang="sv-SE" dirty="0">
                <a:solidFill>
                  <a:srgbClr val="C00000"/>
                </a:solidFill>
              </a:rPr>
              <a:t>2</a:t>
            </a:r>
            <a:r>
              <a:rPr lang="sv-SE" i="1" dirty="0"/>
              <a:t>x </a:t>
            </a:r>
            <a:r>
              <a:rPr lang="sv-SE" dirty="0"/>
              <a:t> </a:t>
            </a:r>
          </a:p>
        </p:txBody>
      </p:sp>
      <p:grpSp>
        <p:nvGrpSpPr>
          <p:cNvPr id="26" name="Grupp 25">
            <a:extLst>
              <a:ext uri="{FF2B5EF4-FFF2-40B4-BE49-F238E27FC236}">
                <a16:creationId xmlns:a16="http://schemas.microsoft.com/office/drawing/2014/main" id="{9E28EA12-2277-924F-8794-BE626F1F49B5}"/>
              </a:ext>
            </a:extLst>
          </p:cNvPr>
          <p:cNvGrpSpPr/>
          <p:nvPr/>
        </p:nvGrpSpPr>
        <p:grpSpPr>
          <a:xfrm>
            <a:off x="894694" y="2743396"/>
            <a:ext cx="1195282" cy="369332"/>
            <a:chOff x="1226326" y="3231420"/>
            <a:chExt cx="1195282" cy="369332"/>
          </a:xfrm>
        </p:grpSpPr>
        <p:cxnSp>
          <p:nvCxnSpPr>
            <p:cNvPr id="27" name="Rak 26">
              <a:extLst>
                <a:ext uri="{FF2B5EF4-FFF2-40B4-BE49-F238E27FC236}">
                  <a16:creationId xmlns:a16="http://schemas.microsoft.com/office/drawing/2014/main" id="{58401FDE-E619-D84B-8FD1-2DC9BBD59EE7}"/>
                </a:ext>
              </a:extLst>
            </p:cNvPr>
            <p:cNvCxnSpPr>
              <a:cxnSpLocks/>
            </p:cNvCxnSpPr>
            <p:nvPr/>
          </p:nvCxnSpPr>
          <p:spPr>
            <a:xfrm>
              <a:off x="1290586" y="3571878"/>
              <a:ext cx="829159" cy="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sp>
          <p:nvSpPr>
            <p:cNvPr id="28" name="Rektangel 27">
              <a:extLst>
                <a:ext uri="{FF2B5EF4-FFF2-40B4-BE49-F238E27FC236}">
                  <a16:creationId xmlns:a16="http://schemas.microsoft.com/office/drawing/2014/main" id="{A84F64B5-2272-034B-A5CE-45B501C8A7A6}"/>
                </a:ext>
              </a:extLst>
            </p:cNvPr>
            <p:cNvSpPr/>
            <p:nvPr/>
          </p:nvSpPr>
          <p:spPr>
            <a:xfrm>
              <a:off x="1226326" y="3231420"/>
              <a:ext cx="1195282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sv-SE" dirty="0"/>
                <a:t>Blå linje: </a:t>
              </a:r>
            </a:p>
          </p:txBody>
        </p:sp>
      </p:grpSp>
      <p:sp>
        <p:nvSpPr>
          <p:cNvPr id="29" name="Rektangel 28">
            <a:extLst>
              <a:ext uri="{FF2B5EF4-FFF2-40B4-BE49-F238E27FC236}">
                <a16:creationId xmlns:a16="http://schemas.microsoft.com/office/drawing/2014/main" id="{700DE3B8-48BB-9D4F-8D99-737A68412E0E}"/>
              </a:ext>
            </a:extLst>
          </p:cNvPr>
          <p:cNvSpPr/>
          <p:nvPr/>
        </p:nvSpPr>
        <p:spPr>
          <a:xfrm>
            <a:off x="1886259" y="2751116"/>
            <a:ext cx="119528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i="1" dirty="0"/>
              <a:t>y </a:t>
            </a:r>
            <a:r>
              <a:rPr lang="sv-SE" dirty="0"/>
              <a:t>= </a:t>
            </a:r>
            <a:r>
              <a:rPr lang="sv-SE" dirty="0">
                <a:solidFill>
                  <a:srgbClr val="C00000"/>
                </a:solidFill>
              </a:rPr>
              <a:t>3</a:t>
            </a:r>
            <a:r>
              <a:rPr lang="sv-SE" i="1" dirty="0"/>
              <a:t>x </a:t>
            </a:r>
            <a:r>
              <a:rPr lang="sv-SE" dirty="0"/>
              <a:t>+ 1 </a:t>
            </a:r>
          </a:p>
        </p:txBody>
      </p:sp>
      <p:grpSp>
        <p:nvGrpSpPr>
          <p:cNvPr id="30" name="Grupp 29">
            <a:extLst>
              <a:ext uri="{FF2B5EF4-FFF2-40B4-BE49-F238E27FC236}">
                <a16:creationId xmlns:a16="http://schemas.microsoft.com/office/drawing/2014/main" id="{1EEEA203-9E9C-F340-9297-B177D98E26FF}"/>
              </a:ext>
            </a:extLst>
          </p:cNvPr>
          <p:cNvGrpSpPr/>
          <p:nvPr/>
        </p:nvGrpSpPr>
        <p:grpSpPr>
          <a:xfrm>
            <a:off x="864240" y="3408820"/>
            <a:ext cx="1195282" cy="369332"/>
            <a:chOff x="1226326" y="3231420"/>
            <a:chExt cx="1195282" cy="369332"/>
          </a:xfrm>
        </p:grpSpPr>
        <p:cxnSp>
          <p:nvCxnSpPr>
            <p:cNvPr id="31" name="Rak 30">
              <a:extLst>
                <a:ext uri="{FF2B5EF4-FFF2-40B4-BE49-F238E27FC236}">
                  <a16:creationId xmlns:a16="http://schemas.microsoft.com/office/drawing/2014/main" id="{8D586B2B-D7E8-A445-9597-E9F4BB133B7E}"/>
                </a:ext>
              </a:extLst>
            </p:cNvPr>
            <p:cNvCxnSpPr>
              <a:cxnSpLocks/>
            </p:cNvCxnSpPr>
            <p:nvPr/>
          </p:nvCxnSpPr>
          <p:spPr>
            <a:xfrm>
              <a:off x="1290586" y="3571878"/>
              <a:ext cx="829159" cy="0"/>
            </a:xfrm>
            <a:prstGeom prst="line">
              <a:avLst/>
            </a:prstGeom>
            <a:ln w="28575">
              <a:solidFill>
                <a:srgbClr val="BC75BB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sp>
          <p:nvSpPr>
            <p:cNvPr id="32" name="Rektangel 31">
              <a:extLst>
                <a:ext uri="{FF2B5EF4-FFF2-40B4-BE49-F238E27FC236}">
                  <a16:creationId xmlns:a16="http://schemas.microsoft.com/office/drawing/2014/main" id="{A73476CF-69DF-654B-B812-98DE2DA0F967}"/>
                </a:ext>
              </a:extLst>
            </p:cNvPr>
            <p:cNvSpPr/>
            <p:nvPr/>
          </p:nvSpPr>
          <p:spPr>
            <a:xfrm>
              <a:off x="1226326" y="3231420"/>
              <a:ext cx="1195282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sv-SE" dirty="0"/>
                <a:t>Lila linje: </a:t>
              </a:r>
            </a:p>
          </p:txBody>
        </p:sp>
      </p:grpSp>
      <p:sp>
        <p:nvSpPr>
          <p:cNvPr id="33" name="Rektangel 32">
            <a:extLst>
              <a:ext uri="{FF2B5EF4-FFF2-40B4-BE49-F238E27FC236}">
                <a16:creationId xmlns:a16="http://schemas.microsoft.com/office/drawing/2014/main" id="{38622FA6-6E7B-594A-BB46-E6962DB91AC6}"/>
              </a:ext>
            </a:extLst>
          </p:cNvPr>
          <p:cNvSpPr/>
          <p:nvPr/>
        </p:nvSpPr>
        <p:spPr>
          <a:xfrm>
            <a:off x="1855805" y="3416540"/>
            <a:ext cx="156608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i="1" dirty="0"/>
              <a:t>y </a:t>
            </a:r>
            <a:r>
              <a:rPr lang="sv-SE" dirty="0"/>
              <a:t>= – 2</a:t>
            </a:r>
            <a:r>
              <a:rPr lang="sv-SE" i="1" dirty="0"/>
              <a:t>x </a:t>
            </a:r>
            <a:r>
              <a:rPr lang="sv-SE" dirty="0"/>
              <a:t>– 3 </a:t>
            </a:r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0C89085A-EF11-C34A-B194-0B576A19CAA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93231" y="944204"/>
            <a:ext cx="2894228" cy="2842480"/>
          </a:xfrm>
          <a:prstGeom prst="rect">
            <a:avLst/>
          </a:prstGeom>
        </p:spPr>
      </p:pic>
      <p:pic>
        <p:nvPicPr>
          <p:cNvPr id="14" name="Bildobjekt 13">
            <a:extLst>
              <a:ext uri="{FF2B5EF4-FFF2-40B4-BE49-F238E27FC236}">
                <a16:creationId xmlns:a16="http://schemas.microsoft.com/office/drawing/2014/main" id="{DB3492FA-C62F-8E4F-A265-91A731B9BEA6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93231" y="885824"/>
            <a:ext cx="2980867" cy="2928065"/>
          </a:xfrm>
          <a:prstGeom prst="rect">
            <a:avLst/>
          </a:prstGeom>
        </p:spPr>
      </p:pic>
      <p:pic>
        <p:nvPicPr>
          <p:cNvPr id="3" name="Bildobjekt 2">
            <a:extLst>
              <a:ext uri="{FF2B5EF4-FFF2-40B4-BE49-F238E27FC236}">
                <a16:creationId xmlns:a16="http://schemas.microsoft.com/office/drawing/2014/main" id="{1C6947E1-F594-5343-8D92-63BBE5FDAE66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572810" y="913915"/>
            <a:ext cx="2949693" cy="2903058"/>
          </a:xfrm>
          <a:prstGeom prst="rect">
            <a:avLst/>
          </a:prstGeom>
        </p:spPr>
      </p:pic>
      <p:sp>
        <p:nvSpPr>
          <p:cNvPr id="34" name="Rektangel 33">
            <a:extLst>
              <a:ext uri="{FF2B5EF4-FFF2-40B4-BE49-F238E27FC236}">
                <a16:creationId xmlns:a16="http://schemas.microsoft.com/office/drawing/2014/main" id="{1DC14020-6999-DB47-94D7-683D8FE70F98}"/>
              </a:ext>
            </a:extLst>
          </p:cNvPr>
          <p:cNvSpPr/>
          <p:nvPr/>
        </p:nvSpPr>
        <p:spPr>
          <a:xfrm>
            <a:off x="473081" y="4153907"/>
            <a:ext cx="8431928" cy="49244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endParaRPr lang="sv-SE" sz="400" dirty="0"/>
          </a:p>
          <a:p>
            <a:r>
              <a:rPr lang="sv-SE" dirty="0"/>
              <a:t>Vi ser på den </a:t>
            </a:r>
            <a:r>
              <a:rPr lang="sv-SE" dirty="0">
                <a:solidFill>
                  <a:srgbClr val="FFC000"/>
                </a:solidFill>
              </a:rPr>
              <a:t>gula</a:t>
            </a:r>
            <a:r>
              <a:rPr lang="sv-SE" dirty="0"/>
              <a:t>, </a:t>
            </a:r>
            <a:r>
              <a:rPr lang="sv-SE" dirty="0">
                <a:solidFill>
                  <a:srgbClr val="FF0000"/>
                </a:solidFill>
              </a:rPr>
              <a:t>röda</a:t>
            </a:r>
            <a:r>
              <a:rPr lang="sv-SE" dirty="0"/>
              <a:t> och </a:t>
            </a:r>
            <a:r>
              <a:rPr lang="sv-SE" dirty="0">
                <a:solidFill>
                  <a:srgbClr val="0070C0"/>
                </a:solidFill>
              </a:rPr>
              <a:t>blå</a:t>
            </a:r>
            <a:r>
              <a:rPr lang="sv-SE" dirty="0"/>
              <a:t> linjen att ju </a:t>
            </a:r>
            <a:r>
              <a:rPr lang="sv-SE" dirty="0">
                <a:solidFill>
                  <a:srgbClr val="C00000"/>
                </a:solidFill>
              </a:rPr>
              <a:t>högre </a:t>
            </a:r>
            <a:r>
              <a:rPr lang="sv-SE" i="1" dirty="0">
                <a:solidFill>
                  <a:srgbClr val="C00000"/>
                </a:solidFill>
              </a:rPr>
              <a:t>k</a:t>
            </a:r>
            <a:r>
              <a:rPr lang="sv-SE" dirty="0">
                <a:solidFill>
                  <a:srgbClr val="C00000"/>
                </a:solidFill>
              </a:rPr>
              <a:t>-värdet </a:t>
            </a:r>
            <a:r>
              <a:rPr lang="sv-SE" dirty="0"/>
              <a:t>är, desto </a:t>
            </a:r>
            <a:r>
              <a:rPr lang="sv-SE" dirty="0">
                <a:solidFill>
                  <a:srgbClr val="C00000"/>
                </a:solidFill>
              </a:rPr>
              <a:t>mer lutar</a:t>
            </a:r>
            <a:r>
              <a:rPr lang="sv-SE" dirty="0"/>
              <a:t> linjen.</a:t>
            </a:r>
          </a:p>
          <a:p>
            <a:endParaRPr lang="sv-SE" sz="300" dirty="0"/>
          </a:p>
        </p:txBody>
      </p:sp>
      <p:sp>
        <p:nvSpPr>
          <p:cNvPr id="37" name="Rektangel 36">
            <a:extLst>
              <a:ext uri="{FF2B5EF4-FFF2-40B4-BE49-F238E27FC236}">
                <a16:creationId xmlns:a16="http://schemas.microsoft.com/office/drawing/2014/main" id="{A1581251-E53A-9D4A-B7CC-896B6A62EEFE}"/>
              </a:ext>
            </a:extLst>
          </p:cNvPr>
          <p:cNvSpPr/>
          <p:nvPr/>
        </p:nvSpPr>
        <p:spPr>
          <a:xfrm>
            <a:off x="353585" y="4855312"/>
            <a:ext cx="8670919" cy="53860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endParaRPr lang="sv-SE" sz="400" dirty="0"/>
          </a:p>
          <a:p>
            <a:r>
              <a:rPr lang="sv-SE" dirty="0"/>
              <a:t>Den </a:t>
            </a:r>
            <a:r>
              <a:rPr lang="sv-SE" dirty="0">
                <a:solidFill>
                  <a:srgbClr val="BC75BB"/>
                </a:solidFill>
              </a:rPr>
              <a:t>lila</a:t>
            </a:r>
            <a:r>
              <a:rPr lang="sv-SE" dirty="0"/>
              <a:t> linjen lutar åt motsatt håll. Det beror på att </a:t>
            </a:r>
            <a:r>
              <a:rPr lang="sv-SE" i="1" dirty="0"/>
              <a:t>k </a:t>
            </a:r>
            <a:r>
              <a:rPr lang="sv-SE" dirty="0"/>
              <a:t>= –2, det vill säga ett negativt </a:t>
            </a:r>
            <a:r>
              <a:rPr lang="sv-SE" i="1" dirty="0"/>
              <a:t>k</a:t>
            </a:r>
            <a:r>
              <a:rPr lang="sv-SE" dirty="0"/>
              <a:t>-värde. </a:t>
            </a:r>
          </a:p>
          <a:p>
            <a:endParaRPr lang="sv-SE" sz="700" dirty="0"/>
          </a:p>
        </p:txBody>
      </p:sp>
      <p:sp>
        <p:nvSpPr>
          <p:cNvPr id="38" name="Rektangel 37">
            <a:extLst>
              <a:ext uri="{FF2B5EF4-FFF2-40B4-BE49-F238E27FC236}">
                <a16:creationId xmlns:a16="http://schemas.microsoft.com/office/drawing/2014/main" id="{C6A8FE2B-4661-5F49-8742-06F2102A34CE}"/>
              </a:ext>
            </a:extLst>
          </p:cNvPr>
          <p:cNvSpPr/>
          <p:nvPr/>
        </p:nvSpPr>
        <p:spPr>
          <a:xfrm>
            <a:off x="1726045" y="5747631"/>
            <a:ext cx="5678907" cy="81560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endParaRPr lang="sv-SE" sz="400" dirty="0"/>
          </a:p>
          <a:p>
            <a:r>
              <a:rPr lang="sv-SE" dirty="0"/>
              <a:t>När linjen lutar </a:t>
            </a:r>
            <a:r>
              <a:rPr lang="sv-SE" dirty="0">
                <a:solidFill>
                  <a:srgbClr val="C00000"/>
                </a:solidFill>
              </a:rPr>
              <a:t>ned åt höger </a:t>
            </a:r>
            <a:r>
              <a:rPr lang="sv-SE" dirty="0"/>
              <a:t>säger man att den är </a:t>
            </a:r>
            <a:r>
              <a:rPr lang="sv-SE" i="1" dirty="0">
                <a:solidFill>
                  <a:srgbClr val="C00000"/>
                </a:solidFill>
              </a:rPr>
              <a:t>fallande</a:t>
            </a:r>
            <a:r>
              <a:rPr lang="sv-SE" i="1" dirty="0"/>
              <a:t>.</a:t>
            </a:r>
          </a:p>
          <a:p>
            <a:r>
              <a:rPr lang="sv-SE" dirty="0"/>
              <a:t>När den lutar </a:t>
            </a:r>
            <a:r>
              <a:rPr lang="sv-SE" dirty="0">
                <a:solidFill>
                  <a:srgbClr val="C00000"/>
                </a:solidFill>
              </a:rPr>
              <a:t>upp åt höger </a:t>
            </a:r>
            <a:r>
              <a:rPr lang="sv-SE" dirty="0"/>
              <a:t>är den </a:t>
            </a:r>
            <a:r>
              <a:rPr lang="sv-SE" i="1" dirty="0">
                <a:solidFill>
                  <a:srgbClr val="C00000"/>
                </a:solidFill>
              </a:rPr>
              <a:t>stigande</a:t>
            </a:r>
            <a:r>
              <a:rPr lang="sv-SE" dirty="0"/>
              <a:t>. </a:t>
            </a:r>
            <a:endParaRPr lang="sv-SE" sz="800" dirty="0"/>
          </a:p>
          <a:p>
            <a:endParaRPr lang="sv-SE" sz="700" dirty="0"/>
          </a:p>
        </p:txBody>
      </p:sp>
    </p:spTree>
    <p:extLst>
      <p:ext uri="{BB962C8B-B14F-4D97-AF65-F5344CB8AC3E}">
        <p14:creationId xmlns:p14="http://schemas.microsoft.com/office/powerpoint/2010/main" val="1654101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1" grpId="0"/>
      <p:bldP spid="25" grpId="0"/>
      <p:bldP spid="29" grpId="0"/>
      <p:bldP spid="33" grpId="0"/>
      <p:bldP spid="34" grpId="0" animBg="1"/>
      <p:bldP spid="37" grpId="0" animBg="1"/>
      <p:bldP spid="3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>
            <a:extLst>
              <a:ext uri="{FF2B5EF4-FFF2-40B4-BE49-F238E27FC236}">
                <a16:creationId xmlns:a16="http://schemas.microsoft.com/office/drawing/2014/main" id="{B72A5F51-35BD-FA40-94BD-0EB405C13B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6666" y="1022671"/>
            <a:ext cx="2498356" cy="2891962"/>
          </a:xfrm>
          <a:prstGeom prst="rect">
            <a:avLst/>
          </a:prstGeom>
        </p:spPr>
      </p:pic>
      <p:sp>
        <p:nvSpPr>
          <p:cNvPr id="11" name="Rektangel 10">
            <a:extLst>
              <a:ext uri="{FF2B5EF4-FFF2-40B4-BE49-F238E27FC236}">
                <a16:creationId xmlns:a16="http://schemas.microsoft.com/office/drawing/2014/main" id="{7FABE940-6832-CB4D-A6B9-553B2B4B3549}"/>
              </a:ext>
            </a:extLst>
          </p:cNvPr>
          <p:cNvSpPr/>
          <p:nvPr/>
        </p:nvSpPr>
        <p:spPr>
          <a:xfrm>
            <a:off x="3305243" y="192321"/>
            <a:ext cx="26088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b="1" dirty="0">
                <a:solidFill>
                  <a:srgbClr val="800000"/>
                </a:solidFill>
              </a:rPr>
              <a:t>Vad betyder </a:t>
            </a:r>
            <a:r>
              <a:rPr lang="sv-SE" b="1" i="1" dirty="0">
                <a:solidFill>
                  <a:srgbClr val="800000"/>
                </a:solidFill>
              </a:rPr>
              <a:t>m </a:t>
            </a:r>
            <a:r>
              <a:rPr lang="sv-SE" b="1" dirty="0">
                <a:solidFill>
                  <a:srgbClr val="800000"/>
                </a:solidFill>
              </a:rPr>
              <a:t>i formeln?</a:t>
            </a:r>
          </a:p>
        </p:txBody>
      </p:sp>
      <p:sp>
        <p:nvSpPr>
          <p:cNvPr id="12" name="Rektangel 11">
            <a:extLst>
              <a:ext uri="{FF2B5EF4-FFF2-40B4-BE49-F238E27FC236}">
                <a16:creationId xmlns:a16="http://schemas.microsoft.com/office/drawing/2014/main" id="{82CAEF52-65FC-5B4A-AD91-9A8365274AB5}"/>
              </a:ext>
            </a:extLst>
          </p:cNvPr>
          <p:cNvSpPr/>
          <p:nvPr/>
        </p:nvSpPr>
        <p:spPr>
          <a:xfrm>
            <a:off x="2129258" y="575840"/>
            <a:ext cx="585796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dirty="0"/>
              <a:t>I det här koordinatsystemet har vi ritat in tre linjer.  </a:t>
            </a:r>
          </a:p>
        </p:txBody>
      </p:sp>
      <p:grpSp>
        <p:nvGrpSpPr>
          <p:cNvPr id="16" name="Grupp 15">
            <a:extLst>
              <a:ext uri="{FF2B5EF4-FFF2-40B4-BE49-F238E27FC236}">
                <a16:creationId xmlns:a16="http://schemas.microsoft.com/office/drawing/2014/main" id="{1F8D1578-0327-7D46-A8E3-ECB9213AB1A1}"/>
              </a:ext>
            </a:extLst>
          </p:cNvPr>
          <p:cNvGrpSpPr/>
          <p:nvPr/>
        </p:nvGrpSpPr>
        <p:grpSpPr>
          <a:xfrm>
            <a:off x="1645495" y="2416817"/>
            <a:ext cx="1074297" cy="369332"/>
            <a:chOff x="1237103" y="3216020"/>
            <a:chExt cx="1074297" cy="369332"/>
          </a:xfrm>
        </p:grpSpPr>
        <p:cxnSp>
          <p:nvCxnSpPr>
            <p:cNvPr id="15" name="Rak 14">
              <a:extLst>
                <a:ext uri="{FF2B5EF4-FFF2-40B4-BE49-F238E27FC236}">
                  <a16:creationId xmlns:a16="http://schemas.microsoft.com/office/drawing/2014/main" id="{6CAD5ED9-E014-6343-8F01-7CD87F03A1CD}"/>
                </a:ext>
              </a:extLst>
            </p:cNvPr>
            <p:cNvCxnSpPr/>
            <p:nvPr/>
          </p:nvCxnSpPr>
          <p:spPr>
            <a:xfrm>
              <a:off x="1290586" y="3536487"/>
              <a:ext cx="906494" cy="0"/>
            </a:xfrm>
            <a:prstGeom prst="line">
              <a:avLst/>
            </a:prstGeom>
            <a:ln w="28575">
              <a:solidFill>
                <a:srgbClr val="FFEB59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sp>
          <p:nvSpPr>
            <p:cNvPr id="13" name="Rektangel 12">
              <a:extLst>
                <a:ext uri="{FF2B5EF4-FFF2-40B4-BE49-F238E27FC236}">
                  <a16:creationId xmlns:a16="http://schemas.microsoft.com/office/drawing/2014/main" id="{D2AF2460-580C-B94E-AD1F-13174EE80B8B}"/>
                </a:ext>
              </a:extLst>
            </p:cNvPr>
            <p:cNvSpPr/>
            <p:nvPr/>
          </p:nvSpPr>
          <p:spPr>
            <a:xfrm>
              <a:off x="1237103" y="3216020"/>
              <a:ext cx="1074297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sv-SE" dirty="0"/>
                <a:t>Gul linje: </a:t>
              </a:r>
            </a:p>
          </p:txBody>
        </p:sp>
      </p:grpSp>
      <p:sp>
        <p:nvSpPr>
          <p:cNvPr id="21" name="Rektangel 20">
            <a:extLst>
              <a:ext uri="{FF2B5EF4-FFF2-40B4-BE49-F238E27FC236}">
                <a16:creationId xmlns:a16="http://schemas.microsoft.com/office/drawing/2014/main" id="{29381E1D-1A4C-2D49-AA50-9BD6CD89C55C}"/>
              </a:ext>
            </a:extLst>
          </p:cNvPr>
          <p:cNvSpPr/>
          <p:nvPr/>
        </p:nvSpPr>
        <p:spPr>
          <a:xfrm>
            <a:off x="2655532" y="1098000"/>
            <a:ext cx="119528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i="1" dirty="0"/>
              <a:t>y </a:t>
            </a:r>
            <a:r>
              <a:rPr lang="sv-SE" dirty="0"/>
              <a:t>= 3</a:t>
            </a:r>
            <a:r>
              <a:rPr lang="sv-SE" i="1" dirty="0"/>
              <a:t>x </a:t>
            </a:r>
            <a:r>
              <a:rPr lang="sv-SE" dirty="0">
                <a:solidFill>
                  <a:srgbClr val="C00000"/>
                </a:solidFill>
              </a:rPr>
              <a:t>– 1 </a:t>
            </a:r>
          </a:p>
        </p:txBody>
      </p:sp>
      <p:grpSp>
        <p:nvGrpSpPr>
          <p:cNvPr id="22" name="Grupp 21">
            <a:extLst>
              <a:ext uri="{FF2B5EF4-FFF2-40B4-BE49-F238E27FC236}">
                <a16:creationId xmlns:a16="http://schemas.microsoft.com/office/drawing/2014/main" id="{BBADADE5-D608-4F41-BE06-8F5C0AFE6648}"/>
              </a:ext>
            </a:extLst>
          </p:cNvPr>
          <p:cNvGrpSpPr/>
          <p:nvPr/>
        </p:nvGrpSpPr>
        <p:grpSpPr>
          <a:xfrm>
            <a:off x="1581235" y="1748895"/>
            <a:ext cx="1195282" cy="369332"/>
            <a:chOff x="1226326" y="3231420"/>
            <a:chExt cx="1195282" cy="369332"/>
          </a:xfrm>
        </p:grpSpPr>
        <p:cxnSp>
          <p:nvCxnSpPr>
            <p:cNvPr id="23" name="Rak 22">
              <a:extLst>
                <a:ext uri="{FF2B5EF4-FFF2-40B4-BE49-F238E27FC236}">
                  <a16:creationId xmlns:a16="http://schemas.microsoft.com/office/drawing/2014/main" id="{E8DF8F21-8523-F841-899F-B745B47353A3}"/>
                </a:ext>
              </a:extLst>
            </p:cNvPr>
            <p:cNvCxnSpPr/>
            <p:nvPr/>
          </p:nvCxnSpPr>
          <p:spPr>
            <a:xfrm>
              <a:off x="1290586" y="3536487"/>
              <a:ext cx="906494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sp>
          <p:nvSpPr>
            <p:cNvPr id="24" name="Rektangel 23">
              <a:extLst>
                <a:ext uri="{FF2B5EF4-FFF2-40B4-BE49-F238E27FC236}">
                  <a16:creationId xmlns:a16="http://schemas.microsoft.com/office/drawing/2014/main" id="{773CC346-4A6D-9B46-ACC9-1BB1C8A1FA12}"/>
                </a:ext>
              </a:extLst>
            </p:cNvPr>
            <p:cNvSpPr/>
            <p:nvPr/>
          </p:nvSpPr>
          <p:spPr>
            <a:xfrm>
              <a:off x="1226326" y="3231420"/>
              <a:ext cx="1195282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sv-SE" dirty="0"/>
                <a:t>Röd linje: </a:t>
              </a:r>
            </a:p>
          </p:txBody>
        </p:sp>
      </p:grpSp>
      <p:sp>
        <p:nvSpPr>
          <p:cNvPr id="25" name="Rektangel 24">
            <a:extLst>
              <a:ext uri="{FF2B5EF4-FFF2-40B4-BE49-F238E27FC236}">
                <a16:creationId xmlns:a16="http://schemas.microsoft.com/office/drawing/2014/main" id="{A6175A8B-8C75-C048-A24B-E7A34A2CDAA0}"/>
              </a:ext>
            </a:extLst>
          </p:cNvPr>
          <p:cNvSpPr/>
          <p:nvPr/>
        </p:nvSpPr>
        <p:spPr>
          <a:xfrm>
            <a:off x="2666309" y="1748895"/>
            <a:ext cx="119528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i="1" dirty="0"/>
              <a:t>y </a:t>
            </a:r>
            <a:r>
              <a:rPr lang="sv-SE" dirty="0"/>
              <a:t>= </a:t>
            </a:r>
            <a:r>
              <a:rPr lang="sv-SE" i="1" dirty="0"/>
              <a:t>x </a:t>
            </a:r>
            <a:r>
              <a:rPr lang="sv-SE" dirty="0">
                <a:solidFill>
                  <a:srgbClr val="C00000"/>
                </a:solidFill>
              </a:rPr>
              <a:t>– 1 </a:t>
            </a:r>
            <a:endParaRPr lang="sv-SE" dirty="0"/>
          </a:p>
        </p:txBody>
      </p:sp>
      <p:grpSp>
        <p:nvGrpSpPr>
          <p:cNvPr id="26" name="Grupp 25">
            <a:extLst>
              <a:ext uri="{FF2B5EF4-FFF2-40B4-BE49-F238E27FC236}">
                <a16:creationId xmlns:a16="http://schemas.microsoft.com/office/drawing/2014/main" id="{9E28EA12-2277-924F-8794-BE626F1F49B5}"/>
              </a:ext>
            </a:extLst>
          </p:cNvPr>
          <p:cNvGrpSpPr/>
          <p:nvPr/>
        </p:nvGrpSpPr>
        <p:grpSpPr>
          <a:xfrm>
            <a:off x="1581235" y="1080973"/>
            <a:ext cx="1195282" cy="369332"/>
            <a:chOff x="1226326" y="3231420"/>
            <a:chExt cx="1195282" cy="369332"/>
          </a:xfrm>
        </p:grpSpPr>
        <p:cxnSp>
          <p:nvCxnSpPr>
            <p:cNvPr id="27" name="Rak 26">
              <a:extLst>
                <a:ext uri="{FF2B5EF4-FFF2-40B4-BE49-F238E27FC236}">
                  <a16:creationId xmlns:a16="http://schemas.microsoft.com/office/drawing/2014/main" id="{58401FDE-E619-D84B-8FD1-2DC9BBD59EE7}"/>
                </a:ext>
              </a:extLst>
            </p:cNvPr>
            <p:cNvCxnSpPr>
              <a:cxnSpLocks/>
            </p:cNvCxnSpPr>
            <p:nvPr/>
          </p:nvCxnSpPr>
          <p:spPr>
            <a:xfrm>
              <a:off x="1290586" y="3571878"/>
              <a:ext cx="829159" cy="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sp>
          <p:nvSpPr>
            <p:cNvPr id="28" name="Rektangel 27">
              <a:extLst>
                <a:ext uri="{FF2B5EF4-FFF2-40B4-BE49-F238E27FC236}">
                  <a16:creationId xmlns:a16="http://schemas.microsoft.com/office/drawing/2014/main" id="{A84F64B5-2272-034B-A5CE-45B501C8A7A6}"/>
                </a:ext>
              </a:extLst>
            </p:cNvPr>
            <p:cNvSpPr/>
            <p:nvPr/>
          </p:nvSpPr>
          <p:spPr>
            <a:xfrm>
              <a:off x="1226326" y="3231420"/>
              <a:ext cx="1195282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sv-SE" dirty="0"/>
                <a:t>Blå linje: </a:t>
              </a:r>
            </a:p>
          </p:txBody>
        </p:sp>
      </p:grpSp>
      <p:sp>
        <p:nvSpPr>
          <p:cNvPr id="29" name="Rektangel 28">
            <a:extLst>
              <a:ext uri="{FF2B5EF4-FFF2-40B4-BE49-F238E27FC236}">
                <a16:creationId xmlns:a16="http://schemas.microsoft.com/office/drawing/2014/main" id="{700DE3B8-48BB-9D4F-8D99-737A68412E0E}"/>
              </a:ext>
            </a:extLst>
          </p:cNvPr>
          <p:cNvSpPr/>
          <p:nvPr/>
        </p:nvSpPr>
        <p:spPr>
          <a:xfrm>
            <a:off x="2655532" y="2423294"/>
            <a:ext cx="13657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i="1" dirty="0"/>
              <a:t>y </a:t>
            </a:r>
            <a:r>
              <a:rPr lang="sv-SE" dirty="0"/>
              <a:t>= –2</a:t>
            </a:r>
            <a:r>
              <a:rPr lang="sv-SE" i="1" dirty="0"/>
              <a:t>x </a:t>
            </a:r>
            <a:r>
              <a:rPr lang="sv-SE" dirty="0">
                <a:solidFill>
                  <a:srgbClr val="C00000"/>
                </a:solidFill>
              </a:rPr>
              <a:t>– 1 </a:t>
            </a:r>
            <a:endParaRPr lang="sv-SE" dirty="0"/>
          </a:p>
        </p:txBody>
      </p:sp>
      <p:sp>
        <p:nvSpPr>
          <p:cNvPr id="31" name="Rektangel 30">
            <a:extLst>
              <a:ext uri="{FF2B5EF4-FFF2-40B4-BE49-F238E27FC236}">
                <a16:creationId xmlns:a16="http://schemas.microsoft.com/office/drawing/2014/main" id="{26CAC167-A37F-E949-ACD8-8704361493CB}"/>
              </a:ext>
            </a:extLst>
          </p:cNvPr>
          <p:cNvSpPr/>
          <p:nvPr/>
        </p:nvSpPr>
        <p:spPr>
          <a:xfrm>
            <a:off x="1870787" y="4379611"/>
            <a:ext cx="6116436" cy="81560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sv-SE" dirty="0"/>
              <a:t>Vi ser att alla linjerna går genom den punkt där </a:t>
            </a:r>
            <a:r>
              <a:rPr lang="sv-SE" b="1" i="1" dirty="0"/>
              <a:t>x </a:t>
            </a:r>
            <a:r>
              <a:rPr lang="sv-SE" b="1" dirty="0"/>
              <a:t>= 0 och </a:t>
            </a:r>
            <a:r>
              <a:rPr lang="sv-SE" b="1" i="1" dirty="0"/>
              <a:t>y </a:t>
            </a:r>
            <a:r>
              <a:rPr lang="sv-SE" b="1" dirty="0"/>
              <a:t>= –1</a:t>
            </a:r>
            <a:r>
              <a:rPr lang="sv-SE" dirty="0"/>
              <a:t>.</a:t>
            </a:r>
          </a:p>
          <a:p>
            <a:endParaRPr lang="sv-SE" sz="900" dirty="0"/>
          </a:p>
          <a:p>
            <a:r>
              <a:rPr lang="sv-SE" dirty="0"/>
              <a:t>			Alla funktionerna har </a:t>
            </a:r>
            <a:r>
              <a:rPr lang="sv-SE" b="1" i="1" dirty="0"/>
              <a:t>m</a:t>
            </a:r>
            <a:r>
              <a:rPr lang="sv-SE" b="1" dirty="0"/>
              <a:t>-värdet –1</a:t>
            </a:r>
            <a:r>
              <a:rPr lang="sv-SE" dirty="0"/>
              <a:t>. </a:t>
            </a:r>
          </a:p>
        </p:txBody>
      </p:sp>
      <p:pic>
        <p:nvPicPr>
          <p:cNvPr id="14" name="Bildobjekt 13">
            <a:extLst>
              <a:ext uri="{FF2B5EF4-FFF2-40B4-BE49-F238E27FC236}">
                <a16:creationId xmlns:a16="http://schemas.microsoft.com/office/drawing/2014/main" id="{A8FB86DC-55FA-D540-9A92-317BE42C2BD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93269" y="1022671"/>
            <a:ext cx="2438445" cy="2901152"/>
          </a:xfrm>
          <a:prstGeom prst="rect">
            <a:avLst/>
          </a:prstGeom>
        </p:spPr>
      </p:pic>
      <p:pic>
        <p:nvPicPr>
          <p:cNvPr id="5" name="Bildobjekt 4">
            <a:extLst>
              <a:ext uri="{FF2B5EF4-FFF2-40B4-BE49-F238E27FC236}">
                <a16:creationId xmlns:a16="http://schemas.microsoft.com/office/drawing/2014/main" id="{4152412C-1485-904C-94BB-FAAAF53ADCF2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70000"/>
          </a:blip>
          <a:stretch>
            <a:fillRect/>
          </a:stretch>
        </p:blipFill>
        <p:spPr>
          <a:xfrm>
            <a:off x="4993269" y="1022671"/>
            <a:ext cx="2451753" cy="2878279"/>
          </a:xfrm>
          <a:prstGeom prst="rect">
            <a:avLst/>
          </a:prstGeom>
        </p:spPr>
      </p:pic>
      <p:sp>
        <p:nvSpPr>
          <p:cNvPr id="32" name="Rektangel 31">
            <a:extLst>
              <a:ext uri="{FF2B5EF4-FFF2-40B4-BE49-F238E27FC236}">
                <a16:creationId xmlns:a16="http://schemas.microsoft.com/office/drawing/2014/main" id="{F9C9C064-56C7-E141-BB31-0AFEE90AC8C2}"/>
              </a:ext>
            </a:extLst>
          </p:cNvPr>
          <p:cNvSpPr/>
          <p:nvPr/>
        </p:nvSpPr>
        <p:spPr>
          <a:xfrm>
            <a:off x="1703252" y="5660197"/>
            <a:ext cx="6486828" cy="64633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sv-SE" dirty="0"/>
              <a:t>Det betyder att </a:t>
            </a:r>
            <a:r>
              <a:rPr lang="sv-SE" b="1" i="1" dirty="0"/>
              <a:t>m</a:t>
            </a:r>
            <a:r>
              <a:rPr lang="sv-SE" b="1" dirty="0"/>
              <a:t>-värdet</a:t>
            </a:r>
            <a:r>
              <a:rPr lang="sv-SE" dirty="0"/>
              <a:t> hos en linjär funktion är lika med </a:t>
            </a:r>
            <a:r>
              <a:rPr lang="sv-SE" b="1" i="1" dirty="0"/>
              <a:t>y</a:t>
            </a:r>
            <a:r>
              <a:rPr lang="sv-SE" b="1" dirty="0"/>
              <a:t>-värdet i linjens </a:t>
            </a:r>
            <a:r>
              <a:rPr lang="sv-SE" b="1" i="1" dirty="0"/>
              <a:t>skärningspunkt </a:t>
            </a:r>
            <a:r>
              <a:rPr lang="sv-SE" b="1" dirty="0"/>
              <a:t>med </a:t>
            </a:r>
            <a:r>
              <a:rPr lang="sv-SE" b="1" i="1" dirty="0"/>
              <a:t>y</a:t>
            </a:r>
            <a:r>
              <a:rPr lang="sv-SE" b="1" dirty="0"/>
              <a:t>-axeln</a:t>
            </a:r>
            <a:r>
              <a:rPr lang="sv-SE" dirty="0"/>
              <a:t> , det vill säga när </a:t>
            </a:r>
            <a:r>
              <a:rPr lang="sv-SE" i="1" dirty="0"/>
              <a:t>x </a:t>
            </a:r>
            <a:r>
              <a:rPr lang="sv-SE" dirty="0"/>
              <a:t>= 0. </a:t>
            </a:r>
          </a:p>
        </p:txBody>
      </p:sp>
    </p:spTree>
    <p:extLst>
      <p:ext uri="{BB962C8B-B14F-4D97-AF65-F5344CB8AC3E}">
        <p14:creationId xmlns:p14="http://schemas.microsoft.com/office/powerpoint/2010/main" val="3604237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21" grpId="0"/>
      <p:bldP spid="25" grpId="0"/>
      <p:bldP spid="29" grpId="0"/>
      <p:bldP spid="31" grpId="0" animBg="1"/>
      <p:bldP spid="3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912CC793-174F-FF43-9746-2ABD822EA185}"/>
              </a:ext>
            </a:extLst>
          </p:cNvPr>
          <p:cNvSpPr/>
          <p:nvPr/>
        </p:nvSpPr>
        <p:spPr>
          <a:xfrm>
            <a:off x="3305243" y="192321"/>
            <a:ext cx="22370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b="1" dirty="0">
                <a:solidFill>
                  <a:srgbClr val="800000"/>
                </a:solidFill>
              </a:rPr>
              <a:t>Vilken är funktionen?</a:t>
            </a:r>
          </a:p>
        </p:txBody>
      </p:sp>
      <p:sp>
        <p:nvSpPr>
          <p:cNvPr id="3" name="Rektangel 2">
            <a:extLst>
              <a:ext uri="{FF2B5EF4-FFF2-40B4-BE49-F238E27FC236}">
                <a16:creationId xmlns:a16="http://schemas.microsoft.com/office/drawing/2014/main" id="{F2FDB907-9D2C-8243-BF3D-EA8F5D112612}"/>
              </a:ext>
            </a:extLst>
          </p:cNvPr>
          <p:cNvSpPr/>
          <p:nvPr/>
        </p:nvSpPr>
        <p:spPr>
          <a:xfrm>
            <a:off x="2129258" y="575840"/>
            <a:ext cx="61164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dirty="0"/>
              <a:t>Här ser du grafen till en funktion. Men vilken är funktionen?    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68F96B04-3E8E-AF4A-8585-4CFB983CF3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5653" y="2181073"/>
            <a:ext cx="2817672" cy="2792626"/>
          </a:xfrm>
          <a:prstGeom prst="rect">
            <a:avLst/>
          </a:prstGeom>
        </p:spPr>
      </p:pic>
      <p:sp>
        <p:nvSpPr>
          <p:cNvPr id="5" name="Rektangel 4">
            <a:extLst>
              <a:ext uri="{FF2B5EF4-FFF2-40B4-BE49-F238E27FC236}">
                <a16:creationId xmlns:a16="http://schemas.microsoft.com/office/drawing/2014/main" id="{970BBFF8-322D-424C-AF4B-D796A7ACB9FB}"/>
              </a:ext>
            </a:extLst>
          </p:cNvPr>
          <p:cNvSpPr/>
          <p:nvPr/>
        </p:nvSpPr>
        <p:spPr>
          <a:xfrm>
            <a:off x="2806381" y="1101245"/>
            <a:ext cx="36423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dirty="0"/>
              <a:t>Eftersom grafen är en rät linje utgår vi från formeln för linjära funktioner: </a:t>
            </a:r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E2F91D38-504C-E745-A3A5-BAB59283E4D4}"/>
              </a:ext>
            </a:extLst>
          </p:cNvPr>
          <p:cNvSpPr/>
          <p:nvPr/>
        </p:nvSpPr>
        <p:spPr>
          <a:xfrm>
            <a:off x="4015540" y="1747576"/>
            <a:ext cx="1151176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sv-SE" i="1" dirty="0"/>
              <a:t>y </a:t>
            </a:r>
            <a:r>
              <a:rPr lang="sv-SE" dirty="0"/>
              <a:t>= </a:t>
            </a:r>
            <a:r>
              <a:rPr lang="sv-SE" i="1" dirty="0" err="1">
                <a:solidFill>
                  <a:srgbClr val="00B050"/>
                </a:solidFill>
              </a:rPr>
              <a:t>k</a:t>
            </a:r>
            <a:r>
              <a:rPr lang="sv-SE" i="1" dirty="0" err="1"/>
              <a:t>x</a:t>
            </a:r>
            <a:r>
              <a:rPr lang="sv-SE" i="1" dirty="0"/>
              <a:t> </a:t>
            </a:r>
            <a:r>
              <a:rPr lang="sv-SE" dirty="0"/>
              <a:t>+ </a:t>
            </a:r>
            <a:r>
              <a:rPr lang="sv-SE" i="1" dirty="0">
                <a:solidFill>
                  <a:srgbClr val="0070C0"/>
                </a:solidFill>
              </a:rPr>
              <a:t>m</a:t>
            </a:r>
            <a:endParaRPr lang="sv-SE" dirty="0">
              <a:solidFill>
                <a:srgbClr val="0070C0"/>
              </a:solidFill>
            </a:endParaRPr>
          </a:p>
        </p:txBody>
      </p:sp>
      <p:grpSp>
        <p:nvGrpSpPr>
          <p:cNvPr id="7" name="Grupp 6">
            <a:extLst>
              <a:ext uri="{FF2B5EF4-FFF2-40B4-BE49-F238E27FC236}">
                <a16:creationId xmlns:a16="http://schemas.microsoft.com/office/drawing/2014/main" id="{EC7CCA58-0AAC-7B4F-9692-4A9CD9B97038}"/>
              </a:ext>
            </a:extLst>
          </p:cNvPr>
          <p:cNvGrpSpPr/>
          <p:nvPr/>
        </p:nvGrpSpPr>
        <p:grpSpPr>
          <a:xfrm>
            <a:off x="1018683" y="2035549"/>
            <a:ext cx="3893042" cy="1181467"/>
            <a:chOff x="6695583" y="1227829"/>
            <a:chExt cx="3893042" cy="1181467"/>
          </a:xfrm>
        </p:grpSpPr>
        <p:sp>
          <p:nvSpPr>
            <p:cNvPr id="8" name="Rektangel 7">
              <a:extLst>
                <a:ext uri="{FF2B5EF4-FFF2-40B4-BE49-F238E27FC236}">
                  <a16:creationId xmlns:a16="http://schemas.microsoft.com/office/drawing/2014/main" id="{ACCE8634-F19E-5B4F-B7A2-80DCAB4D58E6}"/>
                </a:ext>
              </a:extLst>
            </p:cNvPr>
            <p:cNvSpPr/>
            <p:nvPr/>
          </p:nvSpPr>
          <p:spPr>
            <a:xfrm>
              <a:off x="6695583" y="1824521"/>
              <a:ext cx="2021994" cy="584775"/>
            </a:xfrm>
            <a:prstGeom prst="rect">
              <a:avLst/>
            </a:prstGeom>
            <a:ln>
              <a:solidFill>
                <a:srgbClr val="0070C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r>
                <a:rPr lang="sv-SE" sz="1600" dirty="0"/>
                <a:t>Linjens </a:t>
              </a:r>
              <a:r>
                <a:rPr lang="sv-SE" sz="1600" i="1" dirty="0">
                  <a:solidFill>
                    <a:srgbClr val="0070C0"/>
                  </a:solidFill>
                </a:rPr>
                <a:t>m</a:t>
              </a:r>
              <a:r>
                <a:rPr lang="sv-SE" sz="1600" dirty="0">
                  <a:solidFill>
                    <a:srgbClr val="0070C0"/>
                  </a:solidFill>
                </a:rPr>
                <a:t>-värde</a:t>
              </a:r>
              <a:r>
                <a:rPr lang="sv-SE" sz="1600" dirty="0"/>
                <a:t> är där linjen skär </a:t>
              </a:r>
              <a:r>
                <a:rPr lang="sv-SE" sz="1600" i="1" dirty="0"/>
                <a:t>y</a:t>
              </a:r>
              <a:r>
                <a:rPr lang="sv-SE" sz="1600" dirty="0"/>
                <a:t>-axeln </a:t>
              </a:r>
            </a:p>
          </p:txBody>
        </p:sp>
        <p:cxnSp>
          <p:nvCxnSpPr>
            <p:cNvPr id="9" name="Rak pil 8">
              <a:extLst>
                <a:ext uri="{FF2B5EF4-FFF2-40B4-BE49-F238E27FC236}">
                  <a16:creationId xmlns:a16="http://schemas.microsoft.com/office/drawing/2014/main" id="{356653F2-2CCD-0F4E-A74C-7FC97E0B181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717577" y="1227829"/>
              <a:ext cx="1871048" cy="596692"/>
            </a:xfrm>
            <a:prstGeom prst="straightConnector1">
              <a:avLst/>
            </a:prstGeom>
            <a:ln w="19050">
              <a:solidFill>
                <a:srgbClr val="0070C0"/>
              </a:solidFill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cxnSp>
        <p:nvCxnSpPr>
          <p:cNvPr id="10" name="Rak pil 9">
            <a:extLst>
              <a:ext uri="{FF2B5EF4-FFF2-40B4-BE49-F238E27FC236}">
                <a16:creationId xmlns:a16="http://schemas.microsoft.com/office/drawing/2014/main" id="{04583846-FE15-8042-BF49-2D029EA61610}"/>
              </a:ext>
            </a:extLst>
          </p:cNvPr>
          <p:cNvCxnSpPr>
            <a:cxnSpLocks/>
          </p:cNvCxnSpPr>
          <p:nvPr/>
        </p:nvCxnSpPr>
        <p:spPr>
          <a:xfrm>
            <a:off x="3040677" y="3217016"/>
            <a:ext cx="1432898" cy="141562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pSp>
        <p:nvGrpSpPr>
          <p:cNvPr id="11" name="Grupp 10">
            <a:extLst>
              <a:ext uri="{FF2B5EF4-FFF2-40B4-BE49-F238E27FC236}">
                <a16:creationId xmlns:a16="http://schemas.microsoft.com/office/drawing/2014/main" id="{3F436C5A-09CE-4C41-96CE-2810DFF8689F}"/>
              </a:ext>
            </a:extLst>
          </p:cNvPr>
          <p:cNvGrpSpPr/>
          <p:nvPr/>
        </p:nvGrpSpPr>
        <p:grpSpPr>
          <a:xfrm>
            <a:off x="4473575" y="2059264"/>
            <a:ext cx="3420215" cy="1076861"/>
            <a:chOff x="5189855" y="1338603"/>
            <a:chExt cx="3420215" cy="1076861"/>
          </a:xfrm>
        </p:grpSpPr>
        <p:sp>
          <p:nvSpPr>
            <p:cNvPr id="12" name="Rektangel 11">
              <a:extLst>
                <a:ext uri="{FF2B5EF4-FFF2-40B4-BE49-F238E27FC236}">
                  <a16:creationId xmlns:a16="http://schemas.microsoft.com/office/drawing/2014/main" id="{8F747D0F-9481-344A-BFD1-ABF2EA0E35C1}"/>
                </a:ext>
              </a:extLst>
            </p:cNvPr>
            <p:cNvSpPr/>
            <p:nvPr/>
          </p:nvSpPr>
          <p:spPr>
            <a:xfrm>
              <a:off x="6946513" y="1830689"/>
              <a:ext cx="1663557" cy="584775"/>
            </a:xfrm>
            <a:prstGeom prst="rect">
              <a:avLst/>
            </a:prstGeom>
            <a:ln>
              <a:solidFill>
                <a:srgbClr val="00B05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r>
                <a:rPr lang="sv-SE" sz="1600" dirty="0"/>
                <a:t>Linjens </a:t>
              </a:r>
              <a:r>
                <a:rPr lang="sv-SE" sz="1600" i="1" dirty="0">
                  <a:solidFill>
                    <a:srgbClr val="00B050"/>
                  </a:solidFill>
                </a:rPr>
                <a:t>k</a:t>
              </a:r>
              <a:r>
                <a:rPr lang="sv-SE" sz="1600" dirty="0">
                  <a:solidFill>
                    <a:srgbClr val="00B050"/>
                  </a:solidFill>
                </a:rPr>
                <a:t>-värde</a:t>
              </a:r>
              <a:r>
                <a:rPr lang="sv-SE" sz="1600" dirty="0"/>
                <a:t> är linjens lutning </a:t>
              </a:r>
            </a:p>
          </p:txBody>
        </p:sp>
        <p:cxnSp>
          <p:nvCxnSpPr>
            <p:cNvPr id="13" name="Rak pil 12">
              <a:extLst>
                <a:ext uri="{FF2B5EF4-FFF2-40B4-BE49-F238E27FC236}">
                  <a16:creationId xmlns:a16="http://schemas.microsoft.com/office/drawing/2014/main" id="{7032DE17-2212-6E46-AE29-AB3093541C6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189855" y="1338603"/>
              <a:ext cx="1756659" cy="492086"/>
            </a:xfrm>
            <a:prstGeom prst="straightConnector1">
              <a:avLst/>
            </a:prstGeom>
            <a:ln w="19050">
              <a:solidFill>
                <a:srgbClr val="00B050"/>
              </a:solidFill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14" name="Rektangel 13">
            <a:extLst>
              <a:ext uri="{FF2B5EF4-FFF2-40B4-BE49-F238E27FC236}">
                <a16:creationId xmlns:a16="http://schemas.microsoft.com/office/drawing/2014/main" id="{048D3B43-1889-1C44-AA76-3AEE1974CBE6}"/>
              </a:ext>
            </a:extLst>
          </p:cNvPr>
          <p:cNvSpPr/>
          <p:nvPr/>
        </p:nvSpPr>
        <p:spPr>
          <a:xfrm>
            <a:off x="6230233" y="3231948"/>
            <a:ext cx="2690155" cy="584775"/>
          </a:xfrm>
          <a:prstGeom prst="rect">
            <a:avLst/>
          </a:prstGeom>
          <a:ln w="19050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r>
              <a:rPr lang="sv-SE" sz="1600" dirty="0"/>
              <a:t>När </a:t>
            </a:r>
            <a:r>
              <a:rPr lang="sv-SE" sz="1600" i="1" dirty="0"/>
              <a:t>x</a:t>
            </a:r>
            <a:r>
              <a:rPr lang="sv-SE" sz="1600" dirty="0"/>
              <a:t>-koordinaten ökar med 1 så ökar </a:t>
            </a:r>
            <a:r>
              <a:rPr lang="sv-SE" sz="1600" i="1" dirty="0"/>
              <a:t>y</a:t>
            </a:r>
            <a:r>
              <a:rPr lang="sv-SE" sz="1600" dirty="0"/>
              <a:t>-koordinaten med 2. </a:t>
            </a:r>
          </a:p>
        </p:txBody>
      </p:sp>
      <p:cxnSp>
        <p:nvCxnSpPr>
          <p:cNvPr id="15" name="Rak 14">
            <a:extLst>
              <a:ext uri="{FF2B5EF4-FFF2-40B4-BE49-F238E27FC236}">
                <a16:creationId xmlns:a16="http://schemas.microsoft.com/office/drawing/2014/main" id="{55B73C04-D627-0F4E-9E20-89CCB75DAFE5}"/>
              </a:ext>
            </a:extLst>
          </p:cNvPr>
          <p:cNvCxnSpPr>
            <a:cxnSpLocks/>
          </p:cNvCxnSpPr>
          <p:nvPr/>
        </p:nvCxnSpPr>
        <p:spPr>
          <a:xfrm>
            <a:off x="4572000" y="3358578"/>
            <a:ext cx="339725" cy="0"/>
          </a:xfrm>
          <a:prstGeom prst="line">
            <a:avLst/>
          </a:prstGeom>
          <a:ln w="12700">
            <a:solidFill>
              <a:srgbClr val="007737"/>
            </a:solidFill>
            <a:prstDash val="dash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6" name="textruta 15">
            <a:extLst>
              <a:ext uri="{FF2B5EF4-FFF2-40B4-BE49-F238E27FC236}">
                <a16:creationId xmlns:a16="http://schemas.microsoft.com/office/drawing/2014/main" id="{3D92EBCE-4136-C345-8093-3C5632E0CEB4}"/>
              </a:ext>
            </a:extLst>
          </p:cNvPr>
          <p:cNvSpPr txBox="1"/>
          <p:nvPr/>
        </p:nvSpPr>
        <p:spPr>
          <a:xfrm>
            <a:off x="4529208" y="3322863"/>
            <a:ext cx="49407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800" b="1" dirty="0"/>
              <a:t>1 steg</a:t>
            </a:r>
          </a:p>
        </p:txBody>
      </p:sp>
      <p:cxnSp>
        <p:nvCxnSpPr>
          <p:cNvPr id="17" name="Rak 16">
            <a:extLst>
              <a:ext uri="{FF2B5EF4-FFF2-40B4-BE49-F238E27FC236}">
                <a16:creationId xmlns:a16="http://schemas.microsoft.com/office/drawing/2014/main" id="{D5AE3E6E-4F54-E044-A1BA-B4FD6A3316E5}"/>
              </a:ext>
            </a:extLst>
          </p:cNvPr>
          <p:cNvCxnSpPr>
            <a:cxnSpLocks/>
          </p:cNvCxnSpPr>
          <p:nvPr/>
        </p:nvCxnSpPr>
        <p:spPr>
          <a:xfrm flipV="1">
            <a:off x="4911725" y="2666124"/>
            <a:ext cx="0" cy="692454"/>
          </a:xfrm>
          <a:prstGeom prst="line">
            <a:avLst/>
          </a:prstGeom>
          <a:ln w="12700">
            <a:solidFill>
              <a:srgbClr val="007737"/>
            </a:solidFill>
            <a:prstDash val="dash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8" name="textruta 17">
            <a:extLst>
              <a:ext uri="{FF2B5EF4-FFF2-40B4-BE49-F238E27FC236}">
                <a16:creationId xmlns:a16="http://schemas.microsoft.com/office/drawing/2014/main" id="{395ED5B3-F622-ED4E-9866-013AFEB80D73}"/>
              </a:ext>
            </a:extLst>
          </p:cNvPr>
          <p:cNvSpPr txBox="1"/>
          <p:nvPr/>
        </p:nvSpPr>
        <p:spPr>
          <a:xfrm>
            <a:off x="4857825" y="2888421"/>
            <a:ext cx="49407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800" b="1" dirty="0"/>
              <a:t>2 steg</a:t>
            </a:r>
          </a:p>
        </p:txBody>
      </p:sp>
      <p:sp>
        <p:nvSpPr>
          <p:cNvPr id="19" name="Rektangel 18">
            <a:extLst>
              <a:ext uri="{FF2B5EF4-FFF2-40B4-BE49-F238E27FC236}">
                <a16:creationId xmlns:a16="http://schemas.microsoft.com/office/drawing/2014/main" id="{C93D55D8-B3A7-5C40-A36C-FFF69A52DB4B}"/>
              </a:ext>
            </a:extLst>
          </p:cNvPr>
          <p:cNvSpPr/>
          <p:nvPr/>
        </p:nvSpPr>
        <p:spPr>
          <a:xfrm>
            <a:off x="1549028" y="3295685"/>
            <a:ext cx="679526" cy="338554"/>
          </a:xfrm>
          <a:prstGeom prst="rect">
            <a:avLst/>
          </a:prstGeom>
          <a:ln w="19050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r>
              <a:rPr lang="sv-SE" sz="1600" i="1" dirty="0">
                <a:solidFill>
                  <a:srgbClr val="0070C0"/>
                </a:solidFill>
              </a:rPr>
              <a:t>m </a:t>
            </a:r>
            <a:r>
              <a:rPr lang="sv-SE" sz="1600" dirty="0"/>
              <a:t>= 1</a:t>
            </a:r>
            <a:r>
              <a:rPr lang="sv-SE" sz="1600" dirty="0">
                <a:solidFill>
                  <a:srgbClr val="0070C0"/>
                </a:solidFill>
              </a:rPr>
              <a:t> </a:t>
            </a:r>
            <a:endParaRPr lang="sv-SE" sz="1600" dirty="0"/>
          </a:p>
        </p:txBody>
      </p:sp>
      <p:sp>
        <p:nvSpPr>
          <p:cNvPr id="20" name="Rektangel 19">
            <a:extLst>
              <a:ext uri="{FF2B5EF4-FFF2-40B4-BE49-F238E27FC236}">
                <a16:creationId xmlns:a16="http://schemas.microsoft.com/office/drawing/2014/main" id="{6E82764F-420A-5F4E-A577-D931363D5B17}"/>
              </a:ext>
            </a:extLst>
          </p:cNvPr>
          <p:cNvSpPr/>
          <p:nvPr/>
        </p:nvSpPr>
        <p:spPr>
          <a:xfrm>
            <a:off x="7272998" y="5016410"/>
            <a:ext cx="679526" cy="338554"/>
          </a:xfrm>
          <a:prstGeom prst="rect">
            <a:avLst/>
          </a:prstGeom>
          <a:ln w="19050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r>
              <a:rPr lang="sv-SE" sz="1600" i="1" dirty="0">
                <a:solidFill>
                  <a:srgbClr val="007737"/>
                </a:solidFill>
              </a:rPr>
              <a:t>k</a:t>
            </a:r>
            <a:r>
              <a:rPr lang="sv-SE" sz="1600" i="1" dirty="0">
                <a:solidFill>
                  <a:srgbClr val="0070C0"/>
                </a:solidFill>
              </a:rPr>
              <a:t> </a:t>
            </a:r>
            <a:r>
              <a:rPr lang="sv-SE" sz="1600" dirty="0"/>
              <a:t>= 2</a:t>
            </a:r>
            <a:r>
              <a:rPr lang="sv-SE" sz="1600" dirty="0">
                <a:solidFill>
                  <a:srgbClr val="0070C0"/>
                </a:solidFill>
              </a:rPr>
              <a:t> </a:t>
            </a:r>
            <a:endParaRPr lang="sv-SE" sz="1600" dirty="0"/>
          </a:p>
        </p:txBody>
      </p:sp>
      <p:grpSp>
        <p:nvGrpSpPr>
          <p:cNvPr id="21" name="Grupp 20">
            <a:extLst>
              <a:ext uri="{FF2B5EF4-FFF2-40B4-BE49-F238E27FC236}">
                <a16:creationId xmlns:a16="http://schemas.microsoft.com/office/drawing/2014/main" id="{79D92485-38C1-EB49-9A93-066684C1C324}"/>
              </a:ext>
            </a:extLst>
          </p:cNvPr>
          <p:cNvGrpSpPr/>
          <p:nvPr/>
        </p:nvGrpSpPr>
        <p:grpSpPr>
          <a:xfrm>
            <a:off x="5952489" y="3989977"/>
            <a:ext cx="3090677" cy="923330"/>
            <a:chOff x="3162397" y="5408529"/>
            <a:chExt cx="3090677" cy="923330"/>
          </a:xfrm>
        </p:grpSpPr>
        <p:grpSp>
          <p:nvGrpSpPr>
            <p:cNvPr id="22" name="Grupp 21">
              <a:extLst>
                <a:ext uri="{FF2B5EF4-FFF2-40B4-BE49-F238E27FC236}">
                  <a16:creationId xmlns:a16="http://schemas.microsoft.com/office/drawing/2014/main" id="{90E2F198-F8C1-DC4E-A91C-C9A3994AD01F}"/>
                </a:ext>
              </a:extLst>
            </p:cNvPr>
            <p:cNvGrpSpPr/>
            <p:nvPr/>
          </p:nvGrpSpPr>
          <p:grpSpPr>
            <a:xfrm>
              <a:off x="3162397" y="5408529"/>
              <a:ext cx="3090677" cy="923330"/>
              <a:chOff x="3005313" y="5325861"/>
              <a:chExt cx="3090677" cy="923330"/>
            </a:xfrm>
          </p:grpSpPr>
          <p:sp>
            <p:nvSpPr>
              <p:cNvPr id="29" name="Rektangel 28">
                <a:extLst>
                  <a:ext uri="{FF2B5EF4-FFF2-40B4-BE49-F238E27FC236}">
                    <a16:creationId xmlns:a16="http://schemas.microsoft.com/office/drawing/2014/main" id="{FC13F2BD-A542-EC4D-9C2C-C7E96A8F411D}"/>
                  </a:ext>
                </a:extLst>
              </p:cNvPr>
              <p:cNvSpPr/>
              <p:nvPr/>
            </p:nvSpPr>
            <p:spPr>
              <a:xfrm>
                <a:off x="3005313" y="5325861"/>
                <a:ext cx="3090677" cy="923330"/>
              </a:xfrm>
              <a:prstGeom prst="rect">
                <a:avLst/>
              </a:prstGeom>
              <a:ln>
                <a:solidFill>
                  <a:srgbClr val="00B050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endParaRPr lang="sv-SE" i="1" dirty="0"/>
              </a:p>
              <a:p>
                <a:r>
                  <a:rPr lang="sv-SE" i="1" dirty="0">
                    <a:solidFill>
                      <a:schemeClr val="bg1"/>
                    </a:solidFill>
                  </a:rPr>
                  <a:t>k =</a:t>
                </a:r>
              </a:p>
              <a:p>
                <a:r>
                  <a:rPr lang="sv-SE" i="1" dirty="0"/>
                  <a:t> </a:t>
                </a:r>
                <a:r>
                  <a:rPr lang="sv-SE" dirty="0"/>
                  <a:t> </a:t>
                </a:r>
              </a:p>
            </p:txBody>
          </p:sp>
          <p:sp>
            <p:nvSpPr>
              <p:cNvPr id="30" name="Rektangel 29">
                <a:extLst>
                  <a:ext uri="{FF2B5EF4-FFF2-40B4-BE49-F238E27FC236}">
                    <a16:creationId xmlns:a16="http://schemas.microsoft.com/office/drawing/2014/main" id="{72100036-E1EA-6148-8466-E67DC85DEAD5}"/>
                  </a:ext>
                </a:extLst>
              </p:cNvPr>
              <p:cNvSpPr/>
              <p:nvPr/>
            </p:nvSpPr>
            <p:spPr>
              <a:xfrm>
                <a:off x="3394679" y="5455465"/>
                <a:ext cx="2058214" cy="33855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sv-SE" sz="1600" dirty="0"/>
                  <a:t>förändringen i </a:t>
                </a:r>
                <a:r>
                  <a:rPr lang="sv-SE" sz="1600" i="1" dirty="0"/>
                  <a:t>y-</a:t>
                </a:r>
                <a:r>
                  <a:rPr lang="sv-SE" sz="1600" dirty="0"/>
                  <a:t>led </a:t>
                </a:r>
              </a:p>
            </p:txBody>
          </p:sp>
          <p:cxnSp>
            <p:nvCxnSpPr>
              <p:cNvPr id="31" name="Rak 30">
                <a:extLst>
                  <a:ext uri="{FF2B5EF4-FFF2-40B4-BE49-F238E27FC236}">
                    <a16:creationId xmlns:a16="http://schemas.microsoft.com/office/drawing/2014/main" id="{0B90CC53-53CD-1D4D-935B-9A2E24A8373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464169" y="5747540"/>
                <a:ext cx="1723307" cy="0"/>
              </a:xfrm>
              <a:prstGeom prst="line">
                <a:avLst/>
              </a:prstGeom>
              <a:ln w="190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32" name="Rektangel 31">
                <a:extLst>
                  <a:ext uri="{FF2B5EF4-FFF2-40B4-BE49-F238E27FC236}">
                    <a16:creationId xmlns:a16="http://schemas.microsoft.com/office/drawing/2014/main" id="{D89270D2-00CA-8B4D-A254-E117437B638C}"/>
                  </a:ext>
                </a:extLst>
              </p:cNvPr>
              <p:cNvSpPr/>
              <p:nvPr/>
            </p:nvSpPr>
            <p:spPr>
              <a:xfrm>
                <a:off x="3028360" y="5551202"/>
                <a:ext cx="547127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sv-SE" i="1" dirty="0"/>
                  <a:t>k </a:t>
                </a:r>
                <a:r>
                  <a:rPr lang="sv-SE" dirty="0"/>
                  <a:t>= </a:t>
                </a:r>
              </a:p>
            </p:txBody>
          </p:sp>
          <p:sp>
            <p:nvSpPr>
              <p:cNvPr id="33" name="Rektangel 32">
                <a:extLst>
                  <a:ext uri="{FF2B5EF4-FFF2-40B4-BE49-F238E27FC236}">
                    <a16:creationId xmlns:a16="http://schemas.microsoft.com/office/drawing/2014/main" id="{A9C6A56E-7300-5E4B-8885-5E6569EE878E}"/>
                  </a:ext>
                </a:extLst>
              </p:cNvPr>
              <p:cNvSpPr/>
              <p:nvPr/>
            </p:nvSpPr>
            <p:spPr>
              <a:xfrm>
                <a:off x="3394679" y="5727845"/>
                <a:ext cx="2058214" cy="33855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sv-SE" sz="1600" dirty="0"/>
                  <a:t>förändringen i </a:t>
                </a:r>
                <a:r>
                  <a:rPr lang="sv-SE" sz="1600" i="1" dirty="0"/>
                  <a:t>x-</a:t>
                </a:r>
                <a:r>
                  <a:rPr lang="sv-SE" sz="1600" dirty="0"/>
                  <a:t>led </a:t>
                </a:r>
              </a:p>
            </p:txBody>
          </p:sp>
        </p:grpSp>
        <p:sp>
          <p:nvSpPr>
            <p:cNvPr id="23" name="Rektangel 22">
              <a:extLst>
                <a:ext uri="{FF2B5EF4-FFF2-40B4-BE49-F238E27FC236}">
                  <a16:creationId xmlns:a16="http://schemas.microsoft.com/office/drawing/2014/main" id="{5F066A33-AEFF-2644-8CFE-EE34B519AA1D}"/>
                </a:ext>
              </a:extLst>
            </p:cNvPr>
            <p:cNvSpPr/>
            <p:nvPr/>
          </p:nvSpPr>
          <p:spPr>
            <a:xfrm>
              <a:off x="5311042" y="5643545"/>
              <a:ext cx="315344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sv-SE" dirty="0"/>
                <a:t>=</a:t>
              </a:r>
            </a:p>
          </p:txBody>
        </p:sp>
        <p:sp>
          <p:nvSpPr>
            <p:cNvPr id="24" name="Rektangel 23">
              <a:extLst>
                <a:ext uri="{FF2B5EF4-FFF2-40B4-BE49-F238E27FC236}">
                  <a16:creationId xmlns:a16="http://schemas.microsoft.com/office/drawing/2014/main" id="{F72368EC-5294-0744-A171-43E053C65CA7}"/>
                </a:ext>
              </a:extLst>
            </p:cNvPr>
            <p:cNvSpPr/>
            <p:nvPr/>
          </p:nvSpPr>
          <p:spPr>
            <a:xfrm>
              <a:off x="5557343" y="5538133"/>
              <a:ext cx="269575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sv-SE" sz="1600" dirty="0"/>
                <a:t>2</a:t>
              </a:r>
            </a:p>
          </p:txBody>
        </p:sp>
        <p:cxnSp>
          <p:nvCxnSpPr>
            <p:cNvPr id="25" name="Rak 24">
              <a:extLst>
                <a:ext uri="{FF2B5EF4-FFF2-40B4-BE49-F238E27FC236}">
                  <a16:creationId xmlns:a16="http://schemas.microsoft.com/office/drawing/2014/main" id="{706ECDF6-CDF0-5D4A-AB8F-3A772E8D9ACB}"/>
                </a:ext>
              </a:extLst>
            </p:cNvPr>
            <p:cNvCxnSpPr>
              <a:cxnSpLocks/>
            </p:cNvCxnSpPr>
            <p:nvPr/>
          </p:nvCxnSpPr>
          <p:spPr>
            <a:xfrm>
              <a:off x="5586924" y="5828211"/>
              <a:ext cx="210411" cy="0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6" name="Rektangel 25">
              <a:extLst>
                <a:ext uri="{FF2B5EF4-FFF2-40B4-BE49-F238E27FC236}">
                  <a16:creationId xmlns:a16="http://schemas.microsoft.com/office/drawing/2014/main" id="{15C7F26E-EA21-7743-9776-C6D494611374}"/>
                </a:ext>
              </a:extLst>
            </p:cNvPr>
            <p:cNvSpPr/>
            <p:nvPr/>
          </p:nvSpPr>
          <p:spPr>
            <a:xfrm>
              <a:off x="5552867" y="5798806"/>
              <a:ext cx="269575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sv-SE" sz="1600" dirty="0"/>
                <a:t>1</a:t>
              </a:r>
            </a:p>
          </p:txBody>
        </p:sp>
        <p:sp>
          <p:nvSpPr>
            <p:cNvPr id="27" name="Rektangel 26">
              <a:extLst>
                <a:ext uri="{FF2B5EF4-FFF2-40B4-BE49-F238E27FC236}">
                  <a16:creationId xmlns:a16="http://schemas.microsoft.com/office/drawing/2014/main" id="{615FFAD6-23B3-9A4A-B039-327C84D2A911}"/>
                </a:ext>
              </a:extLst>
            </p:cNvPr>
            <p:cNvSpPr/>
            <p:nvPr/>
          </p:nvSpPr>
          <p:spPr>
            <a:xfrm>
              <a:off x="5766781" y="5633870"/>
              <a:ext cx="315344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sv-SE" dirty="0"/>
                <a:t>=</a:t>
              </a:r>
            </a:p>
          </p:txBody>
        </p:sp>
        <p:sp>
          <p:nvSpPr>
            <p:cNvPr id="28" name="Rektangel 27">
              <a:extLst>
                <a:ext uri="{FF2B5EF4-FFF2-40B4-BE49-F238E27FC236}">
                  <a16:creationId xmlns:a16="http://schemas.microsoft.com/office/drawing/2014/main" id="{A83330DB-3B11-6040-ACF2-6CF10B58EDB2}"/>
                </a:ext>
              </a:extLst>
            </p:cNvPr>
            <p:cNvSpPr/>
            <p:nvPr/>
          </p:nvSpPr>
          <p:spPr>
            <a:xfrm>
              <a:off x="5937730" y="5625847"/>
              <a:ext cx="315344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sv-SE" dirty="0"/>
                <a:t>2</a:t>
              </a:r>
            </a:p>
          </p:txBody>
        </p:sp>
      </p:grpSp>
      <p:sp>
        <p:nvSpPr>
          <p:cNvPr id="34" name="Rektangel 33">
            <a:extLst>
              <a:ext uri="{FF2B5EF4-FFF2-40B4-BE49-F238E27FC236}">
                <a16:creationId xmlns:a16="http://schemas.microsoft.com/office/drawing/2014/main" id="{7C27610D-BFEB-AD4A-9B72-60C98A43AAC7}"/>
              </a:ext>
            </a:extLst>
          </p:cNvPr>
          <p:cNvSpPr/>
          <p:nvPr/>
        </p:nvSpPr>
        <p:spPr>
          <a:xfrm>
            <a:off x="3976201" y="5354964"/>
            <a:ext cx="1398719" cy="46166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sv-SE" sz="2400" i="1" dirty="0"/>
              <a:t>y </a:t>
            </a:r>
            <a:r>
              <a:rPr lang="sv-SE" sz="2400" dirty="0"/>
              <a:t>= </a:t>
            </a:r>
            <a:r>
              <a:rPr lang="sv-SE" sz="2400" dirty="0">
                <a:solidFill>
                  <a:srgbClr val="00B050"/>
                </a:solidFill>
              </a:rPr>
              <a:t>2</a:t>
            </a:r>
            <a:r>
              <a:rPr lang="sv-SE" sz="2400" i="1" dirty="0"/>
              <a:t>x </a:t>
            </a:r>
            <a:r>
              <a:rPr lang="sv-SE" sz="2400" dirty="0"/>
              <a:t>+ </a:t>
            </a:r>
            <a:r>
              <a:rPr lang="sv-SE" sz="2400" dirty="0">
                <a:solidFill>
                  <a:srgbClr val="0070C0"/>
                </a:solidFill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198523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  <p:bldP spid="6" grpId="0" animBg="1"/>
      <p:bldP spid="14" grpId="0" animBg="1"/>
      <p:bldP spid="16" grpId="0"/>
      <p:bldP spid="18" grpId="0"/>
      <p:bldP spid="19" grpId="0" animBg="1"/>
      <p:bldP spid="20" grpId="0" animBg="1"/>
      <p:bldP spid="3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Bildobjekt 43">
            <a:extLst>
              <a:ext uri="{FF2B5EF4-FFF2-40B4-BE49-F238E27FC236}">
                <a16:creationId xmlns:a16="http://schemas.microsoft.com/office/drawing/2014/main" id="{4A4CB7C3-0592-7245-9CD1-43A5F6D1065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618740" y="3714076"/>
            <a:ext cx="1782063" cy="1931416"/>
          </a:xfrm>
          <a:prstGeom prst="rect">
            <a:avLst/>
          </a:prstGeom>
        </p:spPr>
      </p:pic>
      <p:sp>
        <p:nvSpPr>
          <p:cNvPr id="2" name="Rektangel 1">
            <a:extLst>
              <a:ext uri="{FF2B5EF4-FFF2-40B4-BE49-F238E27FC236}">
                <a16:creationId xmlns:a16="http://schemas.microsoft.com/office/drawing/2014/main" id="{CE3955FF-412A-984C-8E5F-8CDC83E2B38C}"/>
              </a:ext>
            </a:extLst>
          </p:cNvPr>
          <p:cNvSpPr/>
          <p:nvPr/>
        </p:nvSpPr>
        <p:spPr>
          <a:xfrm>
            <a:off x="377404" y="271452"/>
            <a:ext cx="10592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b="1" dirty="0">
                <a:solidFill>
                  <a:srgbClr val="800000"/>
                </a:solidFill>
              </a:rPr>
              <a:t>Exempel:</a:t>
            </a:r>
          </a:p>
        </p:txBody>
      </p:sp>
      <p:sp>
        <p:nvSpPr>
          <p:cNvPr id="3" name="Rektangel 2">
            <a:extLst>
              <a:ext uri="{FF2B5EF4-FFF2-40B4-BE49-F238E27FC236}">
                <a16:creationId xmlns:a16="http://schemas.microsoft.com/office/drawing/2014/main" id="{BC1BE138-6998-1241-BE7B-EC8980228021}"/>
              </a:ext>
            </a:extLst>
          </p:cNvPr>
          <p:cNvSpPr/>
          <p:nvPr/>
        </p:nvSpPr>
        <p:spPr>
          <a:xfrm>
            <a:off x="1436605" y="271452"/>
            <a:ext cx="26097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dirty="0"/>
              <a:t>Vilka är funktionerna?    </a:t>
            </a:r>
          </a:p>
        </p:txBody>
      </p:sp>
      <p:sp>
        <p:nvSpPr>
          <p:cNvPr id="4" name="Rektangel 3">
            <a:extLst>
              <a:ext uri="{FF2B5EF4-FFF2-40B4-BE49-F238E27FC236}">
                <a16:creationId xmlns:a16="http://schemas.microsoft.com/office/drawing/2014/main" id="{A04DBD55-56A8-3141-8896-E36FF95C2372}"/>
              </a:ext>
            </a:extLst>
          </p:cNvPr>
          <p:cNvSpPr/>
          <p:nvPr/>
        </p:nvSpPr>
        <p:spPr>
          <a:xfrm>
            <a:off x="905026" y="1002617"/>
            <a:ext cx="52960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dirty="0"/>
              <a:t>a)   </a:t>
            </a: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10F7A506-C21D-9B4B-8820-3FAD31E43B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8652" y="805309"/>
            <a:ext cx="1995380" cy="2403883"/>
          </a:xfrm>
          <a:prstGeom prst="rect">
            <a:avLst/>
          </a:prstGeom>
        </p:spPr>
      </p:pic>
      <p:sp>
        <p:nvSpPr>
          <p:cNvPr id="6" name="Rektangel 5">
            <a:extLst>
              <a:ext uri="{FF2B5EF4-FFF2-40B4-BE49-F238E27FC236}">
                <a16:creationId xmlns:a16="http://schemas.microsoft.com/office/drawing/2014/main" id="{3AE7D94A-2146-804D-91FE-72A1D58A418A}"/>
              </a:ext>
            </a:extLst>
          </p:cNvPr>
          <p:cNvSpPr/>
          <p:nvPr/>
        </p:nvSpPr>
        <p:spPr>
          <a:xfrm>
            <a:off x="4024176" y="1056898"/>
            <a:ext cx="177410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dirty="0"/>
              <a:t>a)   </a:t>
            </a:r>
            <a:r>
              <a:rPr lang="sv-SE" i="1" dirty="0"/>
              <a:t>y </a:t>
            </a:r>
            <a:r>
              <a:rPr lang="sv-SE" dirty="0"/>
              <a:t>= </a:t>
            </a:r>
            <a:r>
              <a:rPr lang="sv-SE" i="1" dirty="0" err="1"/>
              <a:t>kx</a:t>
            </a:r>
            <a:r>
              <a:rPr lang="sv-SE" i="1" dirty="0"/>
              <a:t> </a:t>
            </a:r>
            <a:r>
              <a:rPr lang="sv-SE" dirty="0"/>
              <a:t>+ </a:t>
            </a:r>
            <a:r>
              <a:rPr lang="sv-SE" i="1" dirty="0"/>
              <a:t>m</a:t>
            </a:r>
            <a:r>
              <a:rPr lang="sv-SE" dirty="0"/>
              <a:t> </a:t>
            </a:r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070CD536-54DE-FD44-B073-0CDD83F62D8A}"/>
              </a:ext>
            </a:extLst>
          </p:cNvPr>
          <p:cNvSpPr/>
          <p:nvPr/>
        </p:nvSpPr>
        <p:spPr>
          <a:xfrm>
            <a:off x="4353334" y="1377112"/>
            <a:ext cx="72342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i="1" dirty="0"/>
              <a:t>k </a:t>
            </a:r>
            <a:r>
              <a:rPr lang="sv-SE" dirty="0"/>
              <a:t>=  </a:t>
            </a:r>
          </a:p>
        </p:txBody>
      </p:sp>
      <p:cxnSp>
        <p:nvCxnSpPr>
          <p:cNvPr id="8" name="Rak 7">
            <a:extLst>
              <a:ext uri="{FF2B5EF4-FFF2-40B4-BE49-F238E27FC236}">
                <a16:creationId xmlns:a16="http://schemas.microsoft.com/office/drawing/2014/main" id="{2BC62873-F040-FF48-9C6E-8875F196A422}"/>
              </a:ext>
            </a:extLst>
          </p:cNvPr>
          <p:cNvCxnSpPr>
            <a:cxnSpLocks/>
          </p:cNvCxnSpPr>
          <p:nvPr/>
        </p:nvCxnSpPr>
        <p:spPr>
          <a:xfrm flipV="1">
            <a:off x="2445704" y="1533457"/>
            <a:ext cx="202565" cy="495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9" name="textruta 8">
            <a:extLst>
              <a:ext uri="{FF2B5EF4-FFF2-40B4-BE49-F238E27FC236}">
                <a16:creationId xmlns:a16="http://schemas.microsoft.com/office/drawing/2014/main" id="{ECBDF81D-C25D-1344-BAE0-222DD59EB63C}"/>
              </a:ext>
            </a:extLst>
          </p:cNvPr>
          <p:cNvSpPr txBox="1"/>
          <p:nvPr/>
        </p:nvSpPr>
        <p:spPr>
          <a:xfrm>
            <a:off x="2372312" y="1495404"/>
            <a:ext cx="40575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700" dirty="0"/>
              <a:t>1 steg</a:t>
            </a:r>
          </a:p>
        </p:txBody>
      </p:sp>
      <p:cxnSp>
        <p:nvCxnSpPr>
          <p:cNvPr id="10" name="Rak 9">
            <a:extLst>
              <a:ext uri="{FF2B5EF4-FFF2-40B4-BE49-F238E27FC236}">
                <a16:creationId xmlns:a16="http://schemas.microsoft.com/office/drawing/2014/main" id="{B38834AB-1DBA-F945-ACE5-6C5DEF9362B9}"/>
              </a:ext>
            </a:extLst>
          </p:cNvPr>
          <p:cNvCxnSpPr>
            <a:cxnSpLocks/>
          </p:cNvCxnSpPr>
          <p:nvPr/>
        </p:nvCxnSpPr>
        <p:spPr>
          <a:xfrm flipV="1">
            <a:off x="2637915" y="1130300"/>
            <a:ext cx="0" cy="403158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1" name="textruta 10">
            <a:extLst>
              <a:ext uri="{FF2B5EF4-FFF2-40B4-BE49-F238E27FC236}">
                <a16:creationId xmlns:a16="http://schemas.microsoft.com/office/drawing/2014/main" id="{06ECCAEF-1D7C-7745-BA6D-A0234B978E72}"/>
              </a:ext>
            </a:extLst>
          </p:cNvPr>
          <p:cNvSpPr txBox="1"/>
          <p:nvPr/>
        </p:nvSpPr>
        <p:spPr>
          <a:xfrm>
            <a:off x="2583672" y="1271922"/>
            <a:ext cx="49407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700" dirty="0"/>
              <a:t>2 steg</a:t>
            </a:r>
          </a:p>
        </p:txBody>
      </p:sp>
      <p:sp>
        <p:nvSpPr>
          <p:cNvPr id="16" name="Rektangel 15">
            <a:extLst>
              <a:ext uri="{FF2B5EF4-FFF2-40B4-BE49-F238E27FC236}">
                <a16:creationId xmlns:a16="http://schemas.microsoft.com/office/drawing/2014/main" id="{D4B30F7D-B5F0-694D-B0C8-BE5205E24005}"/>
              </a:ext>
            </a:extLst>
          </p:cNvPr>
          <p:cNvSpPr/>
          <p:nvPr/>
        </p:nvSpPr>
        <p:spPr>
          <a:xfrm>
            <a:off x="4335479" y="1621747"/>
            <a:ext cx="71377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i="1" dirty="0"/>
              <a:t>m </a:t>
            </a:r>
            <a:r>
              <a:rPr lang="sv-SE" dirty="0"/>
              <a:t>= </a:t>
            </a:r>
          </a:p>
        </p:txBody>
      </p:sp>
      <p:cxnSp>
        <p:nvCxnSpPr>
          <p:cNvPr id="17" name="Rak pil 16">
            <a:extLst>
              <a:ext uri="{FF2B5EF4-FFF2-40B4-BE49-F238E27FC236}">
                <a16:creationId xmlns:a16="http://schemas.microsoft.com/office/drawing/2014/main" id="{F524BCC5-0A68-6847-8A8E-8649C28DE087}"/>
              </a:ext>
            </a:extLst>
          </p:cNvPr>
          <p:cNvCxnSpPr>
            <a:cxnSpLocks/>
          </p:cNvCxnSpPr>
          <p:nvPr/>
        </p:nvCxnSpPr>
        <p:spPr>
          <a:xfrm flipH="1" flipV="1">
            <a:off x="2409192" y="1540605"/>
            <a:ext cx="1909771" cy="251039"/>
          </a:xfrm>
          <a:prstGeom prst="straightConnector1">
            <a:avLst/>
          </a:prstGeom>
          <a:ln w="12700">
            <a:solidFill>
              <a:schemeClr val="tx1">
                <a:alpha val="53000"/>
              </a:schemeClr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5" name="Rektangel 24">
            <a:extLst>
              <a:ext uri="{FF2B5EF4-FFF2-40B4-BE49-F238E27FC236}">
                <a16:creationId xmlns:a16="http://schemas.microsoft.com/office/drawing/2014/main" id="{52C42FB5-8BC4-9747-81F4-E7910E872216}"/>
              </a:ext>
            </a:extLst>
          </p:cNvPr>
          <p:cNvSpPr/>
          <p:nvPr/>
        </p:nvSpPr>
        <p:spPr>
          <a:xfrm>
            <a:off x="4674625" y="1380385"/>
            <a:ext cx="36171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dirty="0"/>
              <a:t>2 </a:t>
            </a:r>
          </a:p>
        </p:txBody>
      </p:sp>
      <p:sp>
        <p:nvSpPr>
          <p:cNvPr id="26" name="Rektangel 25">
            <a:extLst>
              <a:ext uri="{FF2B5EF4-FFF2-40B4-BE49-F238E27FC236}">
                <a16:creationId xmlns:a16="http://schemas.microsoft.com/office/drawing/2014/main" id="{ACC315A4-E4D7-A544-90AC-1094138EF8DE}"/>
              </a:ext>
            </a:extLst>
          </p:cNvPr>
          <p:cNvSpPr/>
          <p:nvPr/>
        </p:nvSpPr>
        <p:spPr>
          <a:xfrm>
            <a:off x="4721284" y="1618474"/>
            <a:ext cx="3947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dirty="0"/>
              <a:t>4 </a:t>
            </a:r>
          </a:p>
        </p:txBody>
      </p:sp>
      <p:sp>
        <p:nvSpPr>
          <p:cNvPr id="28" name="Rektangel 27">
            <a:extLst>
              <a:ext uri="{FF2B5EF4-FFF2-40B4-BE49-F238E27FC236}">
                <a16:creationId xmlns:a16="http://schemas.microsoft.com/office/drawing/2014/main" id="{C198FEB0-7846-F140-A5FB-628011037DCF}"/>
              </a:ext>
            </a:extLst>
          </p:cNvPr>
          <p:cNvSpPr/>
          <p:nvPr/>
        </p:nvSpPr>
        <p:spPr>
          <a:xfrm>
            <a:off x="4353334" y="1922897"/>
            <a:ext cx="177410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i="1" dirty="0"/>
              <a:t>y </a:t>
            </a:r>
            <a:r>
              <a:rPr lang="sv-SE" dirty="0"/>
              <a:t>= 2</a:t>
            </a:r>
            <a:r>
              <a:rPr lang="sv-SE" i="1" dirty="0"/>
              <a:t>x </a:t>
            </a:r>
            <a:r>
              <a:rPr lang="sv-SE" dirty="0"/>
              <a:t>+ 4 </a:t>
            </a:r>
          </a:p>
        </p:txBody>
      </p:sp>
      <p:sp>
        <p:nvSpPr>
          <p:cNvPr id="31" name="Rektangel 30">
            <a:extLst>
              <a:ext uri="{FF2B5EF4-FFF2-40B4-BE49-F238E27FC236}">
                <a16:creationId xmlns:a16="http://schemas.microsoft.com/office/drawing/2014/main" id="{E8517CE4-2B59-B842-90B0-8D75BDCF2E71}"/>
              </a:ext>
            </a:extLst>
          </p:cNvPr>
          <p:cNvSpPr/>
          <p:nvPr/>
        </p:nvSpPr>
        <p:spPr>
          <a:xfrm>
            <a:off x="905026" y="3836756"/>
            <a:ext cx="52960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dirty="0"/>
              <a:t>b)   </a:t>
            </a:r>
          </a:p>
        </p:txBody>
      </p:sp>
      <p:sp>
        <p:nvSpPr>
          <p:cNvPr id="33" name="Rektangel 32">
            <a:extLst>
              <a:ext uri="{FF2B5EF4-FFF2-40B4-BE49-F238E27FC236}">
                <a16:creationId xmlns:a16="http://schemas.microsoft.com/office/drawing/2014/main" id="{D4C63454-1BBC-3A43-87B4-2B0F279FE44C}"/>
              </a:ext>
            </a:extLst>
          </p:cNvPr>
          <p:cNvSpPr/>
          <p:nvPr/>
        </p:nvSpPr>
        <p:spPr>
          <a:xfrm>
            <a:off x="4046401" y="3839708"/>
            <a:ext cx="177410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dirty="0"/>
              <a:t>b)   </a:t>
            </a:r>
            <a:r>
              <a:rPr lang="sv-SE" i="1" dirty="0"/>
              <a:t>y </a:t>
            </a:r>
            <a:r>
              <a:rPr lang="sv-SE" dirty="0"/>
              <a:t>= </a:t>
            </a:r>
            <a:r>
              <a:rPr lang="sv-SE" i="1" dirty="0" err="1"/>
              <a:t>kx</a:t>
            </a:r>
            <a:r>
              <a:rPr lang="sv-SE" i="1" dirty="0"/>
              <a:t> </a:t>
            </a:r>
            <a:r>
              <a:rPr lang="sv-SE" dirty="0"/>
              <a:t>+ </a:t>
            </a:r>
            <a:r>
              <a:rPr lang="sv-SE" i="1" dirty="0"/>
              <a:t>m</a:t>
            </a:r>
            <a:r>
              <a:rPr lang="sv-SE" dirty="0"/>
              <a:t> </a:t>
            </a:r>
          </a:p>
        </p:txBody>
      </p:sp>
      <p:sp>
        <p:nvSpPr>
          <p:cNvPr id="34" name="Rektangel 33">
            <a:extLst>
              <a:ext uri="{FF2B5EF4-FFF2-40B4-BE49-F238E27FC236}">
                <a16:creationId xmlns:a16="http://schemas.microsoft.com/office/drawing/2014/main" id="{28020D19-B519-FC4F-8A0E-AF4F67B554BD}"/>
              </a:ext>
            </a:extLst>
          </p:cNvPr>
          <p:cNvSpPr/>
          <p:nvPr/>
        </p:nvSpPr>
        <p:spPr>
          <a:xfrm>
            <a:off x="4375559" y="4159922"/>
            <a:ext cx="72342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i="1" dirty="0"/>
              <a:t>k </a:t>
            </a:r>
            <a:r>
              <a:rPr lang="sv-SE" dirty="0"/>
              <a:t>=  </a:t>
            </a:r>
          </a:p>
        </p:txBody>
      </p:sp>
      <p:cxnSp>
        <p:nvCxnSpPr>
          <p:cNvPr id="35" name="Rak 34">
            <a:extLst>
              <a:ext uri="{FF2B5EF4-FFF2-40B4-BE49-F238E27FC236}">
                <a16:creationId xmlns:a16="http://schemas.microsoft.com/office/drawing/2014/main" id="{4D9C3D41-84AF-C941-B5F2-95B099191DA0}"/>
              </a:ext>
            </a:extLst>
          </p:cNvPr>
          <p:cNvCxnSpPr>
            <a:cxnSpLocks/>
          </p:cNvCxnSpPr>
          <p:nvPr/>
        </p:nvCxnSpPr>
        <p:spPr>
          <a:xfrm flipV="1">
            <a:off x="2093694" y="4195582"/>
            <a:ext cx="202565" cy="495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36" name="textruta 35">
            <a:extLst>
              <a:ext uri="{FF2B5EF4-FFF2-40B4-BE49-F238E27FC236}">
                <a16:creationId xmlns:a16="http://schemas.microsoft.com/office/drawing/2014/main" id="{B2FF4D65-D655-1249-9E43-2221B51D2321}"/>
              </a:ext>
            </a:extLst>
          </p:cNvPr>
          <p:cNvSpPr txBox="1"/>
          <p:nvPr/>
        </p:nvSpPr>
        <p:spPr>
          <a:xfrm>
            <a:off x="2028282" y="4008985"/>
            <a:ext cx="40575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700" dirty="0"/>
              <a:t>1 steg</a:t>
            </a:r>
          </a:p>
        </p:txBody>
      </p:sp>
      <p:cxnSp>
        <p:nvCxnSpPr>
          <p:cNvPr id="37" name="Rak 36">
            <a:extLst>
              <a:ext uri="{FF2B5EF4-FFF2-40B4-BE49-F238E27FC236}">
                <a16:creationId xmlns:a16="http://schemas.microsoft.com/office/drawing/2014/main" id="{13BBB20B-D858-854A-A28A-947A05C8189F}"/>
              </a:ext>
            </a:extLst>
          </p:cNvPr>
          <p:cNvCxnSpPr>
            <a:cxnSpLocks/>
          </p:cNvCxnSpPr>
          <p:nvPr/>
        </p:nvCxnSpPr>
        <p:spPr>
          <a:xfrm flipV="1">
            <a:off x="2296259" y="4179164"/>
            <a:ext cx="0" cy="403158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38" name="textruta 37">
            <a:extLst>
              <a:ext uri="{FF2B5EF4-FFF2-40B4-BE49-F238E27FC236}">
                <a16:creationId xmlns:a16="http://schemas.microsoft.com/office/drawing/2014/main" id="{6CB727AD-4F02-0F41-BCBC-5DDEE21DA5E5}"/>
              </a:ext>
            </a:extLst>
          </p:cNvPr>
          <p:cNvSpPr txBox="1"/>
          <p:nvPr/>
        </p:nvSpPr>
        <p:spPr>
          <a:xfrm>
            <a:off x="2247424" y="4288721"/>
            <a:ext cx="49407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700" dirty="0"/>
              <a:t>- 2 steg</a:t>
            </a:r>
          </a:p>
        </p:txBody>
      </p:sp>
      <p:sp>
        <p:nvSpPr>
          <p:cNvPr id="39" name="Rektangel 38">
            <a:extLst>
              <a:ext uri="{FF2B5EF4-FFF2-40B4-BE49-F238E27FC236}">
                <a16:creationId xmlns:a16="http://schemas.microsoft.com/office/drawing/2014/main" id="{15A2B503-A0C0-4844-A80A-B8978C0FEAF3}"/>
              </a:ext>
            </a:extLst>
          </p:cNvPr>
          <p:cNvSpPr/>
          <p:nvPr/>
        </p:nvSpPr>
        <p:spPr>
          <a:xfrm>
            <a:off x="4375559" y="4401284"/>
            <a:ext cx="71377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i="1" dirty="0"/>
              <a:t>m </a:t>
            </a:r>
            <a:r>
              <a:rPr lang="sv-SE" dirty="0"/>
              <a:t>= </a:t>
            </a:r>
          </a:p>
        </p:txBody>
      </p:sp>
      <p:cxnSp>
        <p:nvCxnSpPr>
          <p:cNvPr id="40" name="Rak pil 39">
            <a:extLst>
              <a:ext uri="{FF2B5EF4-FFF2-40B4-BE49-F238E27FC236}">
                <a16:creationId xmlns:a16="http://schemas.microsoft.com/office/drawing/2014/main" id="{E5A36E1A-FD40-5942-9052-1EF2B7B05103}"/>
              </a:ext>
            </a:extLst>
          </p:cNvPr>
          <p:cNvCxnSpPr>
            <a:cxnSpLocks/>
          </p:cNvCxnSpPr>
          <p:nvPr/>
        </p:nvCxnSpPr>
        <p:spPr>
          <a:xfrm flipH="1" flipV="1">
            <a:off x="2088816" y="4195582"/>
            <a:ext cx="2259240" cy="386740"/>
          </a:xfrm>
          <a:prstGeom prst="straightConnector1">
            <a:avLst/>
          </a:prstGeom>
          <a:ln w="12700">
            <a:solidFill>
              <a:schemeClr val="tx1">
                <a:alpha val="53000"/>
              </a:schemeClr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1" name="Rektangel 40">
            <a:extLst>
              <a:ext uri="{FF2B5EF4-FFF2-40B4-BE49-F238E27FC236}">
                <a16:creationId xmlns:a16="http://schemas.microsoft.com/office/drawing/2014/main" id="{6C2E48C3-69D3-D841-8F7F-2D5215494FBE}"/>
              </a:ext>
            </a:extLst>
          </p:cNvPr>
          <p:cNvSpPr/>
          <p:nvPr/>
        </p:nvSpPr>
        <p:spPr>
          <a:xfrm>
            <a:off x="4696849" y="4163195"/>
            <a:ext cx="53436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dirty="0"/>
              <a:t>-2 </a:t>
            </a:r>
          </a:p>
        </p:txBody>
      </p:sp>
      <p:sp>
        <p:nvSpPr>
          <p:cNvPr id="42" name="Rektangel 41">
            <a:extLst>
              <a:ext uri="{FF2B5EF4-FFF2-40B4-BE49-F238E27FC236}">
                <a16:creationId xmlns:a16="http://schemas.microsoft.com/office/drawing/2014/main" id="{CB0F6598-76A2-EB4A-AA0B-5F665F702CE3}"/>
              </a:ext>
            </a:extLst>
          </p:cNvPr>
          <p:cNvSpPr/>
          <p:nvPr/>
        </p:nvSpPr>
        <p:spPr>
          <a:xfrm>
            <a:off x="4753674" y="4402753"/>
            <a:ext cx="3947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dirty="0"/>
              <a:t>3 </a:t>
            </a:r>
          </a:p>
        </p:txBody>
      </p:sp>
      <p:sp>
        <p:nvSpPr>
          <p:cNvPr id="43" name="Rektangel 42">
            <a:extLst>
              <a:ext uri="{FF2B5EF4-FFF2-40B4-BE49-F238E27FC236}">
                <a16:creationId xmlns:a16="http://schemas.microsoft.com/office/drawing/2014/main" id="{72DF22B0-8A9A-3F4B-9C76-6B8684746D9C}"/>
              </a:ext>
            </a:extLst>
          </p:cNvPr>
          <p:cNvSpPr/>
          <p:nvPr/>
        </p:nvSpPr>
        <p:spPr>
          <a:xfrm>
            <a:off x="4375559" y="4705707"/>
            <a:ext cx="177410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i="1" dirty="0"/>
              <a:t>y </a:t>
            </a:r>
            <a:r>
              <a:rPr lang="sv-SE" dirty="0"/>
              <a:t>= -2</a:t>
            </a:r>
            <a:r>
              <a:rPr lang="sv-SE" i="1" dirty="0"/>
              <a:t>x </a:t>
            </a:r>
            <a:r>
              <a:rPr lang="sv-SE" dirty="0"/>
              <a:t>+ 3 </a:t>
            </a:r>
          </a:p>
        </p:txBody>
      </p:sp>
    </p:spTree>
    <p:extLst>
      <p:ext uri="{BB962C8B-B14F-4D97-AF65-F5344CB8AC3E}">
        <p14:creationId xmlns:p14="http://schemas.microsoft.com/office/powerpoint/2010/main" val="525757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6" grpId="0"/>
      <p:bldP spid="7" grpId="0"/>
      <p:bldP spid="9" grpId="0"/>
      <p:bldP spid="11" grpId="0"/>
      <p:bldP spid="16" grpId="0"/>
      <p:bldP spid="25" grpId="0"/>
      <p:bldP spid="26" grpId="0"/>
      <p:bldP spid="28" grpId="0"/>
      <p:bldP spid="31" grpId="0"/>
      <p:bldP spid="33" grpId="0"/>
      <p:bldP spid="34" grpId="0"/>
      <p:bldP spid="36" grpId="0"/>
      <p:bldP spid="38" grpId="0"/>
      <p:bldP spid="39" grpId="0"/>
      <p:bldP spid="41" grpId="0"/>
      <p:bldP spid="42" grpId="0"/>
      <p:bldP spid="4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1D78428E-EB19-C249-89E8-3194FBF5B42A}"/>
              </a:ext>
            </a:extLst>
          </p:cNvPr>
          <p:cNvSpPr/>
          <p:nvPr/>
        </p:nvSpPr>
        <p:spPr>
          <a:xfrm>
            <a:off x="377404" y="271452"/>
            <a:ext cx="10592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b="1" dirty="0">
                <a:solidFill>
                  <a:srgbClr val="800000"/>
                </a:solidFill>
              </a:rPr>
              <a:t>Exempel:</a:t>
            </a:r>
          </a:p>
        </p:txBody>
      </p:sp>
      <p:sp>
        <p:nvSpPr>
          <p:cNvPr id="3" name="Rektangel 2">
            <a:extLst>
              <a:ext uri="{FF2B5EF4-FFF2-40B4-BE49-F238E27FC236}">
                <a16:creationId xmlns:a16="http://schemas.microsoft.com/office/drawing/2014/main" id="{C042023C-829C-DD4A-B70E-4CEC2A08E72C}"/>
              </a:ext>
            </a:extLst>
          </p:cNvPr>
          <p:cNvSpPr/>
          <p:nvPr/>
        </p:nvSpPr>
        <p:spPr>
          <a:xfrm>
            <a:off x="1609599" y="271452"/>
            <a:ext cx="65335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i="1" dirty="0"/>
              <a:t>y </a:t>
            </a:r>
            <a:r>
              <a:rPr lang="sv-SE" dirty="0"/>
              <a:t>= –4</a:t>
            </a:r>
            <a:r>
              <a:rPr lang="sv-SE" i="1" dirty="0"/>
              <a:t>x </a:t>
            </a:r>
            <a:r>
              <a:rPr lang="sv-SE" dirty="0"/>
              <a:t>– 8 är en linjär funktion. I vilken punkt skär grafen </a:t>
            </a:r>
            <a:r>
              <a:rPr lang="sv-SE" i="1" dirty="0"/>
              <a:t>x</a:t>
            </a:r>
            <a:r>
              <a:rPr lang="sv-SE" dirty="0"/>
              <a:t>-axeln? </a:t>
            </a:r>
          </a:p>
        </p:txBody>
      </p:sp>
      <p:sp>
        <p:nvSpPr>
          <p:cNvPr id="5" name="Rektangel 4">
            <a:extLst>
              <a:ext uri="{FF2B5EF4-FFF2-40B4-BE49-F238E27FC236}">
                <a16:creationId xmlns:a16="http://schemas.microsoft.com/office/drawing/2014/main" id="{4F34F254-BEAA-8A4A-B94A-5A5E580054DE}"/>
              </a:ext>
            </a:extLst>
          </p:cNvPr>
          <p:cNvSpPr/>
          <p:nvPr/>
        </p:nvSpPr>
        <p:spPr>
          <a:xfrm>
            <a:off x="2392643" y="1152900"/>
            <a:ext cx="120317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dirty="0"/>
              <a:t>–</a:t>
            </a:r>
            <a:r>
              <a:rPr lang="sv-SE" dirty="0">
                <a:latin typeface="Bradley Hand" pitchFamily="2" charset="77"/>
              </a:rPr>
              <a:t>4x </a:t>
            </a:r>
            <a:r>
              <a:rPr lang="sv-SE" dirty="0"/>
              <a:t>–</a:t>
            </a:r>
            <a:r>
              <a:rPr lang="sv-SE" dirty="0">
                <a:latin typeface="Bradley Hand" pitchFamily="2" charset="77"/>
              </a:rPr>
              <a:t> 8  </a:t>
            </a:r>
            <a:r>
              <a:rPr lang="sv-SE" dirty="0"/>
              <a:t>= </a:t>
            </a:r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2B1EC873-7727-094A-8AEF-E68D16CA803A}"/>
              </a:ext>
            </a:extLst>
          </p:cNvPr>
          <p:cNvSpPr/>
          <p:nvPr/>
        </p:nvSpPr>
        <p:spPr>
          <a:xfrm>
            <a:off x="3420538" y="1152900"/>
            <a:ext cx="5235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dirty="0">
                <a:latin typeface="Bradley Hand" pitchFamily="2" charset="77"/>
              </a:rPr>
              <a:t>0 </a:t>
            </a:r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5CAF9EEA-D371-784D-AA23-DF6943240FA6}"/>
              </a:ext>
            </a:extLst>
          </p:cNvPr>
          <p:cNvSpPr/>
          <p:nvPr/>
        </p:nvSpPr>
        <p:spPr>
          <a:xfrm>
            <a:off x="1927100" y="1507879"/>
            <a:ext cx="178807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dirty="0"/>
              <a:t>– </a:t>
            </a:r>
            <a:r>
              <a:rPr lang="sv-SE" dirty="0">
                <a:latin typeface="Bradley Hand" pitchFamily="2" charset="77"/>
              </a:rPr>
              <a:t>4x </a:t>
            </a:r>
            <a:r>
              <a:rPr lang="sv-SE" dirty="0">
                <a:solidFill>
                  <a:srgbClr val="FF0000"/>
                </a:solidFill>
              </a:rPr>
              <a:t>+</a:t>
            </a:r>
            <a:r>
              <a:rPr lang="sv-SE" dirty="0">
                <a:solidFill>
                  <a:srgbClr val="FF0000"/>
                </a:solidFill>
                <a:latin typeface="Bradley Hand" pitchFamily="2" charset="77"/>
              </a:rPr>
              <a:t> 4x</a:t>
            </a:r>
            <a:r>
              <a:rPr lang="sv-SE" dirty="0">
                <a:latin typeface="Bradley Hand" pitchFamily="2" charset="77"/>
              </a:rPr>
              <a:t> </a:t>
            </a:r>
            <a:r>
              <a:rPr lang="sv-SE" dirty="0"/>
              <a:t>–</a:t>
            </a:r>
            <a:r>
              <a:rPr lang="sv-SE" dirty="0">
                <a:latin typeface="Bradley Hand" pitchFamily="2" charset="77"/>
              </a:rPr>
              <a:t> 8 </a:t>
            </a:r>
            <a:r>
              <a:rPr lang="sv-SE" dirty="0"/>
              <a:t>=</a:t>
            </a:r>
            <a:r>
              <a:rPr lang="sv-SE" dirty="0">
                <a:latin typeface="Bradley Hand" pitchFamily="2" charset="77"/>
              </a:rPr>
              <a:t> </a:t>
            </a: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30D7FAA5-7328-E941-9ECD-71D84A967B73}"/>
              </a:ext>
            </a:extLst>
          </p:cNvPr>
          <p:cNvSpPr/>
          <p:nvPr/>
        </p:nvSpPr>
        <p:spPr>
          <a:xfrm>
            <a:off x="3450484" y="1511891"/>
            <a:ext cx="126625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dirty="0">
                <a:latin typeface="Bradley Hand" pitchFamily="2" charset="77"/>
              </a:rPr>
              <a:t>0 </a:t>
            </a:r>
            <a:r>
              <a:rPr lang="sv-SE" dirty="0">
                <a:solidFill>
                  <a:srgbClr val="FF0000"/>
                </a:solidFill>
              </a:rPr>
              <a:t>+</a:t>
            </a:r>
            <a:r>
              <a:rPr lang="sv-SE" dirty="0">
                <a:solidFill>
                  <a:srgbClr val="FF0000"/>
                </a:solidFill>
                <a:latin typeface="Bradley Hand" pitchFamily="2" charset="77"/>
              </a:rPr>
              <a:t> 4x</a:t>
            </a:r>
            <a:r>
              <a:rPr lang="sv-SE" dirty="0">
                <a:latin typeface="Bradley Hand" pitchFamily="2" charset="77"/>
              </a:rPr>
              <a:t> </a:t>
            </a:r>
          </a:p>
        </p:txBody>
      </p:sp>
      <p:sp>
        <p:nvSpPr>
          <p:cNvPr id="11" name="Rektangel 10">
            <a:extLst>
              <a:ext uri="{FF2B5EF4-FFF2-40B4-BE49-F238E27FC236}">
                <a16:creationId xmlns:a16="http://schemas.microsoft.com/office/drawing/2014/main" id="{027A0D28-2322-3E4D-BBF7-4477BE1F7AAC}"/>
              </a:ext>
            </a:extLst>
          </p:cNvPr>
          <p:cNvSpPr/>
          <p:nvPr/>
        </p:nvSpPr>
        <p:spPr>
          <a:xfrm>
            <a:off x="2933820" y="1795502"/>
            <a:ext cx="8796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dirty="0"/>
              <a:t>–</a:t>
            </a:r>
            <a:r>
              <a:rPr lang="sv-SE" dirty="0">
                <a:latin typeface="Bradley Hand" pitchFamily="2" charset="77"/>
              </a:rPr>
              <a:t>8 </a:t>
            </a:r>
            <a:r>
              <a:rPr lang="sv-SE" dirty="0"/>
              <a:t>=</a:t>
            </a:r>
            <a:r>
              <a:rPr lang="sv-SE" dirty="0">
                <a:latin typeface="Bradley Hand" pitchFamily="2" charset="77"/>
              </a:rPr>
              <a:t> </a:t>
            </a:r>
          </a:p>
        </p:txBody>
      </p:sp>
      <p:sp>
        <p:nvSpPr>
          <p:cNvPr id="12" name="Rektangel 11">
            <a:extLst>
              <a:ext uri="{FF2B5EF4-FFF2-40B4-BE49-F238E27FC236}">
                <a16:creationId xmlns:a16="http://schemas.microsoft.com/office/drawing/2014/main" id="{87BDC75C-7143-D64E-A496-95CA57AA2ABA}"/>
              </a:ext>
            </a:extLst>
          </p:cNvPr>
          <p:cNvSpPr/>
          <p:nvPr/>
        </p:nvSpPr>
        <p:spPr>
          <a:xfrm>
            <a:off x="3430968" y="1791319"/>
            <a:ext cx="82907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dirty="0">
                <a:latin typeface="Bradley Hand" pitchFamily="2" charset="77"/>
              </a:rPr>
              <a:t>4x</a:t>
            </a:r>
          </a:p>
        </p:txBody>
      </p:sp>
      <p:grpSp>
        <p:nvGrpSpPr>
          <p:cNvPr id="21" name="Grupp 20">
            <a:extLst>
              <a:ext uri="{FF2B5EF4-FFF2-40B4-BE49-F238E27FC236}">
                <a16:creationId xmlns:a16="http://schemas.microsoft.com/office/drawing/2014/main" id="{D72F904B-6FAD-A546-9E2A-0885218016D3}"/>
              </a:ext>
            </a:extLst>
          </p:cNvPr>
          <p:cNvGrpSpPr/>
          <p:nvPr/>
        </p:nvGrpSpPr>
        <p:grpSpPr>
          <a:xfrm>
            <a:off x="2808305" y="2419842"/>
            <a:ext cx="879608" cy="587339"/>
            <a:chOff x="2745179" y="2224913"/>
            <a:chExt cx="879608" cy="587339"/>
          </a:xfrm>
        </p:grpSpPr>
        <p:sp>
          <p:nvSpPr>
            <p:cNvPr id="13" name="Rektangel 12">
              <a:extLst>
                <a:ext uri="{FF2B5EF4-FFF2-40B4-BE49-F238E27FC236}">
                  <a16:creationId xmlns:a16="http://schemas.microsoft.com/office/drawing/2014/main" id="{631D2681-5DA8-A845-91A3-9A00150FFEE2}"/>
                </a:ext>
              </a:extLst>
            </p:cNvPr>
            <p:cNvSpPr/>
            <p:nvPr/>
          </p:nvSpPr>
          <p:spPr>
            <a:xfrm>
              <a:off x="2745179" y="2224913"/>
              <a:ext cx="879608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sv-SE" dirty="0">
                  <a:latin typeface="Bradley Hand" pitchFamily="2" charset="77"/>
                </a:rPr>
                <a:t>  4x  </a:t>
              </a:r>
            </a:p>
          </p:txBody>
        </p:sp>
        <p:sp>
          <p:nvSpPr>
            <p:cNvPr id="14" name="Rektangel 13">
              <a:extLst>
                <a:ext uri="{FF2B5EF4-FFF2-40B4-BE49-F238E27FC236}">
                  <a16:creationId xmlns:a16="http://schemas.microsoft.com/office/drawing/2014/main" id="{D3428AE1-C4E2-744E-B106-660C2252A7C8}"/>
                </a:ext>
              </a:extLst>
            </p:cNvPr>
            <p:cNvSpPr/>
            <p:nvPr/>
          </p:nvSpPr>
          <p:spPr>
            <a:xfrm>
              <a:off x="2836945" y="2442920"/>
              <a:ext cx="562029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sv-SE" dirty="0">
                  <a:solidFill>
                    <a:srgbClr val="FF0000"/>
                  </a:solidFill>
                </a:rPr>
                <a:t>  </a:t>
              </a:r>
              <a:r>
                <a:rPr lang="sv-SE" dirty="0">
                  <a:solidFill>
                    <a:srgbClr val="FF0000"/>
                  </a:solidFill>
                  <a:latin typeface="Bradley Hand" pitchFamily="2" charset="77"/>
                </a:rPr>
                <a:t>4</a:t>
              </a:r>
            </a:p>
          </p:txBody>
        </p:sp>
        <p:cxnSp>
          <p:nvCxnSpPr>
            <p:cNvPr id="16" name="Rak 15">
              <a:extLst>
                <a:ext uri="{FF2B5EF4-FFF2-40B4-BE49-F238E27FC236}">
                  <a16:creationId xmlns:a16="http://schemas.microsoft.com/office/drawing/2014/main" id="{3366339D-7536-9B4A-8B95-031070ABF7F2}"/>
                </a:ext>
              </a:extLst>
            </p:cNvPr>
            <p:cNvCxnSpPr>
              <a:cxnSpLocks/>
            </p:cNvCxnSpPr>
            <p:nvPr/>
          </p:nvCxnSpPr>
          <p:spPr>
            <a:xfrm>
              <a:off x="2947054" y="2514601"/>
              <a:ext cx="300239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7" name="Rektangel 16">
              <a:extLst>
                <a:ext uri="{FF2B5EF4-FFF2-40B4-BE49-F238E27FC236}">
                  <a16:creationId xmlns:a16="http://schemas.microsoft.com/office/drawing/2014/main" id="{9AB5A807-8499-F744-89CE-79C07C3EE03F}"/>
                </a:ext>
              </a:extLst>
            </p:cNvPr>
            <p:cNvSpPr/>
            <p:nvPr/>
          </p:nvSpPr>
          <p:spPr>
            <a:xfrm>
              <a:off x="3216100" y="2329935"/>
              <a:ext cx="360154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sv-SE" dirty="0"/>
                <a:t>=</a:t>
              </a:r>
              <a:endParaRPr lang="sv-SE" dirty="0">
                <a:latin typeface="Bradley Hand" pitchFamily="2" charset="77"/>
              </a:endParaRPr>
            </a:p>
          </p:txBody>
        </p:sp>
      </p:grpSp>
      <p:grpSp>
        <p:nvGrpSpPr>
          <p:cNvPr id="22" name="Grupp 21">
            <a:extLst>
              <a:ext uri="{FF2B5EF4-FFF2-40B4-BE49-F238E27FC236}">
                <a16:creationId xmlns:a16="http://schemas.microsoft.com/office/drawing/2014/main" id="{903DDE6E-826B-B449-B518-8F15A26F8EBA}"/>
              </a:ext>
            </a:extLst>
          </p:cNvPr>
          <p:cNvGrpSpPr/>
          <p:nvPr/>
        </p:nvGrpSpPr>
        <p:grpSpPr>
          <a:xfrm>
            <a:off x="3430968" y="2429738"/>
            <a:ext cx="584702" cy="571285"/>
            <a:chOff x="3367842" y="2234809"/>
            <a:chExt cx="584702" cy="571285"/>
          </a:xfrm>
        </p:grpSpPr>
        <p:sp>
          <p:nvSpPr>
            <p:cNvPr id="18" name="Rektangel 17">
              <a:extLst>
                <a:ext uri="{FF2B5EF4-FFF2-40B4-BE49-F238E27FC236}">
                  <a16:creationId xmlns:a16="http://schemas.microsoft.com/office/drawing/2014/main" id="{9466A0C7-4D03-4140-A440-6F6543CB358A}"/>
                </a:ext>
              </a:extLst>
            </p:cNvPr>
            <p:cNvSpPr/>
            <p:nvPr/>
          </p:nvSpPr>
          <p:spPr>
            <a:xfrm>
              <a:off x="3453164" y="2436762"/>
              <a:ext cx="499380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sv-SE" dirty="0">
                  <a:solidFill>
                    <a:srgbClr val="FF0000"/>
                  </a:solidFill>
                  <a:latin typeface="Bradley Hand" pitchFamily="2" charset="77"/>
                </a:rPr>
                <a:t>4</a:t>
              </a:r>
            </a:p>
          </p:txBody>
        </p:sp>
        <p:cxnSp>
          <p:nvCxnSpPr>
            <p:cNvPr id="19" name="Rak 18">
              <a:extLst>
                <a:ext uri="{FF2B5EF4-FFF2-40B4-BE49-F238E27FC236}">
                  <a16:creationId xmlns:a16="http://schemas.microsoft.com/office/drawing/2014/main" id="{964F2C1E-09B4-9549-8910-19A61CBD7AE4}"/>
                </a:ext>
              </a:extLst>
            </p:cNvPr>
            <p:cNvCxnSpPr/>
            <p:nvPr/>
          </p:nvCxnSpPr>
          <p:spPr>
            <a:xfrm>
              <a:off x="3495815" y="2517167"/>
              <a:ext cx="240324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0" name="Rektangel 19">
              <a:extLst>
                <a:ext uri="{FF2B5EF4-FFF2-40B4-BE49-F238E27FC236}">
                  <a16:creationId xmlns:a16="http://schemas.microsoft.com/office/drawing/2014/main" id="{9C9CDA7E-427E-ED47-A4A4-63E50AE7C2D9}"/>
                </a:ext>
              </a:extLst>
            </p:cNvPr>
            <p:cNvSpPr/>
            <p:nvPr/>
          </p:nvSpPr>
          <p:spPr>
            <a:xfrm>
              <a:off x="3367842" y="2234809"/>
              <a:ext cx="437409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sv-SE" dirty="0"/>
                <a:t>–</a:t>
              </a:r>
              <a:r>
                <a:rPr lang="sv-SE" dirty="0">
                  <a:latin typeface="Bradley Hand" pitchFamily="2" charset="77"/>
                </a:rPr>
                <a:t>8</a:t>
              </a:r>
            </a:p>
          </p:txBody>
        </p:sp>
      </p:grpSp>
      <p:sp>
        <p:nvSpPr>
          <p:cNvPr id="24" name="Rektangel 23">
            <a:extLst>
              <a:ext uri="{FF2B5EF4-FFF2-40B4-BE49-F238E27FC236}">
                <a16:creationId xmlns:a16="http://schemas.microsoft.com/office/drawing/2014/main" id="{78E28CAA-80A2-BF4D-B46F-D42B22B08EC2}"/>
              </a:ext>
            </a:extLst>
          </p:cNvPr>
          <p:cNvSpPr/>
          <p:nvPr/>
        </p:nvSpPr>
        <p:spPr>
          <a:xfrm>
            <a:off x="3110936" y="2971347"/>
            <a:ext cx="8796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dirty="0">
                <a:latin typeface="Bradley Hand" pitchFamily="2" charset="77"/>
              </a:rPr>
              <a:t>x </a:t>
            </a:r>
            <a:r>
              <a:rPr lang="sv-SE" dirty="0"/>
              <a:t>=</a:t>
            </a:r>
            <a:r>
              <a:rPr lang="sv-SE" dirty="0">
                <a:latin typeface="Bradley Hand" pitchFamily="2" charset="77"/>
              </a:rPr>
              <a:t> </a:t>
            </a:r>
          </a:p>
        </p:txBody>
      </p:sp>
      <p:sp>
        <p:nvSpPr>
          <p:cNvPr id="25" name="Rektangel 24">
            <a:extLst>
              <a:ext uri="{FF2B5EF4-FFF2-40B4-BE49-F238E27FC236}">
                <a16:creationId xmlns:a16="http://schemas.microsoft.com/office/drawing/2014/main" id="{4275A57A-45CF-F640-A0D6-2469D9240AAC}"/>
              </a:ext>
            </a:extLst>
          </p:cNvPr>
          <p:cNvSpPr/>
          <p:nvPr/>
        </p:nvSpPr>
        <p:spPr>
          <a:xfrm>
            <a:off x="3453641" y="2965094"/>
            <a:ext cx="82907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dirty="0"/>
              <a:t>–</a:t>
            </a:r>
            <a:r>
              <a:rPr lang="sv-SE" dirty="0">
                <a:latin typeface="Bradley Hand" pitchFamily="2" charset="77"/>
              </a:rPr>
              <a:t>2</a:t>
            </a:r>
          </a:p>
        </p:txBody>
      </p:sp>
      <p:sp>
        <p:nvSpPr>
          <p:cNvPr id="28" name="Rektangel 27">
            <a:extLst>
              <a:ext uri="{FF2B5EF4-FFF2-40B4-BE49-F238E27FC236}">
                <a16:creationId xmlns:a16="http://schemas.microsoft.com/office/drawing/2014/main" id="{C090AE75-4282-294F-A355-2223937EAF3F}"/>
              </a:ext>
            </a:extLst>
          </p:cNvPr>
          <p:cNvSpPr/>
          <p:nvPr/>
        </p:nvSpPr>
        <p:spPr>
          <a:xfrm>
            <a:off x="1998571" y="4328819"/>
            <a:ext cx="8796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u="sng" dirty="0">
                <a:latin typeface="Bradley Hand" pitchFamily="2" charset="77"/>
              </a:rPr>
              <a:t>Svar</a:t>
            </a:r>
            <a:r>
              <a:rPr lang="sv-SE" dirty="0">
                <a:latin typeface="Bradley Hand" pitchFamily="2" charset="77"/>
              </a:rPr>
              <a:t> : </a:t>
            </a:r>
          </a:p>
        </p:txBody>
      </p:sp>
      <p:sp>
        <p:nvSpPr>
          <p:cNvPr id="29" name="Rektangel 28">
            <a:extLst>
              <a:ext uri="{FF2B5EF4-FFF2-40B4-BE49-F238E27FC236}">
                <a16:creationId xmlns:a16="http://schemas.microsoft.com/office/drawing/2014/main" id="{FB4B3404-8B46-6A4F-B78A-8099DB085678}"/>
              </a:ext>
            </a:extLst>
          </p:cNvPr>
          <p:cNvSpPr/>
          <p:nvPr/>
        </p:nvSpPr>
        <p:spPr>
          <a:xfrm>
            <a:off x="2714296" y="4328841"/>
            <a:ext cx="473826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dirty="0">
                <a:latin typeface="Bradley Hand" pitchFamily="2" charset="77"/>
              </a:rPr>
              <a:t>Grafen skär x-axeln i punkten (</a:t>
            </a:r>
            <a:r>
              <a:rPr lang="sv-SE" dirty="0"/>
              <a:t>–</a:t>
            </a:r>
            <a:r>
              <a:rPr lang="sv-SE" dirty="0">
                <a:latin typeface="Bradley Hand" pitchFamily="2" charset="77"/>
              </a:rPr>
              <a:t>2, 0).</a:t>
            </a:r>
          </a:p>
        </p:txBody>
      </p:sp>
      <p:sp>
        <p:nvSpPr>
          <p:cNvPr id="30" name="Rektangel 29">
            <a:extLst>
              <a:ext uri="{FF2B5EF4-FFF2-40B4-BE49-F238E27FC236}">
                <a16:creationId xmlns:a16="http://schemas.microsoft.com/office/drawing/2014/main" id="{A18E1941-EFAC-1240-8172-206622183B99}"/>
              </a:ext>
            </a:extLst>
          </p:cNvPr>
          <p:cNvSpPr/>
          <p:nvPr/>
        </p:nvSpPr>
        <p:spPr>
          <a:xfrm>
            <a:off x="2953336" y="2101527"/>
            <a:ext cx="8796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dirty="0">
                <a:latin typeface="Bradley Hand" pitchFamily="2" charset="77"/>
              </a:rPr>
              <a:t>4x </a:t>
            </a:r>
            <a:r>
              <a:rPr lang="sv-SE" dirty="0"/>
              <a:t>=</a:t>
            </a:r>
            <a:r>
              <a:rPr lang="sv-SE" dirty="0">
                <a:latin typeface="Bradley Hand" pitchFamily="2" charset="77"/>
              </a:rPr>
              <a:t> </a:t>
            </a:r>
          </a:p>
        </p:txBody>
      </p:sp>
      <p:sp>
        <p:nvSpPr>
          <p:cNvPr id="31" name="Rektangel 30">
            <a:extLst>
              <a:ext uri="{FF2B5EF4-FFF2-40B4-BE49-F238E27FC236}">
                <a16:creationId xmlns:a16="http://schemas.microsoft.com/office/drawing/2014/main" id="{1D100143-ECC1-8441-AF94-565A2AACC0F0}"/>
              </a:ext>
            </a:extLst>
          </p:cNvPr>
          <p:cNvSpPr/>
          <p:nvPr/>
        </p:nvSpPr>
        <p:spPr>
          <a:xfrm>
            <a:off x="3450484" y="2097344"/>
            <a:ext cx="82907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dirty="0"/>
              <a:t>–</a:t>
            </a:r>
            <a:r>
              <a:rPr lang="sv-SE" dirty="0">
                <a:latin typeface="Bradley Hand" pitchFamily="2" charset="77"/>
              </a:rPr>
              <a:t>8</a:t>
            </a:r>
            <a:endParaRPr lang="sv-SE" b="1" dirty="0">
              <a:latin typeface="Bradley Hand" pitchFamily="2" charset="77"/>
            </a:endParaRPr>
          </a:p>
        </p:txBody>
      </p:sp>
      <p:sp>
        <p:nvSpPr>
          <p:cNvPr id="32" name="Rektangel 31">
            <a:extLst>
              <a:ext uri="{FF2B5EF4-FFF2-40B4-BE49-F238E27FC236}">
                <a16:creationId xmlns:a16="http://schemas.microsoft.com/office/drawing/2014/main" id="{C5468EE0-7A28-DF49-9898-D4336BD2C1D9}"/>
              </a:ext>
            </a:extLst>
          </p:cNvPr>
          <p:cNvSpPr/>
          <p:nvPr/>
        </p:nvSpPr>
        <p:spPr>
          <a:xfrm>
            <a:off x="1841793" y="3465951"/>
            <a:ext cx="33489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dirty="0">
                <a:latin typeface="Bradley Hand" pitchFamily="2" charset="77"/>
              </a:rPr>
              <a:t>Skärningspunkten är (</a:t>
            </a:r>
            <a:r>
              <a:rPr lang="sv-SE" dirty="0"/>
              <a:t>–</a:t>
            </a:r>
            <a:r>
              <a:rPr lang="sv-SE" dirty="0">
                <a:latin typeface="Bradley Hand" pitchFamily="2" charset="77"/>
              </a:rPr>
              <a:t>2, 0)</a:t>
            </a:r>
          </a:p>
        </p:txBody>
      </p:sp>
    </p:spTree>
    <p:extLst>
      <p:ext uri="{BB962C8B-B14F-4D97-AF65-F5344CB8AC3E}">
        <p14:creationId xmlns:p14="http://schemas.microsoft.com/office/powerpoint/2010/main" val="1391141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  <p:bldP spid="6" grpId="0"/>
      <p:bldP spid="9" grpId="0"/>
      <p:bldP spid="10" grpId="0"/>
      <p:bldP spid="11" grpId="0"/>
      <p:bldP spid="12" grpId="0"/>
      <p:bldP spid="24" grpId="0"/>
      <p:bldP spid="25" grpId="0"/>
      <p:bldP spid="28" grpId="0"/>
      <p:bldP spid="29" grpId="0"/>
      <p:bldP spid="30" grpId="0"/>
      <p:bldP spid="31" grpId="0"/>
      <p:bldP spid="3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>
            <a:extLst>
              <a:ext uri="{FF2B5EF4-FFF2-40B4-BE49-F238E27FC236}">
                <a16:creationId xmlns:a16="http://schemas.microsoft.com/office/drawing/2014/main" id="{72CF2E91-CC5E-F94D-A756-EB30544684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9490" y="817209"/>
            <a:ext cx="2766214" cy="2544057"/>
          </a:xfrm>
          <a:prstGeom prst="rect">
            <a:avLst/>
          </a:prstGeom>
        </p:spPr>
      </p:pic>
      <p:sp>
        <p:nvSpPr>
          <p:cNvPr id="3" name="Rektangel 2">
            <a:extLst>
              <a:ext uri="{FF2B5EF4-FFF2-40B4-BE49-F238E27FC236}">
                <a16:creationId xmlns:a16="http://schemas.microsoft.com/office/drawing/2014/main" id="{B89F7032-31BD-7A44-AD8A-267FF53DE0E5}"/>
              </a:ext>
            </a:extLst>
          </p:cNvPr>
          <p:cNvSpPr/>
          <p:nvPr/>
        </p:nvSpPr>
        <p:spPr>
          <a:xfrm>
            <a:off x="377404" y="271452"/>
            <a:ext cx="10592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b="1" dirty="0">
                <a:solidFill>
                  <a:srgbClr val="800000"/>
                </a:solidFill>
              </a:rPr>
              <a:t>Exempel:</a:t>
            </a:r>
          </a:p>
        </p:txBody>
      </p:sp>
      <p:sp>
        <p:nvSpPr>
          <p:cNvPr id="4" name="Rektangel 3">
            <a:extLst>
              <a:ext uri="{FF2B5EF4-FFF2-40B4-BE49-F238E27FC236}">
                <a16:creationId xmlns:a16="http://schemas.microsoft.com/office/drawing/2014/main" id="{FDBF7238-1F91-3547-BB36-654DBB1E6FBC}"/>
              </a:ext>
            </a:extLst>
          </p:cNvPr>
          <p:cNvSpPr/>
          <p:nvPr/>
        </p:nvSpPr>
        <p:spPr>
          <a:xfrm>
            <a:off x="1436605" y="271452"/>
            <a:ext cx="26097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dirty="0"/>
              <a:t>Vilka är funktionerna?    </a:t>
            </a:r>
          </a:p>
        </p:txBody>
      </p:sp>
      <p:sp>
        <p:nvSpPr>
          <p:cNvPr id="5" name="Rektangel 4">
            <a:extLst>
              <a:ext uri="{FF2B5EF4-FFF2-40B4-BE49-F238E27FC236}">
                <a16:creationId xmlns:a16="http://schemas.microsoft.com/office/drawing/2014/main" id="{36F90AA9-BCC4-AA41-97E2-E9BDB320295B}"/>
              </a:ext>
            </a:extLst>
          </p:cNvPr>
          <p:cNvSpPr/>
          <p:nvPr/>
        </p:nvSpPr>
        <p:spPr>
          <a:xfrm>
            <a:off x="1436605" y="951471"/>
            <a:ext cx="52960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dirty="0"/>
              <a:t>a)   </a:t>
            </a:r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5D3BD874-6737-7841-8C0E-73A19D313958}"/>
              </a:ext>
            </a:extLst>
          </p:cNvPr>
          <p:cNvSpPr/>
          <p:nvPr/>
        </p:nvSpPr>
        <p:spPr>
          <a:xfrm>
            <a:off x="4555755" y="1005752"/>
            <a:ext cx="177410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dirty="0"/>
              <a:t>a)   </a:t>
            </a:r>
            <a:r>
              <a:rPr lang="sv-SE" i="1" dirty="0"/>
              <a:t>y </a:t>
            </a:r>
            <a:r>
              <a:rPr lang="sv-SE" dirty="0"/>
              <a:t>= </a:t>
            </a:r>
            <a:r>
              <a:rPr lang="sv-SE" i="1" dirty="0" err="1"/>
              <a:t>kx</a:t>
            </a:r>
            <a:r>
              <a:rPr lang="sv-SE" i="1" dirty="0"/>
              <a:t> </a:t>
            </a:r>
            <a:r>
              <a:rPr lang="sv-SE" dirty="0"/>
              <a:t>+ </a:t>
            </a:r>
            <a:r>
              <a:rPr lang="sv-SE" i="1" dirty="0"/>
              <a:t>m</a:t>
            </a:r>
            <a:r>
              <a:rPr lang="sv-SE" dirty="0"/>
              <a:t> </a:t>
            </a:r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2F5E3AD8-9B00-7247-94F3-8EA5A4BCC2F0}"/>
              </a:ext>
            </a:extLst>
          </p:cNvPr>
          <p:cNvSpPr/>
          <p:nvPr/>
        </p:nvSpPr>
        <p:spPr>
          <a:xfrm>
            <a:off x="4903564" y="1317648"/>
            <a:ext cx="72342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i="1" dirty="0"/>
              <a:t>k </a:t>
            </a:r>
            <a:r>
              <a:rPr lang="sv-SE" dirty="0"/>
              <a:t>=  </a:t>
            </a:r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B9BA4EBB-7921-3248-88CA-5F6BF82DE9DC}"/>
              </a:ext>
            </a:extLst>
          </p:cNvPr>
          <p:cNvSpPr/>
          <p:nvPr/>
        </p:nvSpPr>
        <p:spPr>
          <a:xfrm>
            <a:off x="4884913" y="1591404"/>
            <a:ext cx="71377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i="1" dirty="0"/>
              <a:t>m </a:t>
            </a:r>
            <a:r>
              <a:rPr lang="sv-SE" dirty="0"/>
              <a:t>= </a:t>
            </a:r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309E002C-96F7-3A47-8C8D-DBDB4E871587}"/>
              </a:ext>
            </a:extLst>
          </p:cNvPr>
          <p:cNvSpPr/>
          <p:nvPr/>
        </p:nvSpPr>
        <p:spPr>
          <a:xfrm>
            <a:off x="5224855" y="1320921"/>
            <a:ext cx="36171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dirty="0"/>
              <a:t>3 </a:t>
            </a: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748BE702-79FE-4042-BC7F-E3E433A204E1}"/>
              </a:ext>
            </a:extLst>
          </p:cNvPr>
          <p:cNvSpPr/>
          <p:nvPr/>
        </p:nvSpPr>
        <p:spPr>
          <a:xfrm>
            <a:off x="5263028" y="1592873"/>
            <a:ext cx="3947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dirty="0"/>
              <a:t>1 </a:t>
            </a:r>
          </a:p>
        </p:txBody>
      </p:sp>
      <p:sp>
        <p:nvSpPr>
          <p:cNvPr id="11" name="Rektangel 10">
            <a:extLst>
              <a:ext uri="{FF2B5EF4-FFF2-40B4-BE49-F238E27FC236}">
                <a16:creationId xmlns:a16="http://schemas.microsoft.com/office/drawing/2014/main" id="{AF4D375E-3065-2647-8EB8-6C632DF34BB6}"/>
              </a:ext>
            </a:extLst>
          </p:cNvPr>
          <p:cNvSpPr/>
          <p:nvPr/>
        </p:nvSpPr>
        <p:spPr>
          <a:xfrm>
            <a:off x="4884913" y="1871751"/>
            <a:ext cx="177410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i="1" dirty="0"/>
              <a:t>y </a:t>
            </a:r>
            <a:r>
              <a:rPr lang="sv-SE" dirty="0"/>
              <a:t>= 3</a:t>
            </a:r>
            <a:r>
              <a:rPr lang="sv-SE" i="1" dirty="0"/>
              <a:t>x </a:t>
            </a:r>
            <a:r>
              <a:rPr lang="sv-SE" dirty="0"/>
              <a:t>+ 1</a:t>
            </a:r>
          </a:p>
        </p:txBody>
      </p:sp>
      <p:pic>
        <p:nvPicPr>
          <p:cNvPr id="12" name="Bildobjekt 11">
            <a:extLst>
              <a:ext uri="{FF2B5EF4-FFF2-40B4-BE49-F238E27FC236}">
                <a16:creationId xmlns:a16="http://schemas.microsoft.com/office/drawing/2014/main" id="{FDAEB192-DEE6-3A4C-8E87-871B84C8463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79490" y="3965551"/>
            <a:ext cx="2853548" cy="2775796"/>
          </a:xfrm>
          <a:prstGeom prst="rect">
            <a:avLst/>
          </a:prstGeom>
        </p:spPr>
      </p:pic>
      <p:sp>
        <p:nvSpPr>
          <p:cNvPr id="13" name="Rektangel 12">
            <a:extLst>
              <a:ext uri="{FF2B5EF4-FFF2-40B4-BE49-F238E27FC236}">
                <a16:creationId xmlns:a16="http://schemas.microsoft.com/office/drawing/2014/main" id="{65473254-D6DE-E04F-B79D-E9EF8F9CAE65}"/>
              </a:ext>
            </a:extLst>
          </p:cNvPr>
          <p:cNvSpPr/>
          <p:nvPr/>
        </p:nvSpPr>
        <p:spPr>
          <a:xfrm>
            <a:off x="1436605" y="4195753"/>
            <a:ext cx="52960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dirty="0"/>
              <a:t>b)   </a:t>
            </a:r>
          </a:p>
        </p:txBody>
      </p:sp>
      <p:sp>
        <p:nvSpPr>
          <p:cNvPr id="14" name="Rektangel 13">
            <a:extLst>
              <a:ext uri="{FF2B5EF4-FFF2-40B4-BE49-F238E27FC236}">
                <a16:creationId xmlns:a16="http://schemas.microsoft.com/office/drawing/2014/main" id="{3AE7E44B-ECC6-6A41-A02B-BCF6C1D957DD}"/>
              </a:ext>
            </a:extLst>
          </p:cNvPr>
          <p:cNvSpPr/>
          <p:nvPr/>
        </p:nvSpPr>
        <p:spPr>
          <a:xfrm>
            <a:off x="4555755" y="4250034"/>
            <a:ext cx="177410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dirty="0"/>
              <a:t>b)   </a:t>
            </a:r>
            <a:r>
              <a:rPr lang="sv-SE" i="1" dirty="0"/>
              <a:t>y </a:t>
            </a:r>
            <a:r>
              <a:rPr lang="sv-SE" dirty="0"/>
              <a:t>= </a:t>
            </a:r>
            <a:r>
              <a:rPr lang="sv-SE" i="1" dirty="0" err="1"/>
              <a:t>kx</a:t>
            </a:r>
            <a:r>
              <a:rPr lang="sv-SE" i="1" dirty="0"/>
              <a:t> </a:t>
            </a:r>
            <a:r>
              <a:rPr lang="sv-SE" dirty="0"/>
              <a:t>+ </a:t>
            </a:r>
            <a:r>
              <a:rPr lang="sv-SE" i="1" dirty="0"/>
              <a:t>m</a:t>
            </a:r>
            <a:r>
              <a:rPr lang="sv-SE" dirty="0"/>
              <a:t> </a:t>
            </a:r>
          </a:p>
        </p:txBody>
      </p:sp>
      <p:sp>
        <p:nvSpPr>
          <p:cNvPr id="15" name="Rektangel 14">
            <a:extLst>
              <a:ext uri="{FF2B5EF4-FFF2-40B4-BE49-F238E27FC236}">
                <a16:creationId xmlns:a16="http://schemas.microsoft.com/office/drawing/2014/main" id="{50B494DA-0C2E-8C41-B6F8-CF7C6A6245AB}"/>
              </a:ext>
            </a:extLst>
          </p:cNvPr>
          <p:cNvSpPr/>
          <p:nvPr/>
        </p:nvSpPr>
        <p:spPr>
          <a:xfrm>
            <a:off x="4903564" y="4558992"/>
            <a:ext cx="72342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i="1" dirty="0"/>
              <a:t>k </a:t>
            </a:r>
            <a:r>
              <a:rPr lang="sv-SE" dirty="0"/>
              <a:t>=  </a:t>
            </a:r>
          </a:p>
        </p:txBody>
      </p:sp>
      <p:sp>
        <p:nvSpPr>
          <p:cNvPr id="16" name="Rektangel 15">
            <a:extLst>
              <a:ext uri="{FF2B5EF4-FFF2-40B4-BE49-F238E27FC236}">
                <a16:creationId xmlns:a16="http://schemas.microsoft.com/office/drawing/2014/main" id="{F4AD12A8-0BD7-9845-9453-E3496D3C604E}"/>
              </a:ext>
            </a:extLst>
          </p:cNvPr>
          <p:cNvSpPr/>
          <p:nvPr/>
        </p:nvSpPr>
        <p:spPr>
          <a:xfrm>
            <a:off x="4903564" y="4837490"/>
            <a:ext cx="71377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i="1" dirty="0"/>
              <a:t>m </a:t>
            </a:r>
            <a:r>
              <a:rPr lang="sv-SE" dirty="0"/>
              <a:t>= </a:t>
            </a:r>
          </a:p>
        </p:txBody>
      </p:sp>
      <p:sp>
        <p:nvSpPr>
          <p:cNvPr id="17" name="Rektangel 16">
            <a:extLst>
              <a:ext uri="{FF2B5EF4-FFF2-40B4-BE49-F238E27FC236}">
                <a16:creationId xmlns:a16="http://schemas.microsoft.com/office/drawing/2014/main" id="{03565B07-2355-3B47-9C57-24A20EDB057D}"/>
              </a:ext>
            </a:extLst>
          </p:cNvPr>
          <p:cNvSpPr/>
          <p:nvPr/>
        </p:nvSpPr>
        <p:spPr>
          <a:xfrm>
            <a:off x="5224855" y="4562265"/>
            <a:ext cx="15297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dirty="0"/>
              <a:t>–2</a:t>
            </a:r>
          </a:p>
        </p:txBody>
      </p:sp>
      <p:sp>
        <p:nvSpPr>
          <p:cNvPr id="18" name="Rektangel 17">
            <a:extLst>
              <a:ext uri="{FF2B5EF4-FFF2-40B4-BE49-F238E27FC236}">
                <a16:creationId xmlns:a16="http://schemas.microsoft.com/office/drawing/2014/main" id="{692EF054-904F-A245-955A-126EF43582D1}"/>
              </a:ext>
            </a:extLst>
          </p:cNvPr>
          <p:cNvSpPr/>
          <p:nvPr/>
        </p:nvSpPr>
        <p:spPr>
          <a:xfrm>
            <a:off x="5281679" y="4838959"/>
            <a:ext cx="3947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dirty="0"/>
              <a:t>1 </a:t>
            </a:r>
          </a:p>
        </p:txBody>
      </p:sp>
      <p:sp>
        <p:nvSpPr>
          <p:cNvPr id="19" name="Rektangel 18">
            <a:extLst>
              <a:ext uri="{FF2B5EF4-FFF2-40B4-BE49-F238E27FC236}">
                <a16:creationId xmlns:a16="http://schemas.microsoft.com/office/drawing/2014/main" id="{A3D0A941-D918-7842-B2BA-1E775C2F6FC4}"/>
              </a:ext>
            </a:extLst>
          </p:cNvPr>
          <p:cNvSpPr/>
          <p:nvPr/>
        </p:nvSpPr>
        <p:spPr>
          <a:xfrm>
            <a:off x="4937852" y="5208291"/>
            <a:ext cx="234456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i="1" dirty="0"/>
              <a:t>y </a:t>
            </a:r>
            <a:r>
              <a:rPr lang="sv-SE" dirty="0"/>
              <a:t>= –2</a:t>
            </a:r>
            <a:r>
              <a:rPr lang="sv-SE" i="1" dirty="0"/>
              <a:t>x </a:t>
            </a:r>
            <a:r>
              <a:rPr lang="sv-SE" dirty="0"/>
              <a:t>+ 1</a:t>
            </a:r>
          </a:p>
        </p:txBody>
      </p:sp>
    </p:spTree>
    <p:extLst>
      <p:ext uri="{BB962C8B-B14F-4D97-AF65-F5344CB8AC3E}">
        <p14:creationId xmlns:p14="http://schemas.microsoft.com/office/powerpoint/2010/main" val="1325532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3" grpId="0"/>
      <p:bldP spid="14" grpId="0"/>
      <p:bldP spid="15" grpId="0"/>
      <p:bldP spid="16" grpId="0"/>
      <p:bldP spid="17" grpId="0"/>
      <p:bldP spid="18" grpId="0"/>
      <p:bldP spid="19" grpId="0"/>
    </p:bldLst>
  </p:timing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1512</TotalTime>
  <Words>745</Words>
  <Application>Microsoft Macintosh PowerPoint</Application>
  <PresentationFormat>Bildspel på skärmen (4:3)</PresentationFormat>
  <Paragraphs>139</Paragraphs>
  <Slides>8</Slides>
  <Notes>0</Notes>
  <HiddenSlides>0</HiddenSlides>
  <MMClips>0</MMClips>
  <ScaleCrop>false</ScaleCrop>
  <HeadingPairs>
    <vt:vector size="6" baseType="variant">
      <vt:variant>
        <vt:lpstr>Använt teckensnitt</vt:lpstr>
      </vt:variant>
      <vt:variant>
        <vt:i4>3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8</vt:i4>
      </vt:variant>
    </vt:vector>
  </HeadingPairs>
  <TitlesOfParts>
    <vt:vector size="12" baseType="lpstr">
      <vt:lpstr>Arial</vt:lpstr>
      <vt:lpstr>Bradley Hand</vt:lpstr>
      <vt:lpstr>Calibri</vt:lpstr>
      <vt:lpstr>Office-tema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</vt:vector>
  </TitlesOfParts>
  <Company>Kristina Johnson Förvaltning AB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Gemensamma Uppgifter (GU)</dc:title>
  <dc:creator>Kristina Johnson</dc:creator>
  <cp:lastModifiedBy>Kristina Johnson</cp:lastModifiedBy>
  <cp:revision>86</cp:revision>
  <dcterms:created xsi:type="dcterms:W3CDTF">2017-04-14T14:35:34Z</dcterms:created>
  <dcterms:modified xsi:type="dcterms:W3CDTF">2019-10-26T11:43:14Z</dcterms:modified>
</cp:coreProperties>
</file>