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28" r:id="rId2"/>
    <p:sldId id="333" r:id="rId3"/>
    <p:sldId id="330" r:id="rId4"/>
    <p:sldId id="337" r:id="rId5"/>
    <p:sldId id="331" r:id="rId6"/>
    <p:sldId id="335" r:id="rId7"/>
    <p:sldId id="332" r:id="rId8"/>
    <p:sldId id="338" r:id="rId9"/>
    <p:sldId id="336" r:id="rId10"/>
    <p:sldId id="325" r:id="rId11"/>
    <p:sldId id="324" r:id="rId12"/>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1"/>
    <a:srgbClr val="4C1F6E"/>
    <a:srgbClr val="5925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62" autoAdjust="0"/>
    <p:restoredTop sz="94694" autoAdjust="0"/>
  </p:normalViewPr>
  <p:slideViewPr>
    <p:cSldViewPr snapToGrid="0" snapToObjects="1">
      <p:cViewPr varScale="1">
        <p:scale>
          <a:sx n="121" d="100"/>
          <a:sy n="121" d="100"/>
        </p:scale>
        <p:origin x="12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A6A5893-4956-8F41-93DE-3EB49683F04A}" type="datetimeFigureOut">
              <a:rPr lang="sv-SE"/>
              <a:pPr>
                <a:defRPr/>
              </a:pPr>
              <a:t>2024-01-14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B2F7B31-AE81-C847-B55C-DAA887F93BB7}" type="slidenum">
              <a:rPr lang="sv-SE"/>
              <a:pPr>
                <a:defRPr/>
              </a:pPr>
              <a:t>‹#›</a:t>
            </a:fld>
            <a:endParaRPr lang="sv-SE"/>
          </a:p>
        </p:txBody>
      </p:sp>
    </p:spTree>
    <p:extLst>
      <p:ext uri="{BB962C8B-B14F-4D97-AF65-F5344CB8AC3E}">
        <p14:creationId xmlns:p14="http://schemas.microsoft.com/office/powerpoint/2010/main" val="105730233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4B2F7B31-AE81-C847-B55C-DAA887F93BB7}" type="slidenum">
              <a:rPr lang="sv-SE" smtClean="0"/>
              <a:pPr>
                <a:defRPr/>
              </a:pPr>
              <a:t>1</a:t>
            </a:fld>
            <a:endParaRPr lang="sv-SE"/>
          </a:p>
        </p:txBody>
      </p:sp>
    </p:spTree>
    <p:extLst>
      <p:ext uri="{BB962C8B-B14F-4D97-AF65-F5344CB8AC3E}">
        <p14:creationId xmlns:p14="http://schemas.microsoft.com/office/powerpoint/2010/main" val="235921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4B2F7B31-AE81-C847-B55C-DAA887F93BB7}" type="slidenum">
              <a:rPr lang="sv-SE" smtClean="0"/>
              <a:pPr>
                <a:defRPr/>
              </a:pPr>
              <a:t>4</a:t>
            </a:fld>
            <a:endParaRPr lang="sv-SE"/>
          </a:p>
        </p:txBody>
      </p:sp>
    </p:spTree>
    <p:extLst>
      <p:ext uri="{BB962C8B-B14F-4D97-AF65-F5344CB8AC3E}">
        <p14:creationId xmlns:p14="http://schemas.microsoft.com/office/powerpoint/2010/main" val="227519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4B2F7B31-AE81-C847-B55C-DAA887F93BB7}" type="slidenum">
              <a:rPr lang="sv-SE" smtClean="0"/>
              <a:pPr>
                <a:defRPr/>
              </a:pPr>
              <a:t>11</a:t>
            </a:fld>
            <a:endParaRPr lang="sv-SE"/>
          </a:p>
        </p:txBody>
      </p:sp>
    </p:spTree>
    <p:extLst>
      <p:ext uri="{BB962C8B-B14F-4D97-AF65-F5344CB8AC3E}">
        <p14:creationId xmlns:p14="http://schemas.microsoft.com/office/powerpoint/2010/main" val="421661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fld id="{42BD5B33-EECA-E345-9FC2-5E3742DA8662}" type="datetimeFigureOut">
              <a:rPr lang="sv-SE"/>
              <a:pPr>
                <a:defRPr/>
              </a:pPr>
              <a:t>2024-01-14</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66EEA7A-7F54-C54C-9238-1EB7BEBF0717}" type="slidenum">
              <a:rPr lang="sv-SE"/>
              <a:pPr>
                <a:defRPr/>
              </a:pPr>
              <a:t>‹#›</a:t>
            </a:fld>
            <a:endParaRPr lang="sv-SE"/>
          </a:p>
        </p:txBody>
      </p:sp>
    </p:spTree>
    <p:extLst>
      <p:ext uri="{BB962C8B-B14F-4D97-AF65-F5344CB8AC3E}">
        <p14:creationId xmlns:p14="http://schemas.microsoft.com/office/powerpoint/2010/main" val="379951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C5338DA4-4B74-C74A-B8A1-DD880CE558F0}" type="datetimeFigureOut">
              <a:rPr lang="sv-SE"/>
              <a:pPr>
                <a:defRPr/>
              </a:pPr>
              <a:t>2024-01-14</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97B875A-7E3D-0443-9013-E101C48B941C}" type="slidenum">
              <a:rPr lang="sv-SE"/>
              <a:pPr>
                <a:defRPr/>
              </a:pPr>
              <a:t>‹#›</a:t>
            </a:fld>
            <a:endParaRPr lang="sv-SE"/>
          </a:p>
        </p:txBody>
      </p:sp>
    </p:spTree>
    <p:extLst>
      <p:ext uri="{BB962C8B-B14F-4D97-AF65-F5344CB8AC3E}">
        <p14:creationId xmlns:p14="http://schemas.microsoft.com/office/powerpoint/2010/main" val="98060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1EB24A09-12D6-8B4E-98F3-4BA6832EECD1}" type="datetimeFigureOut">
              <a:rPr lang="sv-SE"/>
              <a:pPr>
                <a:defRPr/>
              </a:pPr>
              <a:t>2024-01-14</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5A0808A-FE97-F642-AE32-0956871E6A92}" type="slidenum">
              <a:rPr lang="sv-SE"/>
              <a:pPr>
                <a:defRPr/>
              </a:pPr>
              <a:t>‹#›</a:t>
            </a:fld>
            <a:endParaRPr lang="sv-SE"/>
          </a:p>
        </p:txBody>
      </p:sp>
    </p:spTree>
    <p:extLst>
      <p:ext uri="{BB962C8B-B14F-4D97-AF65-F5344CB8AC3E}">
        <p14:creationId xmlns:p14="http://schemas.microsoft.com/office/powerpoint/2010/main" val="26839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A7BDF713-572D-A642-BD96-714C491B39B9}" type="datetimeFigureOut">
              <a:rPr lang="sv-SE"/>
              <a:pPr>
                <a:defRPr/>
              </a:pPr>
              <a:t>2024-01-14</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8C49861-0C9A-054D-8316-620ACEEFE4A7}" type="slidenum">
              <a:rPr lang="sv-SE"/>
              <a:pPr>
                <a:defRPr/>
              </a:pPr>
              <a:t>‹#›</a:t>
            </a:fld>
            <a:endParaRPr lang="sv-SE"/>
          </a:p>
        </p:txBody>
      </p:sp>
    </p:spTree>
    <p:extLst>
      <p:ext uri="{BB962C8B-B14F-4D97-AF65-F5344CB8AC3E}">
        <p14:creationId xmlns:p14="http://schemas.microsoft.com/office/powerpoint/2010/main" val="284156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26374A14-4AC4-0549-A2A1-49962690A6FC}" type="datetimeFigureOut">
              <a:rPr lang="sv-SE"/>
              <a:pPr>
                <a:defRPr/>
              </a:pPr>
              <a:t>2024-01-14</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7B889EA-5345-DD4E-959E-6FC96FAD32E9}" type="slidenum">
              <a:rPr lang="sv-SE"/>
              <a:pPr>
                <a:defRPr/>
              </a:pPr>
              <a:t>‹#›</a:t>
            </a:fld>
            <a:endParaRPr lang="sv-SE"/>
          </a:p>
        </p:txBody>
      </p:sp>
    </p:spTree>
    <p:extLst>
      <p:ext uri="{BB962C8B-B14F-4D97-AF65-F5344CB8AC3E}">
        <p14:creationId xmlns:p14="http://schemas.microsoft.com/office/powerpoint/2010/main" val="112290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fld id="{5B61EE72-BBC9-2D4F-A7CD-2EC8A9D83FA0}" type="datetimeFigureOut">
              <a:rPr lang="sv-SE"/>
              <a:pPr>
                <a:defRPr/>
              </a:pPr>
              <a:t>2024-01-14</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3B5E7E18-F6BC-7B4E-AE79-3DBEA6BE4424}" type="slidenum">
              <a:rPr lang="sv-SE"/>
              <a:pPr>
                <a:defRPr/>
              </a:pPr>
              <a:t>‹#›</a:t>
            </a:fld>
            <a:endParaRPr lang="sv-SE"/>
          </a:p>
        </p:txBody>
      </p:sp>
    </p:spTree>
    <p:extLst>
      <p:ext uri="{BB962C8B-B14F-4D97-AF65-F5344CB8AC3E}">
        <p14:creationId xmlns:p14="http://schemas.microsoft.com/office/powerpoint/2010/main" val="255855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3655FB39-7D05-0B46-83B1-C0B075E3D694}" type="datetimeFigureOut">
              <a:rPr lang="sv-SE"/>
              <a:pPr>
                <a:defRPr/>
              </a:pPr>
              <a:t>2024-01-14</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AFBA54E4-1D05-2A40-8403-5ABBD367CEBD}" type="slidenum">
              <a:rPr lang="sv-SE"/>
              <a:pPr>
                <a:defRPr/>
              </a:pPr>
              <a:t>‹#›</a:t>
            </a:fld>
            <a:endParaRPr lang="sv-SE"/>
          </a:p>
        </p:txBody>
      </p:sp>
    </p:spTree>
    <p:extLst>
      <p:ext uri="{BB962C8B-B14F-4D97-AF65-F5344CB8AC3E}">
        <p14:creationId xmlns:p14="http://schemas.microsoft.com/office/powerpoint/2010/main" val="19787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fld id="{C3DFE0B0-A13C-864E-A67E-7AADEA49CF3F}" type="datetimeFigureOut">
              <a:rPr lang="sv-SE"/>
              <a:pPr>
                <a:defRPr/>
              </a:pPr>
              <a:t>2024-01-14</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49A4A15A-C074-D74E-9645-F192FF98BBB3}" type="slidenum">
              <a:rPr lang="sv-SE"/>
              <a:pPr>
                <a:defRPr/>
              </a:pPr>
              <a:t>‹#›</a:t>
            </a:fld>
            <a:endParaRPr lang="sv-SE"/>
          </a:p>
        </p:txBody>
      </p:sp>
    </p:spTree>
    <p:extLst>
      <p:ext uri="{BB962C8B-B14F-4D97-AF65-F5344CB8AC3E}">
        <p14:creationId xmlns:p14="http://schemas.microsoft.com/office/powerpoint/2010/main" val="271130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2C3367F1-8986-7245-BE40-7A57AE6D5A19}" type="datetimeFigureOut">
              <a:rPr lang="sv-SE"/>
              <a:pPr>
                <a:defRPr/>
              </a:pPr>
              <a:t>2024-01-14</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556FD5CC-B87A-8E47-B35A-7343D208697A}" type="slidenum">
              <a:rPr lang="sv-SE"/>
              <a:pPr>
                <a:defRPr/>
              </a:pPr>
              <a:t>‹#›</a:t>
            </a:fld>
            <a:endParaRPr lang="sv-SE"/>
          </a:p>
        </p:txBody>
      </p:sp>
    </p:spTree>
    <p:extLst>
      <p:ext uri="{BB962C8B-B14F-4D97-AF65-F5344CB8AC3E}">
        <p14:creationId xmlns:p14="http://schemas.microsoft.com/office/powerpoint/2010/main" val="125804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929B13CD-EC39-DD46-B609-1E197898BCFA}" type="datetimeFigureOut">
              <a:rPr lang="sv-SE"/>
              <a:pPr>
                <a:defRPr/>
              </a:pPr>
              <a:t>2024-01-14</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C315C7F7-9DAB-C748-A4CA-3B304A3A9035}" type="slidenum">
              <a:rPr lang="sv-SE"/>
              <a:pPr>
                <a:defRPr/>
              </a:pPr>
              <a:t>‹#›</a:t>
            </a:fld>
            <a:endParaRPr lang="sv-SE"/>
          </a:p>
        </p:txBody>
      </p:sp>
    </p:spTree>
    <p:extLst>
      <p:ext uri="{BB962C8B-B14F-4D97-AF65-F5344CB8AC3E}">
        <p14:creationId xmlns:p14="http://schemas.microsoft.com/office/powerpoint/2010/main" val="421694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01569752-66C0-9E4A-BC55-E9F6C092E643}" type="datetimeFigureOut">
              <a:rPr lang="sv-SE"/>
              <a:pPr>
                <a:defRPr/>
              </a:pPr>
              <a:t>2024-01-14</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62A925A1-3E2C-B244-A610-751995A75D51}" type="slidenum">
              <a:rPr lang="sv-SE"/>
              <a:pPr>
                <a:defRPr/>
              </a:pPr>
              <a:t>‹#›</a:t>
            </a:fld>
            <a:endParaRPr lang="sv-SE"/>
          </a:p>
        </p:txBody>
      </p:sp>
    </p:spTree>
    <p:extLst>
      <p:ext uri="{BB962C8B-B14F-4D97-AF65-F5344CB8AC3E}">
        <p14:creationId xmlns:p14="http://schemas.microsoft.com/office/powerpoint/2010/main" val="172731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A614604-6435-414E-8A45-CE1C215ECEE3}" type="datetimeFigureOut">
              <a:rPr lang="sv-SE"/>
              <a:pPr>
                <a:defRPr/>
              </a:pPr>
              <a:t>2024-01-14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F53BB1D-EC68-6A47-B5DF-514697375892}"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tif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png"/><Relationship Id="rId7"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ruta 34"/>
          <p:cNvSpPr txBox="1"/>
          <p:nvPr/>
        </p:nvSpPr>
        <p:spPr>
          <a:xfrm>
            <a:off x="2162891" y="2154412"/>
            <a:ext cx="43089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Är det något av påståendena som stämmer?</a:t>
            </a:r>
          </a:p>
        </p:txBody>
      </p:sp>
      <p:grpSp>
        <p:nvGrpSpPr>
          <p:cNvPr id="42" name="Grupp 41"/>
          <p:cNvGrpSpPr/>
          <p:nvPr/>
        </p:nvGrpSpPr>
        <p:grpSpPr>
          <a:xfrm>
            <a:off x="490235" y="2834028"/>
            <a:ext cx="2312343" cy="1888720"/>
            <a:chOff x="416811" y="3869960"/>
            <a:chExt cx="2312343" cy="1888720"/>
          </a:xfrm>
        </p:grpSpPr>
        <p:sp>
          <p:nvSpPr>
            <p:cNvPr id="17" name="Ellips 16"/>
            <p:cNvSpPr/>
            <p:nvPr/>
          </p:nvSpPr>
          <p:spPr>
            <a:xfrm>
              <a:off x="416812" y="3869960"/>
              <a:ext cx="2312342" cy="1105920"/>
            </a:xfrm>
            <a:prstGeom prst="wedgeEllipseCallout">
              <a:avLst>
                <a:gd name="adj1" fmla="val -36622"/>
                <a:gd name="adj2" fmla="val 64844"/>
              </a:avLst>
            </a:prstGeom>
          </p:spPr>
          <p:style>
            <a:lnRef idx="2">
              <a:schemeClr val="accent4"/>
            </a:lnRef>
            <a:fillRef idx="1">
              <a:schemeClr val="lt1"/>
            </a:fillRef>
            <a:effectRef idx="0">
              <a:schemeClr val="accent4"/>
            </a:effectRef>
            <a:fontRef idx="minor">
              <a:schemeClr val="dk1"/>
            </a:fontRef>
          </p:style>
          <p:txBody>
            <a:bodyPr rtlCol="0" anchor="ctr"/>
            <a:lstStyle/>
            <a:p>
              <a:r>
                <a:rPr lang="sv-SE" dirty="0"/>
                <a:t>Det nya priset är då 0,6·</a:t>
              </a:r>
              <a:r>
                <a:rPr lang="sv-SE" i="1" dirty="0"/>
                <a:t>x</a:t>
              </a:r>
              <a:r>
                <a:rPr lang="sv-SE" dirty="0"/>
                <a:t> kr.   </a:t>
              </a:r>
            </a:p>
          </p:txBody>
        </p:sp>
        <p:sp>
          <p:nvSpPr>
            <p:cNvPr id="36" name="textruta 35"/>
            <p:cNvSpPr txBox="1"/>
            <p:nvPr/>
          </p:nvSpPr>
          <p:spPr>
            <a:xfrm>
              <a:off x="416811" y="5235460"/>
              <a:ext cx="43851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p>
          </p:txBody>
        </p:sp>
      </p:grpSp>
      <p:grpSp>
        <p:nvGrpSpPr>
          <p:cNvPr id="43" name="Grupp 42"/>
          <p:cNvGrpSpPr/>
          <p:nvPr/>
        </p:nvGrpSpPr>
        <p:grpSpPr>
          <a:xfrm>
            <a:off x="1009240" y="4191184"/>
            <a:ext cx="3700637" cy="1931573"/>
            <a:chOff x="1528354" y="4240862"/>
            <a:chExt cx="3700637" cy="1931573"/>
          </a:xfrm>
        </p:grpSpPr>
        <p:sp>
          <p:nvSpPr>
            <p:cNvPr id="18" name="Ellips 17"/>
            <p:cNvSpPr/>
            <p:nvPr/>
          </p:nvSpPr>
          <p:spPr>
            <a:xfrm>
              <a:off x="1620233" y="4240862"/>
              <a:ext cx="3608758" cy="1418727"/>
            </a:xfrm>
            <a:prstGeom prst="wedgeEllipseCallout">
              <a:avLst>
                <a:gd name="adj1" fmla="val -37332"/>
                <a:gd name="adj2" fmla="val 60820"/>
              </a:avLst>
            </a:prstGeom>
          </p:spPr>
          <p:style>
            <a:lnRef idx="2">
              <a:schemeClr val="accent4"/>
            </a:lnRef>
            <a:fillRef idx="1">
              <a:schemeClr val="lt1"/>
            </a:fillRef>
            <a:effectRef idx="0">
              <a:schemeClr val="accent4"/>
            </a:effectRef>
            <a:fontRef idx="minor">
              <a:schemeClr val="dk1"/>
            </a:fontRef>
          </p:style>
          <p:txBody>
            <a:bodyPr rtlCol="0" anchor="ctr"/>
            <a:lstStyle/>
            <a:p>
              <a:r>
                <a:rPr lang="sv-SE" dirty="0"/>
                <a:t>Det stämmer inte. Priset har väl sänkts med mer än 40 %. Men jag vet inte hur jag ska teckna det. </a:t>
              </a:r>
            </a:p>
          </p:txBody>
        </p:sp>
        <p:sp>
          <p:nvSpPr>
            <p:cNvPr id="37" name="textruta 36"/>
            <p:cNvSpPr txBox="1"/>
            <p:nvPr/>
          </p:nvSpPr>
          <p:spPr>
            <a:xfrm>
              <a:off x="1528354" y="5649215"/>
              <a:ext cx="43851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a:t>
              </a:r>
            </a:p>
          </p:txBody>
        </p:sp>
      </p:grpSp>
      <p:grpSp>
        <p:nvGrpSpPr>
          <p:cNvPr id="44" name="Grupp 43"/>
          <p:cNvGrpSpPr/>
          <p:nvPr/>
        </p:nvGrpSpPr>
        <p:grpSpPr>
          <a:xfrm>
            <a:off x="4778991" y="2891723"/>
            <a:ext cx="3398850" cy="1385070"/>
            <a:chOff x="5056918" y="4035162"/>
            <a:chExt cx="3398850" cy="1385070"/>
          </a:xfrm>
        </p:grpSpPr>
        <p:sp>
          <p:nvSpPr>
            <p:cNvPr id="19" name="Ellips 18"/>
            <p:cNvSpPr/>
            <p:nvPr/>
          </p:nvSpPr>
          <p:spPr>
            <a:xfrm>
              <a:off x="5056918" y="4035162"/>
              <a:ext cx="3210387" cy="861850"/>
            </a:xfrm>
            <a:prstGeom prst="wedgeEllipseCallout">
              <a:avLst>
                <a:gd name="adj1" fmla="val 38696"/>
                <a:gd name="adj2" fmla="val 74613"/>
              </a:avLst>
            </a:prstGeom>
          </p:spPr>
          <p:style>
            <a:lnRef idx="2">
              <a:schemeClr val="accent4"/>
            </a:lnRef>
            <a:fillRef idx="1">
              <a:schemeClr val="lt1"/>
            </a:fillRef>
            <a:effectRef idx="0">
              <a:schemeClr val="accent4"/>
            </a:effectRef>
            <a:fontRef idx="minor">
              <a:schemeClr val="dk1"/>
            </a:fontRef>
          </p:style>
          <p:txBody>
            <a:bodyPr rtlCol="0" anchor="ctr"/>
            <a:lstStyle/>
            <a:p>
              <a:r>
                <a:rPr lang="sv-SE" dirty="0"/>
                <a:t>Priset har väl sänkts med mindre än 40 %? </a:t>
              </a:r>
            </a:p>
          </p:txBody>
        </p:sp>
        <p:sp>
          <p:nvSpPr>
            <p:cNvPr id="38" name="textruta 37"/>
            <p:cNvSpPr txBox="1"/>
            <p:nvPr/>
          </p:nvSpPr>
          <p:spPr>
            <a:xfrm>
              <a:off x="8017252" y="4897012"/>
              <a:ext cx="43851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p>
          </p:txBody>
        </p:sp>
      </p:grpSp>
      <p:grpSp>
        <p:nvGrpSpPr>
          <p:cNvPr id="45" name="Grupp 44"/>
          <p:cNvGrpSpPr/>
          <p:nvPr/>
        </p:nvGrpSpPr>
        <p:grpSpPr>
          <a:xfrm>
            <a:off x="4882247" y="4499359"/>
            <a:ext cx="3734110" cy="1853499"/>
            <a:chOff x="5940739" y="3487591"/>
            <a:chExt cx="3734110" cy="1853499"/>
          </a:xfrm>
        </p:grpSpPr>
        <p:sp>
          <p:nvSpPr>
            <p:cNvPr id="20" name="Ellips 19"/>
            <p:cNvSpPr/>
            <p:nvPr/>
          </p:nvSpPr>
          <p:spPr>
            <a:xfrm>
              <a:off x="5940739" y="3487591"/>
              <a:ext cx="3545648" cy="1418726"/>
            </a:xfrm>
            <a:prstGeom prst="wedgeEllipseCallout">
              <a:avLst>
                <a:gd name="adj1" fmla="val 41011"/>
                <a:gd name="adj2" fmla="val 53898"/>
              </a:avLst>
            </a:prstGeom>
          </p:spPr>
          <p:style>
            <a:lnRef idx="2">
              <a:schemeClr val="accent4"/>
            </a:lnRef>
            <a:fillRef idx="1">
              <a:schemeClr val="lt1"/>
            </a:fillRef>
            <a:effectRef idx="0">
              <a:schemeClr val="accent4"/>
            </a:effectRef>
            <a:fontRef idx="minor">
              <a:schemeClr val="dk1"/>
            </a:fontRef>
          </p:style>
          <p:txBody>
            <a:bodyPr rtlCol="0" anchor="ctr"/>
            <a:lstStyle/>
            <a:p>
              <a:r>
                <a:rPr lang="sv-SE" dirty="0"/>
                <a:t>Eftersom 0,8 gånger 0,8 är 0,64 så tror jag att det nya priset är 0,64x kr. </a:t>
              </a:r>
            </a:p>
          </p:txBody>
        </p:sp>
        <p:sp>
          <p:nvSpPr>
            <p:cNvPr id="39" name="textruta 38"/>
            <p:cNvSpPr txBox="1"/>
            <p:nvPr/>
          </p:nvSpPr>
          <p:spPr>
            <a:xfrm>
              <a:off x="9236333" y="4817870"/>
              <a:ext cx="43851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p>
          </p:txBody>
        </p:sp>
      </p:grpSp>
      <p:sp>
        <p:nvSpPr>
          <p:cNvPr id="55" name="textruta 54"/>
          <p:cNvSpPr txBox="1"/>
          <p:nvPr/>
        </p:nvSpPr>
        <p:spPr>
          <a:xfrm>
            <a:off x="2661016" y="140188"/>
            <a:ext cx="4442460"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Vems påstående stämmer?</a:t>
            </a:r>
          </a:p>
        </p:txBody>
      </p:sp>
      <p:grpSp>
        <p:nvGrpSpPr>
          <p:cNvPr id="5" name="Grupp 4">
            <a:extLst>
              <a:ext uri="{FF2B5EF4-FFF2-40B4-BE49-F238E27FC236}">
                <a16:creationId xmlns:a16="http://schemas.microsoft.com/office/drawing/2014/main" id="{DB76EC18-7F75-FB4A-A861-7FD1768E0456}"/>
              </a:ext>
            </a:extLst>
          </p:cNvPr>
          <p:cNvGrpSpPr/>
          <p:nvPr/>
        </p:nvGrpSpPr>
        <p:grpSpPr>
          <a:xfrm>
            <a:off x="1879792" y="688050"/>
            <a:ext cx="6816239" cy="1188331"/>
            <a:chOff x="1879792" y="688050"/>
            <a:chExt cx="6816239" cy="1188331"/>
          </a:xfrm>
        </p:grpSpPr>
        <p:sp>
          <p:nvSpPr>
            <p:cNvPr id="32" name="textruta 31"/>
            <p:cNvSpPr txBox="1"/>
            <p:nvPr/>
          </p:nvSpPr>
          <p:spPr>
            <a:xfrm>
              <a:off x="1879792" y="824419"/>
              <a:ext cx="5223684" cy="923330"/>
            </a:xfrm>
            <a:prstGeom prst="rect">
              <a:avLst/>
            </a:prstGeom>
            <a:noFill/>
            <a:ln w="28575">
              <a:solidFill>
                <a:srgbClr val="C00000"/>
              </a:solidFill>
            </a:ln>
          </p:spPr>
          <p:txBody>
            <a:bodyPr wrap="square" rtlCol="0">
              <a:spAutoFit/>
            </a:bodyPr>
            <a:lstStyle/>
            <a:p>
              <a:r>
                <a:rPr lang="sv-SE" dirty="0"/>
                <a:t>Priset på en tröja är </a:t>
              </a:r>
              <a:r>
                <a:rPr lang="sv-SE" i="1" dirty="0"/>
                <a:t>x </a:t>
              </a:r>
              <a:r>
                <a:rPr lang="sv-SE" dirty="0"/>
                <a:t>kr. När det är rea sänks priset med 20 %. Efter en vecka är tröjan fortfarande inte såld. Affären sänker då priset med ytterligare 20 %. </a:t>
              </a:r>
            </a:p>
          </p:txBody>
        </p:sp>
        <p:pic>
          <p:nvPicPr>
            <p:cNvPr id="3" name="Bildobjekt 2">
              <a:extLst>
                <a:ext uri="{FF2B5EF4-FFF2-40B4-BE49-F238E27FC236}">
                  <a16:creationId xmlns:a16="http://schemas.microsoft.com/office/drawing/2014/main" id="{B5188A5A-C823-CC49-B254-B57B57D3665D}"/>
                </a:ext>
              </a:extLst>
            </p:cNvPr>
            <p:cNvPicPr>
              <a:picLocks noChangeAspect="1"/>
            </p:cNvPicPr>
            <p:nvPr/>
          </p:nvPicPr>
          <p:blipFill>
            <a:blip r:embed="rId3"/>
            <a:stretch>
              <a:fillRect/>
            </a:stretch>
          </p:blipFill>
          <p:spPr>
            <a:xfrm>
              <a:off x="7282725" y="688050"/>
              <a:ext cx="1413306" cy="1188331"/>
            </a:xfrm>
            <a:prstGeom prst="ellipse">
              <a:avLst/>
            </a:prstGeom>
          </p:spPr>
        </p:pic>
      </p:grpSp>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1505074" y="433182"/>
            <a:ext cx="6133849"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Värdera och redovisa – Resa till paris</a:t>
            </a:r>
          </a:p>
        </p:txBody>
      </p:sp>
      <p:sp>
        <p:nvSpPr>
          <p:cNvPr id="2" name="Rektangel 1"/>
          <p:cNvSpPr/>
          <p:nvPr/>
        </p:nvSpPr>
        <p:spPr>
          <a:xfrm>
            <a:off x="2116772" y="1197895"/>
            <a:ext cx="4910454" cy="1477328"/>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sv-SE" dirty="0">
                <a:solidFill>
                  <a:srgbClr val="211D1E"/>
                </a:solidFill>
                <a:effectLst/>
              </a:rPr>
              <a:t>Sara och Fredrik flög från Stockholm till Paris. Flygresan tog 2 h 30 min. På en karta mätte de att avståndet fågelvägen till Paris är 10 cm. </a:t>
            </a:r>
          </a:p>
          <a:p>
            <a:endParaRPr lang="sv-SE" dirty="0">
              <a:solidFill>
                <a:srgbClr val="211D1E"/>
              </a:solidFill>
            </a:endParaRPr>
          </a:p>
          <a:p>
            <a:r>
              <a:rPr lang="sv-SE" dirty="0">
                <a:solidFill>
                  <a:srgbClr val="211D1E"/>
                </a:solidFill>
                <a:effectLst/>
              </a:rPr>
              <a:t>Kartans skala var 1 : 15 miljoner. </a:t>
            </a:r>
            <a:r>
              <a:rPr lang="sv-SE" dirty="0"/>
              <a:t> </a:t>
            </a:r>
          </a:p>
        </p:txBody>
      </p:sp>
      <p:sp>
        <p:nvSpPr>
          <p:cNvPr id="9" name="Rektangel 8">
            <a:extLst>
              <a:ext uri="{FF2B5EF4-FFF2-40B4-BE49-F238E27FC236}">
                <a16:creationId xmlns:a16="http://schemas.microsoft.com/office/drawing/2014/main" id="{9C41D3EA-3734-1644-BA2C-C6BE015F9719}"/>
              </a:ext>
            </a:extLst>
          </p:cNvPr>
          <p:cNvSpPr/>
          <p:nvPr/>
        </p:nvSpPr>
        <p:spPr>
          <a:xfrm>
            <a:off x="2902949" y="3105834"/>
            <a:ext cx="3338097"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sv-SE" dirty="0">
                <a:solidFill>
                  <a:srgbClr val="211D1E"/>
                </a:solidFill>
                <a:effectLst/>
              </a:rPr>
              <a:t>Vilken var medelhastigheten om planet flög den kortaste vägen? </a:t>
            </a:r>
            <a:endParaRPr lang="sv-SE" dirty="0"/>
          </a:p>
        </p:txBody>
      </p:sp>
      <p:pic>
        <p:nvPicPr>
          <p:cNvPr id="4" name="Bildobjekt 3">
            <a:extLst>
              <a:ext uri="{FF2B5EF4-FFF2-40B4-BE49-F238E27FC236}">
                <a16:creationId xmlns:a16="http://schemas.microsoft.com/office/drawing/2014/main" id="{CF9E3E60-124C-0575-37D1-69A7EF8CCEFC}"/>
              </a:ext>
            </a:extLst>
          </p:cNvPr>
          <p:cNvPicPr>
            <a:picLocks noChangeAspect="1"/>
          </p:cNvPicPr>
          <p:nvPr/>
        </p:nvPicPr>
        <p:blipFill>
          <a:blip r:embed="rId2"/>
          <a:stretch>
            <a:fillRect/>
          </a:stretch>
        </p:blipFill>
        <p:spPr>
          <a:xfrm>
            <a:off x="2902949" y="4316528"/>
            <a:ext cx="3418993" cy="2266336"/>
          </a:xfrm>
          <a:prstGeom prst="roundRect">
            <a:avLst/>
          </a:prstGeom>
        </p:spPr>
      </p:pic>
    </p:spTree>
    <p:extLst>
      <p:ext uri="{BB962C8B-B14F-4D97-AF65-F5344CB8AC3E}">
        <p14:creationId xmlns:p14="http://schemas.microsoft.com/office/powerpoint/2010/main" val="20257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DBD371E2-728F-6640-B006-94E5DF6676CA}"/>
              </a:ext>
            </a:extLst>
          </p:cNvPr>
          <p:cNvSpPr txBox="1"/>
          <p:nvPr/>
        </p:nvSpPr>
        <p:spPr>
          <a:xfrm>
            <a:off x="1935041" y="596093"/>
            <a:ext cx="460909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 Vilken lösning är bäst?</a:t>
            </a:r>
          </a:p>
          <a:p>
            <a:r>
              <a:rPr lang="sv-SE" dirty="0"/>
              <a:t>– Vilka brister ser du i de andra lösningarna?</a:t>
            </a:r>
          </a:p>
        </p:txBody>
      </p:sp>
      <p:pic>
        <p:nvPicPr>
          <p:cNvPr id="2" name="Bildobjekt 1">
            <a:extLst>
              <a:ext uri="{FF2B5EF4-FFF2-40B4-BE49-F238E27FC236}">
                <a16:creationId xmlns:a16="http://schemas.microsoft.com/office/drawing/2014/main" id="{F063C9CC-EFF6-D7D9-3790-B402B5C2622E}"/>
              </a:ext>
            </a:extLst>
          </p:cNvPr>
          <p:cNvPicPr>
            <a:picLocks noChangeAspect="1"/>
          </p:cNvPicPr>
          <p:nvPr/>
        </p:nvPicPr>
        <p:blipFill>
          <a:blip r:embed="rId3"/>
          <a:stretch>
            <a:fillRect/>
          </a:stretch>
        </p:blipFill>
        <p:spPr>
          <a:xfrm>
            <a:off x="885124" y="1353785"/>
            <a:ext cx="2752396" cy="2580371"/>
          </a:xfrm>
          <a:prstGeom prst="rect">
            <a:avLst/>
          </a:prstGeom>
        </p:spPr>
      </p:pic>
      <p:pic>
        <p:nvPicPr>
          <p:cNvPr id="5" name="Bildobjekt 4">
            <a:extLst>
              <a:ext uri="{FF2B5EF4-FFF2-40B4-BE49-F238E27FC236}">
                <a16:creationId xmlns:a16="http://schemas.microsoft.com/office/drawing/2014/main" id="{384598D3-7F7E-CA27-E848-0F145A807720}"/>
              </a:ext>
            </a:extLst>
          </p:cNvPr>
          <p:cNvPicPr>
            <a:picLocks noChangeAspect="1"/>
          </p:cNvPicPr>
          <p:nvPr/>
        </p:nvPicPr>
        <p:blipFill>
          <a:blip r:embed="rId4"/>
          <a:stretch>
            <a:fillRect/>
          </a:stretch>
        </p:blipFill>
        <p:spPr>
          <a:xfrm>
            <a:off x="4620747" y="1353785"/>
            <a:ext cx="3062315" cy="2412098"/>
          </a:xfrm>
          <a:prstGeom prst="rect">
            <a:avLst/>
          </a:prstGeom>
        </p:spPr>
      </p:pic>
      <p:pic>
        <p:nvPicPr>
          <p:cNvPr id="6" name="Bildobjekt 5">
            <a:extLst>
              <a:ext uri="{FF2B5EF4-FFF2-40B4-BE49-F238E27FC236}">
                <a16:creationId xmlns:a16="http://schemas.microsoft.com/office/drawing/2014/main" id="{B8963422-C6D7-628B-69BC-F7D66372B376}"/>
              </a:ext>
            </a:extLst>
          </p:cNvPr>
          <p:cNvPicPr>
            <a:picLocks noChangeAspect="1"/>
          </p:cNvPicPr>
          <p:nvPr/>
        </p:nvPicPr>
        <p:blipFill>
          <a:blip r:embed="rId5"/>
          <a:stretch>
            <a:fillRect/>
          </a:stretch>
        </p:blipFill>
        <p:spPr>
          <a:xfrm>
            <a:off x="885124" y="4044256"/>
            <a:ext cx="2752397" cy="2752397"/>
          </a:xfrm>
          <a:prstGeom prst="rect">
            <a:avLst/>
          </a:prstGeom>
        </p:spPr>
      </p:pic>
      <p:pic>
        <p:nvPicPr>
          <p:cNvPr id="7" name="Bildobjekt 6">
            <a:extLst>
              <a:ext uri="{FF2B5EF4-FFF2-40B4-BE49-F238E27FC236}">
                <a16:creationId xmlns:a16="http://schemas.microsoft.com/office/drawing/2014/main" id="{365913B8-B0C4-78D6-084E-75AD82076BEB}"/>
              </a:ext>
            </a:extLst>
          </p:cNvPr>
          <p:cNvPicPr>
            <a:picLocks noChangeAspect="1"/>
          </p:cNvPicPr>
          <p:nvPr/>
        </p:nvPicPr>
        <p:blipFill>
          <a:blip r:embed="rId6"/>
          <a:stretch>
            <a:fillRect/>
          </a:stretch>
        </p:blipFill>
        <p:spPr>
          <a:xfrm>
            <a:off x="4620748" y="3877244"/>
            <a:ext cx="2791644" cy="2919409"/>
          </a:xfrm>
          <a:prstGeom prst="rect">
            <a:avLst/>
          </a:prstGeom>
        </p:spPr>
      </p:pic>
      <p:grpSp>
        <p:nvGrpSpPr>
          <p:cNvPr id="15" name="Grupp 14">
            <a:extLst>
              <a:ext uri="{FF2B5EF4-FFF2-40B4-BE49-F238E27FC236}">
                <a16:creationId xmlns:a16="http://schemas.microsoft.com/office/drawing/2014/main" id="{54D3D0ED-129E-DDAE-6405-03A0D490C8A8}"/>
              </a:ext>
            </a:extLst>
          </p:cNvPr>
          <p:cNvGrpSpPr/>
          <p:nvPr/>
        </p:nvGrpSpPr>
        <p:grpSpPr>
          <a:xfrm>
            <a:off x="905346" y="155586"/>
            <a:ext cx="8002400" cy="979531"/>
            <a:chOff x="905346" y="155586"/>
            <a:chExt cx="8002400" cy="979531"/>
          </a:xfrm>
        </p:grpSpPr>
        <p:sp>
          <p:nvSpPr>
            <p:cNvPr id="9" name="textruta 8"/>
            <p:cNvSpPr txBox="1"/>
            <p:nvPr/>
          </p:nvSpPr>
          <p:spPr>
            <a:xfrm>
              <a:off x="905346" y="155586"/>
              <a:ext cx="638858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solidFill>
                    <a:srgbClr val="211D1E"/>
                  </a:solidFill>
                  <a:effectLst/>
                </a:rPr>
                <a:t>Vilken var medelhastigheten om planet flög den kortaste vägen? </a:t>
              </a:r>
              <a:endParaRPr lang="sv-SE" dirty="0"/>
            </a:p>
          </p:txBody>
        </p:sp>
        <p:pic>
          <p:nvPicPr>
            <p:cNvPr id="8" name="Bildobjekt 7">
              <a:extLst>
                <a:ext uri="{FF2B5EF4-FFF2-40B4-BE49-F238E27FC236}">
                  <a16:creationId xmlns:a16="http://schemas.microsoft.com/office/drawing/2014/main" id="{DDA5D92A-51D6-A431-7861-A0132C77DE4E}"/>
                </a:ext>
              </a:extLst>
            </p:cNvPr>
            <p:cNvPicPr>
              <a:picLocks noChangeAspect="1"/>
            </p:cNvPicPr>
            <p:nvPr/>
          </p:nvPicPr>
          <p:blipFill>
            <a:blip r:embed="rId7"/>
            <a:stretch>
              <a:fillRect/>
            </a:stretch>
          </p:blipFill>
          <p:spPr>
            <a:xfrm>
              <a:off x="7565916" y="245663"/>
              <a:ext cx="1341830" cy="889454"/>
            </a:xfrm>
            <a:prstGeom prst="roundRect">
              <a:avLst/>
            </a:prstGeom>
          </p:spPr>
        </p:pic>
      </p:grpSp>
    </p:spTree>
    <p:extLst>
      <p:ext uri="{BB962C8B-B14F-4D97-AF65-F5344CB8AC3E}">
        <p14:creationId xmlns:p14="http://schemas.microsoft.com/office/powerpoint/2010/main" val="16916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2908866" y="1690782"/>
            <a:ext cx="332626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 Vem har löst uppgiften korrekt?</a:t>
            </a:r>
          </a:p>
          <a:p>
            <a:r>
              <a:rPr lang="sv-SE" dirty="0"/>
              <a:t>– Vilka fel har de andra gjort? </a:t>
            </a:r>
          </a:p>
        </p:txBody>
      </p:sp>
      <p:pic>
        <p:nvPicPr>
          <p:cNvPr id="9" name="Bildobjekt 8"/>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6925670" y="601853"/>
            <a:ext cx="1264920" cy="1295772"/>
          </a:xfrm>
          <a:prstGeom prst="rect">
            <a:avLst/>
          </a:prstGeom>
        </p:spPr>
      </p:pic>
      <p:sp>
        <p:nvSpPr>
          <p:cNvPr id="10" name="textruta 9"/>
          <p:cNvSpPr txBox="1"/>
          <p:nvPr/>
        </p:nvSpPr>
        <p:spPr>
          <a:xfrm>
            <a:off x="2661016" y="140188"/>
            <a:ext cx="4442460"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Vems metod är korrekt?</a:t>
            </a:r>
          </a:p>
        </p:txBody>
      </p:sp>
      <p:sp>
        <p:nvSpPr>
          <p:cNvPr id="7" name="textruta 6"/>
          <p:cNvSpPr txBox="1"/>
          <p:nvPr/>
        </p:nvSpPr>
        <p:spPr>
          <a:xfrm>
            <a:off x="2582807" y="1049684"/>
            <a:ext cx="3800902"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Förenkla uttrycket </a:t>
            </a:r>
            <a:r>
              <a:rPr lang="sv-SE" sz="2000" b="1" dirty="0">
                <a:solidFill>
                  <a:srgbClr val="800001"/>
                </a:solidFill>
              </a:rPr>
              <a:t>5</a:t>
            </a:r>
            <a:r>
              <a:rPr lang="sv-SE" sz="2000" b="1" i="1" dirty="0">
                <a:solidFill>
                  <a:srgbClr val="800001"/>
                </a:solidFill>
              </a:rPr>
              <a:t>x </a:t>
            </a:r>
            <a:r>
              <a:rPr lang="sv-SE" sz="2000" b="1" dirty="0">
                <a:solidFill>
                  <a:srgbClr val="800001"/>
                </a:solidFill>
              </a:rPr>
              <a:t>– 2</a:t>
            </a:r>
            <a:r>
              <a:rPr lang="sv-SE" sz="2000" b="1" i="1" dirty="0">
                <a:solidFill>
                  <a:srgbClr val="800001"/>
                </a:solidFill>
              </a:rPr>
              <a:t>x</a:t>
            </a:r>
            <a:r>
              <a:rPr lang="sv-SE" sz="2000" b="1" dirty="0">
                <a:solidFill>
                  <a:srgbClr val="800001"/>
                </a:solidFill>
              </a:rPr>
              <a:t>(2 – </a:t>
            </a:r>
            <a:r>
              <a:rPr lang="sv-SE" sz="2000" b="1" i="1" dirty="0">
                <a:solidFill>
                  <a:srgbClr val="800001"/>
                </a:solidFill>
              </a:rPr>
              <a:t>x</a:t>
            </a:r>
            <a:r>
              <a:rPr lang="sv-SE" sz="2000" b="1" dirty="0">
                <a:solidFill>
                  <a:srgbClr val="800001"/>
                </a:solidFill>
              </a:rPr>
              <a:t>). </a:t>
            </a:r>
            <a:endParaRPr lang="sv-SE" b="1" dirty="0">
              <a:solidFill>
                <a:srgbClr val="800001"/>
              </a:solidFill>
            </a:endParaRPr>
          </a:p>
        </p:txBody>
      </p:sp>
      <p:pic>
        <p:nvPicPr>
          <p:cNvPr id="2" name="Bildobjekt 1">
            <a:extLst>
              <a:ext uri="{FF2B5EF4-FFF2-40B4-BE49-F238E27FC236}">
                <a16:creationId xmlns:a16="http://schemas.microsoft.com/office/drawing/2014/main" id="{CCCBB390-1D0A-A14D-B1B0-8752B8925F30}"/>
              </a:ext>
            </a:extLst>
          </p:cNvPr>
          <p:cNvPicPr>
            <a:picLocks noChangeAspect="1"/>
          </p:cNvPicPr>
          <p:nvPr/>
        </p:nvPicPr>
        <p:blipFill>
          <a:blip r:embed="rId4"/>
          <a:stretch>
            <a:fillRect/>
          </a:stretch>
        </p:blipFill>
        <p:spPr>
          <a:xfrm>
            <a:off x="1654606" y="2524289"/>
            <a:ext cx="2179717" cy="1631332"/>
          </a:xfrm>
          <a:prstGeom prst="rect">
            <a:avLst/>
          </a:prstGeom>
        </p:spPr>
      </p:pic>
      <p:pic>
        <p:nvPicPr>
          <p:cNvPr id="3" name="Bildobjekt 2">
            <a:extLst>
              <a:ext uri="{FF2B5EF4-FFF2-40B4-BE49-F238E27FC236}">
                <a16:creationId xmlns:a16="http://schemas.microsoft.com/office/drawing/2014/main" id="{9E1FBA09-D546-004F-ADEF-66FF6D72850E}"/>
              </a:ext>
            </a:extLst>
          </p:cNvPr>
          <p:cNvPicPr>
            <a:picLocks noChangeAspect="1"/>
          </p:cNvPicPr>
          <p:nvPr/>
        </p:nvPicPr>
        <p:blipFill>
          <a:blip r:embed="rId5"/>
          <a:stretch>
            <a:fillRect/>
          </a:stretch>
        </p:blipFill>
        <p:spPr>
          <a:xfrm>
            <a:off x="1654605" y="4443160"/>
            <a:ext cx="2179717" cy="1999994"/>
          </a:xfrm>
          <a:prstGeom prst="rect">
            <a:avLst/>
          </a:prstGeom>
        </p:spPr>
      </p:pic>
      <p:pic>
        <p:nvPicPr>
          <p:cNvPr id="5" name="Bildobjekt 4">
            <a:extLst>
              <a:ext uri="{FF2B5EF4-FFF2-40B4-BE49-F238E27FC236}">
                <a16:creationId xmlns:a16="http://schemas.microsoft.com/office/drawing/2014/main" id="{A403930E-F105-8B46-B9E4-16ED65D05861}"/>
              </a:ext>
            </a:extLst>
          </p:cNvPr>
          <p:cNvPicPr>
            <a:picLocks noChangeAspect="1"/>
          </p:cNvPicPr>
          <p:nvPr/>
        </p:nvPicPr>
        <p:blipFill>
          <a:blip r:embed="rId6"/>
          <a:stretch>
            <a:fillRect/>
          </a:stretch>
        </p:blipFill>
        <p:spPr>
          <a:xfrm>
            <a:off x="5258341" y="2524289"/>
            <a:ext cx="2223049" cy="1631332"/>
          </a:xfrm>
          <a:prstGeom prst="rect">
            <a:avLst/>
          </a:prstGeom>
        </p:spPr>
      </p:pic>
      <p:pic>
        <p:nvPicPr>
          <p:cNvPr id="13" name="Bildobjekt 12">
            <a:extLst>
              <a:ext uri="{FF2B5EF4-FFF2-40B4-BE49-F238E27FC236}">
                <a16:creationId xmlns:a16="http://schemas.microsoft.com/office/drawing/2014/main" id="{C162D84B-8D85-2D44-9B8B-5895FDF5B54B}"/>
              </a:ext>
            </a:extLst>
          </p:cNvPr>
          <p:cNvPicPr>
            <a:picLocks noChangeAspect="1"/>
          </p:cNvPicPr>
          <p:nvPr/>
        </p:nvPicPr>
        <p:blipFill>
          <a:blip r:embed="rId7"/>
          <a:stretch>
            <a:fillRect/>
          </a:stretch>
        </p:blipFill>
        <p:spPr>
          <a:xfrm>
            <a:off x="5258341" y="4443161"/>
            <a:ext cx="2195533" cy="1999993"/>
          </a:xfrm>
          <a:prstGeom prst="rect">
            <a:avLst/>
          </a:prstGeom>
        </p:spPr>
      </p:pic>
    </p:spTree>
    <p:extLst>
      <p:ext uri="{BB962C8B-B14F-4D97-AF65-F5344CB8AC3E}">
        <p14:creationId xmlns:p14="http://schemas.microsoft.com/office/powerpoint/2010/main" val="10568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1784274" y="594530"/>
            <a:ext cx="5575452"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Fyrfältsproblem – plantorna</a:t>
            </a:r>
          </a:p>
        </p:txBody>
      </p:sp>
      <p:grpSp>
        <p:nvGrpSpPr>
          <p:cNvPr id="13" name="Grupp 12">
            <a:extLst>
              <a:ext uri="{FF2B5EF4-FFF2-40B4-BE49-F238E27FC236}">
                <a16:creationId xmlns:a16="http://schemas.microsoft.com/office/drawing/2014/main" id="{2091742F-1337-1149-985D-02E21E424312}"/>
              </a:ext>
            </a:extLst>
          </p:cNvPr>
          <p:cNvGrpSpPr/>
          <p:nvPr/>
        </p:nvGrpSpPr>
        <p:grpSpPr>
          <a:xfrm>
            <a:off x="1396094" y="1239916"/>
            <a:ext cx="7042509" cy="1820168"/>
            <a:chOff x="1396094" y="1239916"/>
            <a:chExt cx="7042509" cy="1820168"/>
          </a:xfrm>
        </p:grpSpPr>
        <p:sp>
          <p:nvSpPr>
            <p:cNvPr id="3" name="textruta 2"/>
            <p:cNvSpPr txBox="1"/>
            <p:nvPr/>
          </p:nvSpPr>
          <p:spPr>
            <a:xfrm>
              <a:off x="1396094" y="1305758"/>
              <a:ext cx="5372099"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Två plantor växer bredvid varandra. Den ena plantan är 12 cm lång och den växer 3,5 cm varje dygn. Den andra plantan är 20 cm lång och växer 2,5 cm varje dygn. </a:t>
              </a:r>
            </a:p>
            <a:p>
              <a:endParaRPr lang="sv-SE" dirty="0"/>
            </a:p>
            <a:p>
              <a:r>
                <a:rPr lang="sv-SE" dirty="0"/>
                <a:t>Hur många dygn dröjer det innan de båda plantorna är lika långa? Hur långa är plantorna då? </a:t>
              </a:r>
            </a:p>
          </p:txBody>
        </p:sp>
        <p:grpSp>
          <p:nvGrpSpPr>
            <p:cNvPr id="11" name="Grupp 10">
              <a:extLst>
                <a:ext uri="{FF2B5EF4-FFF2-40B4-BE49-F238E27FC236}">
                  <a16:creationId xmlns:a16="http://schemas.microsoft.com/office/drawing/2014/main" id="{EDCD61BB-DDA9-A344-982D-9A24290D0793}"/>
                </a:ext>
              </a:extLst>
            </p:cNvPr>
            <p:cNvGrpSpPr/>
            <p:nvPr/>
          </p:nvGrpSpPr>
          <p:grpSpPr>
            <a:xfrm>
              <a:off x="7057209" y="1239916"/>
              <a:ext cx="1381394" cy="1619933"/>
              <a:chOff x="7201889" y="1056195"/>
              <a:chExt cx="1381394" cy="1619933"/>
            </a:xfrm>
          </p:grpSpPr>
          <p:grpSp>
            <p:nvGrpSpPr>
              <p:cNvPr id="8" name="Grupp 7">
                <a:extLst>
                  <a:ext uri="{FF2B5EF4-FFF2-40B4-BE49-F238E27FC236}">
                    <a16:creationId xmlns:a16="http://schemas.microsoft.com/office/drawing/2014/main" id="{5A375451-64B0-6849-9C81-77949CAE0FD9}"/>
                  </a:ext>
                </a:extLst>
              </p:cNvPr>
              <p:cNvGrpSpPr/>
              <p:nvPr/>
            </p:nvGrpSpPr>
            <p:grpSpPr>
              <a:xfrm>
                <a:off x="7201889" y="1056195"/>
                <a:ext cx="1381394" cy="1619933"/>
                <a:chOff x="4683372" y="3637725"/>
                <a:chExt cx="936758" cy="570133"/>
              </a:xfrm>
            </p:grpSpPr>
            <p:pic>
              <p:nvPicPr>
                <p:cNvPr id="6" name="Bildobjekt 5">
                  <a:extLst>
                    <a:ext uri="{FF2B5EF4-FFF2-40B4-BE49-F238E27FC236}">
                      <a16:creationId xmlns:a16="http://schemas.microsoft.com/office/drawing/2014/main" id="{AAA7F386-792E-2F4F-B2AE-73EF2DC4AB6D}"/>
                    </a:ext>
                  </a:extLst>
                </p:cNvPr>
                <p:cNvPicPr>
                  <a:picLocks noChangeAspect="1"/>
                </p:cNvPicPr>
                <p:nvPr/>
              </p:nvPicPr>
              <p:blipFill rotWithShape="1">
                <a:blip r:embed="rId2"/>
                <a:srcRect l="22263" t="-1" r="5333" b="42282"/>
                <a:stretch/>
              </p:blipFill>
              <p:spPr>
                <a:xfrm>
                  <a:off x="4683372" y="3637725"/>
                  <a:ext cx="936758" cy="545162"/>
                </a:xfrm>
                <a:prstGeom prst="rect">
                  <a:avLst/>
                </a:prstGeom>
              </p:spPr>
            </p:pic>
            <p:sp>
              <p:nvSpPr>
                <p:cNvPr id="7" name="Rektangel 6">
                  <a:extLst>
                    <a:ext uri="{FF2B5EF4-FFF2-40B4-BE49-F238E27FC236}">
                      <a16:creationId xmlns:a16="http://schemas.microsoft.com/office/drawing/2014/main" id="{20E1A36C-28AE-2042-B187-0B8E5E45A56C}"/>
                    </a:ext>
                  </a:extLst>
                </p:cNvPr>
                <p:cNvSpPr/>
                <p:nvPr/>
              </p:nvSpPr>
              <p:spPr>
                <a:xfrm>
                  <a:off x="4683372" y="4062202"/>
                  <a:ext cx="111372" cy="1456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grpSp>
          <p:pic>
            <p:nvPicPr>
              <p:cNvPr id="9" name="Bildobjekt 8">
                <a:extLst>
                  <a:ext uri="{FF2B5EF4-FFF2-40B4-BE49-F238E27FC236}">
                    <a16:creationId xmlns:a16="http://schemas.microsoft.com/office/drawing/2014/main" id="{1FEE7558-E858-D944-9DDC-8B524A8A1707}"/>
                  </a:ext>
                </a:extLst>
              </p:cNvPr>
              <p:cNvPicPr>
                <a:picLocks noChangeAspect="1"/>
              </p:cNvPicPr>
              <p:nvPr/>
            </p:nvPicPr>
            <p:blipFill rotWithShape="1">
              <a:blip r:embed="rId2"/>
              <a:srcRect l="8312" t="62403" r="73821" b="26545"/>
              <a:stretch/>
            </p:blipFill>
            <p:spPr>
              <a:xfrm>
                <a:off x="7317233" y="2378467"/>
                <a:ext cx="1150705" cy="297661"/>
              </a:xfrm>
              <a:prstGeom prst="flowChartManualOperation">
                <a:avLst/>
              </a:prstGeom>
            </p:spPr>
          </p:pic>
        </p:grpSp>
      </p:grpSp>
      <p:pic>
        <p:nvPicPr>
          <p:cNvPr id="12" name="Bildobjekt 11">
            <a:extLst>
              <a:ext uri="{FF2B5EF4-FFF2-40B4-BE49-F238E27FC236}">
                <a16:creationId xmlns:a16="http://schemas.microsoft.com/office/drawing/2014/main" id="{31C8165D-F605-1B42-B98C-3E2CC6828F97}"/>
              </a:ext>
            </a:extLst>
          </p:cNvPr>
          <p:cNvPicPr>
            <a:picLocks noChangeAspect="1"/>
          </p:cNvPicPr>
          <p:nvPr/>
        </p:nvPicPr>
        <p:blipFill>
          <a:blip r:embed="rId3"/>
          <a:stretch>
            <a:fillRect/>
          </a:stretch>
        </p:blipFill>
        <p:spPr>
          <a:xfrm>
            <a:off x="1632148" y="3309647"/>
            <a:ext cx="4639444" cy="2478042"/>
          </a:xfrm>
          <a:prstGeom prst="rect">
            <a:avLst/>
          </a:prstGeom>
        </p:spPr>
      </p:pic>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57982" y="565806"/>
            <a:ext cx="9156697" cy="5322432"/>
          </a:xfrm>
          <a:prstGeom prst="rect">
            <a:avLst/>
          </a:prstGeom>
          <a:ln w="19050" cmpd="sng">
            <a:solidFill>
              <a:srgbClr val="660066"/>
            </a:solidFill>
          </a:ln>
        </p:spPr>
      </p:pic>
      <p:sp>
        <p:nvSpPr>
          <p:cNvPr id="9" name="Rektangel 8"/>
          <p:cNvSpPr/>
          <p:nvPr/>
        </p:nvSpPr>
        <p:spPr>
          <a:xfrm>
            <a:off x="4665108" y="3282363"/>
            <a:ext cx="4101690" cy="205232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600" dirty="0"/>
          </a:p>
          <a:p>
            <a:endParaRPr lang="sv-SE" sz="1600" dirty="0"/>
          </a:p>
          <a:p>
            <a:endParaRPr lang="sv-SE" sz="1050" dirty="0"/>
          </a:p>
          <a:p>
            <a:endParaRPr lang="sv-SE" sz="1100" i="1" dirty="0"/>
          </a:p>
          <a:p>
            <a:endParaRPr lang="sv-SE" sz="1050" dirty="0"/>
          </a:p>
          <a:p>
            <a:r>
              <a:rPr lang="sv-SE" sz="1600" dirty="0"/>
              <a:t>	</a:t>
            </a:r>
          </a:p>
          <a:p>
            <a:endParaRPr lang="sv-SE" sz="1600" dirty="0"/>
          </a:p>
          <a:p>
            <a:endParaRPr lang="sv-SE" sz="1600" dirty="0"/>
          </a:p>
        </p:txBody>
      </p:sp>
      <p:sp>
        <p:nvSpPr>
          <p:cNvPr id="6" name="Rektangel 5"/>
          <p:cNvSpPr/>
          <p:nvPr/>
        </p:nvSpPr>
        <p:spPr>
          <a:xfrm>
            <a:off x="492175" y="1135990"/>
            <a:ext cx="4028191" cy="205232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600" dirty="0"/>
          </a:p>
        </p:txBody>
      </p:sp>
      <p:sp>
        <p:nvSpPr>
          <p:cNvPr id="3" name="Rektangel 2"/>
          <p:cNvSpPr/>
          <p:nvPr/>
        </p:nvSpPr>
        <p:spPr>
          <a:xfrm>
            <a:off x="4663902" y="1116242"/>
            <a:ext cx="4084320" cy="205232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600" dirty="0"/>
          </a:p>
        </p:txBody>
      </p:sp>
      <p:sp>
        <p:nvSpPr>
          <p:cNvPr id="22" name="Rektangel 21"/>
          <p:cNvSpPr/>
          <p:nvPr/>
        </p:nvSpPr>
        <p:spPr>
          <a:xfrm>
            <a:off x="479441" y="3269416"/>
            <a:ext cx="4028191" cy="2048873"/>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200" dirty="0"/>
          </a:p>
        </p:txBody>
      </p:sp>
      <p:sp>
        <p:nvSpPr>
          <p:cNvPr id="72" name="Rektangel 71"/>
          <p:cNvSpPr/>
          <p:nvPr/>
        </p:nvSpPr>
        <p:spPr>
          <a:xfrm>
            <a:off x="4666430" y="1462632"/>
            <a:ext cx="1428740" cy="1061829"/>
          </a:xfrm>
          <a:prstGeom prst="rect">
            <a:avLst/>
          </a:prstGeom>
        </p:spPr>
        <p:txBody>
          <a:bodyPr wrap="square">
            <a:spAutoFit/>
          </a:bodyPr>
          <a:lstStyle/>
          <a:p>
            <a:r>
              <a:rPr lang="sv-SE" sz="1050" dirty="0"/>
              <a:t>Den ena plantans längd kan beskrivas med ekvationen</a:t>
            </a:r>
          </a:p>
          <a:p>
            <a:r>
              <a:rPr lang="sv-SE" sz="1050" dirty="0">
                <a:solidFill>
                  <a:srgbClr val="FF0000"/>
                </a:solidFill>
              </a:rPr>
              <a:t>y = 3,5</a:t>
            </a:r>
            <a:r>
              <a:rPr lang="sv-SE" sz="1050" i="1" dirty="0">
                <a:solidFill>
                  <a:srgbClr val="FF0000"/>
                </a:solidFill>
              </a:rPr>
              <a:t>x</a:t>
            </a:r>
            <a:r>
              <a:rPr lang="sv-SE" sz="1050" dirty="0">
                <a:solidFill>
                  <a:srgbClr val="FF0000"/>
                </a:solidFill>
              </a:rPr>
              <a:t> + 12 </a:t>
            </a:r>
            <a:r>
              <a:rPr lang="sv-SE" sz="1050" dirty="0"/>
              <a:t>och den andra med ekvationen </a:t>
            </a:r>
            <a:r>
              <a:rPr lang="sv-SE" sz="1050" dirty="0">
                <a:solidFill>
                  <a:srgbClr val="0070C0"/>
                </a:solidFill>
              </a:rPr>
              <a:t>y = 2,5</a:t>
            </a:r>
            <a:r>
              <a:rPr lang="sv-SE" sz="1050" i="1" dirty="0">
                <a:solidFill>
                  <a:srgbClr val="0070C0"/>
                </a:solidFill>
              </a:rPr>
              <a:t>x</a:t>
            </a:r>
            <a:r>
              <a:rPr lang="sv-SE" sz="1050" dirty="0">
                <a:solidFill>
                  <a:srgbClr val="0070C0"/>
                </a:solidFill>
              </a:rPr>
              <a:t> + 20</a:t>
            </a:r>
            <a:r>
              <a:rPr lang="sv-SE" sz="1050" dirty="0"/>
              <a:t>.</a:t>
            </a:r>
          </a:p>
        </p:txBody>
      </p:sp>
      <p:sp>
        <p:nvSpPr>
          <p:cNvPr id="76" name="Rektangel 75">
            <a:extLst>
              <a:ext uri="{FF2B5EF4-FFF2-40B4-BE49-F238E27FC236}">
                <a16:creationId xmlns:a16="http://schemas.microsoft.com/office/drawing/2014/main" id="{10EA2AEB-8729-B54F-8276-810C0E601215}"/>
              </a:ext>
            </a:extLst>
          </p:cNvPr>
          <p:cNvSpPr/>
          <p:nvPr/>
        </p:nvSpPr>
        <p:spPr>
          <a:xfrm>
            <a:off x="1565104" y="3595106"/>
            <a:ext cx="2187126" cy="461665"/>
          </a:xfrm>
          <a:prstGeom prst="rect">
            <a:avLst/>
          </a:prstGeom>
        </p:spPr>
        <p:txBody>
          <a:bodyPr wrap="square">
            <a:spAutoFit/>
          </a:bodyPr>
          <a:lstStyle/>
          <a:p>
            <a:r>
              <a:rPr lang="sv-SE" sz="1200" dirty="0"/>
              <a:t>Antag att det dröjer </a:t>
            </a:r>
            <a:r>
              <a:rPr lang="sv-SE" sz="1200" i="1" dirty="0"/>
              <a:t>x </a:t>
            </a:r>
            <a:r>
              <a:rPr lang="sv-SE" sz="1200" dirty="0"/>
              <a:t>dygn innan plantorna är lika långa</a:t>
            </a:r>
          </a:p>
        </p:txBody>
      </p:sp>
      <p:sp>
        <p:nvSpPr>
          <p:cNvPr id="78" name="textruta 77">
            <a:extLst>
              <a:ext uri="{FF2B5EF4-FFF2-40B4-BE49-F238E27FC236}">
                <a16:creationId xmlns:a16="http://schemas.microsoft.com/office/drawing/2014/main" id="{2B835717-D8B1-3848-8323-ECADECD906C2}"/>
              </a:ext>
            </a:extLst>
          </p:cNvPr>
          <p:cNvSpPr txBox="1"/>
          <p:nvPr/>
        </p:nvSpPr>
        <p:spPr>
          <a:xfrm>
            <a:off x="3414027" y="50838"/>
            <a:ext cx="2973038" cy="584776"/>
          </a:xfrm>
          <a:prstGeom prst="rect">
            <a:avLst/>
          </a:prstGeom>
          <a:noFill/>
        </p:spPr>
        <p:txBody>
          <a:bodyPr wrap="square" rtlCol="0">
            <a:spAutoFit/>
          </a:bodyPr>
          <a:lstStyle/>
          <a:p>
            <a:r>
              <a:rPr lang="sv-SE" sz="3200" b="1" i="1" dirty="0">
                <a:solidFill>
                  <a:srgbClr val="C00000"/>
                </a:solidFill>
                <a:latin typeface="+mj-lt"/>
                <a:cs typeface="Comic Sans MS"/>
              </a:rPr>
              <a:t>Lösningsförslag</a:t>
            </a:r>
          </a:p>
        </p:txBody>
      </p:sp>
      <p:sp>
        <p:nvSpPr>
          <p:cNvPr id="66" name="Rektangel 65">
            <a:extLst>
              <a:ext uri="{FF2B5EF4-FFF2-40B4-BE49-F238E27FC236}">
                <a16:creationId xmlns:a16="http://schemas.microsoft.com/office/drawing/2014/main" id="{C78916FB-2FBF-1943-9634-386BA8FE05A9}"/>
              </a:ext>
            </a:extLst>
          </p:cNvPr>
          <p:cNvSpPr/>
          <p:nvPr/>
        </p:nvSpPr>
        <p:spPr>
          <a:xfrm>
            <a:off x="837576" y="2847769"/>
            <a:ext cx="3432101" cy="276999"/>
          </a:xfrm>
          <a:prstGeom prst="rect">
            <a:avLst/>
          </a:prstGeom>
        </p:spPr>
        <p:txBody>
          <a:bodyPr wrap="square">
            <a:spAutoFit/>
          </a:bodyPr>
          <a:lstStyle/>
          <a:p>
            <a:r>
              <a:rPr lang="sv-SE" sz="1200" dirty="0">
                <a:solidFill>
                  <a:srgbClr val="C00000"/>
                </a:solidFill>
              </a:rPr>
              <a:t>Det dröjer 8 dygn och då är plantorna 40 cm långa.</a:t>
            </a:r>
          </a:p>
        </p:txBody>
      </p:sp>
      <p:pic>
        <p:nvPicPr>
          <p:cNvPr id="20" name="Bildobjekt 19">
            <a:extLst>
              <a:ext uri="{FF2B5EF4-FFF2-40B4-BE49-F238E27FC236}">
                <a16:creationId xmlns:a16="http://schemas.microsoft.com/office/drawing/2014/main" id="{AF188460-EA1D-ED44-BAED-89EF4EA14133}"/>
              </a:ext>
            </a:extLst>
          </p:cNvPr>
          <p:cNvPicPr>
            <a:picLocks noChangeAspect="1"/>
          </p:cNvPicPr>
          <p:nvPr/>
        </p:nvPicPr>
        <p:blipFill>
          <a:blip r:embed="rId4"/>
          <a:stretch>
            <a:fillRect/>
          </a:stretch>
        </p:blipFill>
        <p:spPr>
          <a:xfrm>
            <a:off x="1552339" y="3342129"/>
            <a:ext cx="2006258" cy="240983"/>
          </a:xfrm>
          <a:prstGeom prst="rect">
            <a:avLst/>
          </a:prstGeom>
        </p:spPr>
      </p:pic>
      <p:pic>
        <p:nvPicPr>
          <p:cNvPr id="44" name="Bildobjekt 43">
            <a:extLst>
              <a:ext uri="{FF2B5EF4-FFF2-40B4-BE49-F238E27FC236}">
                <a16:creationId xmlns:a16="http://schemas.microsoft.com/office/drawing/2014/main" id="{1C527507-7DB9-2943-929D-44DF4C7B9161}"/>
              </a:ext>
            </a:extLst>
          </p:cNvPr>
          <p:cNvPicPr>
            <a:picLocks noChangeAspect="1"/>
          </p:cNvPicPr>
          <p:nvPr/>
        </p:nvPicPr>
        <p:blipFill>
          <a:blip r:embed="rId5"/>
          <a:stretch>
            <a:fillRect/>
          </a:stretch>
        </p:blipFill>
        <p:spPr>
          <a:xfrm>
            <a:off x="5854429" y="3340531"/>
            <a:ext cx="1668263" cy="195308"/>
          </a:xfrm>
          <a:prstGeom prst="rect">
            <a:avLst/>
          </a:prstGeom>
        </p:spPr>
      </p:pic>
      <p:pic>
        <p:nvPicPr>
          <p:cNvPr id="5" name="Bildobjekt 4">
            <a:extLst>
              <a:ext uri="{FF2B5EF4-FFF2-40B4-BE49-F238E27FC236}">
                <a16:creationId xmlns:a16="http://schemas.microsoft.com/office/drawing/2014/main" id="{797D8FC4-F54D-2948-9368-3F3963428190}"/>
              </a:ext>
            </a:extLst>
          </p:cNvPr>
          <p:cNvPicPr>
            <a:picLocks noChangeAspect="1"/>
          </p:cNvPicPr>
          <p:nvPr/>
        </p:nvPicPr>
        <p:blipFill>
          <a:blip r:embed="rId6"/>
          <a:stretch>
            <a:fillRect/>
          </a:stretch>
        </p:blipFill>
        <p:spPr>
          <a:xfrm>
            <a:off x="1702033" y="1179015"/>
            <a:ext cx="1752011" cy="207713"/>
          </a:xfrm>
          <a:prstGeom prst="rect">
            <a:avLst/>
          </a:prstGeom>
        </p:spPr>
      </p:pic>
      <p:graphicFrame>
        <p:nvGraphicFramePr>
          <p:cNvPr id="8" name="Tabell 7">
            <a:extLst>
              <a:ext uri="{FF2B5EF4-FFF2-40B4-BE49-F238E27FC236}">
                <a16:creationId xmlns:a16="http://schemas.microsoft.com/office/drawing/2014/main" id="{3E4FEB56-3593-E94C-8F26-2F9029FED031}"/>
              </a:ext>
            </a:extLst>
          </p:cNvPr>
          <p:cNvGraphicFramePr>
            <a:graphicFrameLocks noGrp="1"/>
          </p:cNvGraphicFramePr>
          <p:nvPr>
            <p:extLst>
              <p:ext uri="{D42A27DB-BD31-4B8C-83A1-F6EECF244321}">
                <p14:modId xmlns:p14="http://schemas.microsoft.com/office/powerpoint/2010/main" val="2532647408"/>
              </p:ext>
            </p:extLst>
          </p:nvPr>
        </p:nvGraphicFramePr>
        <p:xfrm>
          <a:off x="782385" y="1539710"/>
          <a:ext cx="1598431" cy="1219200"/>
        </p:xfrm>
        <a:graphic>
          <a:graphicData uri="http://schemas.openxmlformats.org/drawingml/2006/table">
            <a:tbl>
              <a:tblPr firstRow="1" bandRow="1">
                <a:tableStyleId>{5C22544A-7EE6-4342-B048-85BDC9FD1C3A}</a:tableStyleId>
              </a:tblPr>
              <a:tblGrid>
                <a:gridCol w="446431">
                  <a:extLst>
                    <a:ext uri="{9D8B030D-6E8A-4147-A177-3AD203B41FA5}">
                      <a16:colId xmlns:a16="http://schemas.microsoft.com/office/drawing/2014/main" val="3947208422"/>
                    </a:ext>
                  </a:extLst>
                </a:gridCol>
                <a:gridCol w="576000">
                  <a:extLst>
                    <a:ext uri="{9D8B030D-6E8A-4147-A177-3AD203B41FA5}">
                      <a16:colId xmlns:a16="http://schemas.microsoft.com/office/drawing/2014/main" val="2930823326"/>
                    </a:ext>
                  </a:extLst>
                </a:gridCol>
                <a:gridCol w="576000">
                  <a:extLst>
                    <a:ext uri="{9D8B030D-6E8A-4147-A177-3AD203B41FA5}">
                      <a16:colId xmlns:a16="http://schemas.microsoft.com/office/drawing/2014/main" val="1042249521"/>
                    </a:ext>
                  </a:extLst>
                </a:gridCol>
              </a:tblGrid>
              <a:tr h="177904">
                <a:tc>
                  <a:txBody>
                    <a:bodyPr/>
                    <a:lstStyle/>
                    <a:p>
                      <a:r>
                        <a:rPr lang="sv-SE" sz="1000" b="0" dirty="0">
                          <a:solidFill>
                            <a:schemeClr val="tx1"/>
                          </a:solidFill>
                        </a:rPr>
                        <a:t>Dygn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900" b="0" dirty="0">
                          <a:solidFill>
                            <a:schemeClr val="tx1"/>
                          </a:solidFill>
                        </a:rPr>
                        <a:t>Planta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900" b="0" dirty="0">
                          <a:solidFill>
                            <a:schemeClr val="tx1"/>
                          </a:solidFill>
                        </a:rPr>
                        <a:t>Planta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7013433"/>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951128"/>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454749"/>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331271"/>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539268"/>
                  </a:ext>
                </a:extLst>
              </a:tr>
            </a:tbl>
          </a:graphicData>
        </a:graphic>
      </p:graphicFrame>
      <p:sp>
        <p:nvSpPr>
          <p:cNvPr id="65" name="Rektangel 64">
            <a:extLst>
              <a:ext uri="{FF2B5EF4-FFF2-40B4-BE49-F238E27FC236}">
                <a16:creationId xmlns:a16="http://schemas.microsoft.com/office/drawing/2014/main" id="{AB385620-A19C-0447-BE51-9190FDAD2E6A}"/>
              </a:ext>
            </a:extLst>
          </p:cNvPr>
          <p:cNvSpPr/>
          <p:nvPr/>
        </p:nvSpPr>
        <p:spPr>
          <a:xfrm>
            <a:off x="811357" y="1763953"/>
            <a:ext cx="471684" cy="261610"/>
          </a:xfrm>
          <a:prstGeom prst="rect">
            <a:avLst/>
          </a:prstGeom>
        </p:spPr>
        <p:txBody>
          <a:bodyPr wrap="square">
            <a:spAutoFit/>
          </a:bodyPr>
          <a:lstStyle/>
          <a:p>
            <a:r>
              <a:rPr lang="sv-SE" sz="1050" dirty="0"/>
              <a:t>1</a:t>
            </a:r>
          </a:p>
        </p:txBody>
      </p:sp>
      <p:sp>
        <p:nvSpPr>
          <p:cNvPr id="120" name="Rektangel 119">
            <a:extLst>
              <a:ext uri="{FF2B5EF4-FFF2-40B4-BE49-F238E27FC236}">
                <a16:creationId xmlns:a16="http://schemas.microsoft.com/office/drawing/2014/main" id="{945D7392-C2FD-B04B-899E-ACF78AB35D24}"/>
              </a:ext>
            </a:extLst>
          </p:cNvPr>
          <p:cNvSpPr/>
          <p:nvPr/>
        </p:nvSpPr>
        <p:spPr>
          <a:xfrm>
            <a:off x="1198198" y="1773362"/>
            <a:ext cx="471684" cy="261610"/>
          </a:xfrm>
          <a:prstGeom prst="rect">
            <a:avLst/>
          </a:prstGeom>
        </p:spPr>
        <p:txBody>
          <a:bodyPr wrap="square">
            <a:spAutoFit/>
          </a:bodyPr>
          <a:lstStyle/>
          <a:p>
            <a:r>
              <a:rPr lang="sv-SE" sz="1050" dirty="0"/>
              <a:t>15,5</a:t>
            </a:r>
          </a:p>
        </p:txBody>
      </p:sp>
      <p:sp>
        <p:nvSpPr>
          <p:cNvPr id="122" name="Rektangel 121">
            <a:extLst>
              <a:ext uri="{FF2B5EF4-FFF2-40B4-BE49-F238E27FC236}">
                <a16:creationId xmlns:a16="http://schemas.microsoft.com/office/drawing/2014/main" id="{28E3A687-E727-E741-A9CE-35475F78B538}"/>
              </a:ext>
            </a:extLst>
          </p:cNvPr>
          <p:cNvSpPr/>
          <p:nvPr/>
        </p:nvSpPr>
        <p:spPr>
          <a:xfrm>
            <a:off x="1763661" y="1763474"/>
            <a:ext cx="471684" cy="261610"/>
          </a:xfrm>
          <a:prstGeom prst="rect">
            <a:avLst/>
          </a:prstGeom>
        </p:spPr>
        <p:txBody>
          <a:bodyPr wrap="square">
            <a:spAutoFit/>
          </a:bodyPr>
          <a:lstStyle/>
          <a:p>
            <a:r>
              <a:rPr lang="sv-SE" sz="1050" dirty="0"/>
              <a:t>22,5</a:t>
            </a:r>
          </a:p>
        </p:txBody>
      </p:sp>
      <p:sp>
        <p:nvSpPr>
          <p:cNvPr id="125" name="Rektangel 124">
            <a:extLst>
              <a:ext uri="{FF2B5EF4-FFF2-40B4-BE49-F238E27FC236}">
                <a16:creationId xmlns:a16="http://schemas.microsoft.com/office/drawing/2014/main" id="{0064AF09-32F9-9C48-B2D2-9FBEAAF652CA}"/>
              </a:ext>
            </a:extLst>
          </p:cNvPr>
          <p:cNvSpPr/>
          <p:nvPr/>
        </p:nvSpPr>
        <p:spPr>
          <a:xfrm>
            <a:off x="806287" y="2000900"/>
            <a:ext cx="471684" cy="261610"/>
          </a:xfrm>
          <a:prstGeom prst="rect">
            <a:avLst/>
          </a:prstGeom>
        </p:spPr>
        <p:txBody>
          <a:bodyPr wrap="square">
            <a:spAutoFit/>
          </a:bodyPr>
          <a:lstStyle/>
          <a:p>
            <a:r>
              <a:rPr lang="sv-SE" sz="1050" dirty="0"/>
              <a:t>2</a:t>
            </a:r>
          </a:p>
        </p:txBody>
      </p:sp>
      <p:sp>
        <p:nvSpPr>
          <p:cNvPr id="126" name="Rektangel 125">
            <a:extLst>
              <a:ext uri="{FF2B5EF4-FFF2-40B4-BE49-F238E27FC236}">
                <a16:creationId xmlns:a16="http://schemas.microsoft.com/office/drawing/2014/main" id="{7F65C2E2-2F58-F448-89A4-E3FC00153092}"/>
              </a:ext>
            </a:extLst>
          </p:cNvPr>
          <p:cNvSpPr/>
          <p:nvPr/>
        </p:nvSpPr>
        <p:spPr>
          <a:xfrm>
            <a:off x="1198198" y="2009854"/>
            <a:ext cx="471684" cy="261610"/>
          </a:xfrm>
          <a:prstGeom prst="rect">
            <a:avLst/>
          </a:prstGeom>
        </p:spPr>
        <p:txBody>
          <a:bodyPr wrap="square">
            <a:spAutoFit/>
          </a:bodyPr>
          <a:lstStyle/>
          <a:p>
            <a:r>
              <a:rPr lang="sv-SE" sz="1050" dirty="0"/>
              <a:t>19</a:t>
            </a:r>
          </a:p>
        </p:txBody>
      </p:sp>
      <p:sp>
        <p:nvSpPr>
          <p:cNvPr id="127" name="Rektangel 126">
            <a:extLst>
              <a:ext uri="{FF2B5EF4-FFF2-40B4-BE49-F238E27FC236}">
                <a16:creationId xmlns:a16="http://schemas.microsoft.com/office/drawing/2014/main" id="{7DAD99B6-AEF7-B341-A5DE-E041ADD7E40E}"/>
              </a:ext>
            </a:extLst>
          </p:cNvPr>
          <p:cNvSpPr/>
          <p:nvPr/>
        </p:nvSpPr>
        <p:spPr>
          <a:xfrm>
            <a:off x="1774870" y="2006868"/>
            <a:ext cx="471684" cy="261610"/>
          </a:xfrm>
          <a:prstGeom prst="rect">
            <a:avLst/>
          </a:prstGeom>
        </p:spPr>
        <p:txBody>
          <a:bodyPr wrap="square">
            <a:spAutoFit/>
          </a:bodyPr>
          <a:lstStyle/>
          <a:p>
            <a:r>
              <a:rPr lang="sv-SE" sz="1050" dirty="0"/>
              <a:t>25</a:t>
            </a:r>
          </a:p>
        </p:txBody>
      </p:sp>
      <p:sp>
        <p:nvSpPr>
          <p:cNvPr id="130" name="Rektangel 129">
            <a:extLst>
              <a:ext uri="{FF2B5EF4-FFF2-40B4-BE49-F238E27FC236}">
                <a16:creationId xmlns:a16="http://schemas.microsoft.com/office/drawing/2014/main" id="{54AD613F-2332-FC43-8D0D-D74C23F3E48A}"/>
              </a:ext>
            </a:extLst>
          </p:cNvPr>
          <p:cNvSpPr/>
          <p:nvPr/>
        </p:nvSpPr>
        <p:spPr>
          <a:xfrm>
            <a:off x="806287" y="2242603"/>
            <a:ext cx="471684" cy="261610"/>
          </a:xfrm>
          <a:prstGeom prst="rect">
            <a:avLst/>
          </a:prstGeom>
        </p:spPr>
        <p:txBody>
          <a:bodyPr wrap="square">
            <a:spAutoFit/>
          </a:bodyPr>
          <a:lstStyle/>
          <a:p>
            <a:r>
              <a:rPr lang="sv-SE" sz="1050" dirty="0"/>
              <a:t>3</a:t>
            </a:r>
          </a:p>
        </p:txBody>
      </p:sp>
      <p:sp>
        <p:nvSpPr>
          <p:cNvPr id="131" name="Rektangel 130">
            <a:extLst>
              <a:ext uri="{FF2B5EF4-FFF2-40B4-BE49-F238E27FC236}">
                <a16:creationId xmlns:a16="http://schemas.microsoft.com/office/drawing/2014/main" id="{32B8005F-632B-B046-AEE4-72F959DAB735}"/>
              </a:ext>
            </a:extLst>
          </p:cNvPr>
          <p:cNvSpPr/>
          <p:nvPr/>
        </p:nvSpPr>
        <p:spPr>
          <a:xfrm>
            <a:off x="1188523" y="2257037"/>
            <a:ext cx="633926" cy="253916"/>
          </a:xfrm>
          <a:prstGeom prst="rect">
            <a:avLst/>
          </a:prstGeom>
        </p:spPr>
        <p:txBody>
          <a:bodyPr wrap="square">
            <a:spAutoFit/>
          </a:bodyPr>
          <a:lstStyle/>
          <a:p>
            <a:r>
              <a:rPr lang="sv-SE" sz="1050" dirty="0"/>
              <a:t>22,5</a:t>
            </a:r>
          </a:p>
        </p:txBody>
      </p:sp>
      <p:sp>
        <p:nvSpPr>
          <p:cNvPr id="132" name="Rektangel 131">
            <a:extLst>
              <a:ext uri="{FF2B5EF4-FFF2-40B4-BE49-F238E27FC236}">
                <a16:creationId xmlns:a16="http://schemas.microsoft.com/office/drawing/2014/main" id="{178F544B-DA6D-184E-8A6D-4FBAF8F14B03}"/>
              </a:ext>
            </a:extLst>
          </p:cNvPr>
          <p:cNvSpPr/>
          <p:nvPr/>
        </p:nvSpPr>
        <p:spPr>
          <a:xfrm>
            <a:off x="1771170" y="2245701"/>
            <a:ext cx="633926" cy="253916"/>
          </a:xfrm>
          <a:prstGeom prst="rect">
            <a:avLst/>
          </a:prstGeom>
        </p:spPr>
        <p:txBody>
          <a:bodyPr wrap="square">
            <a:spAutoFit/>
          </a:bodyPr>
          <a:lstStyle/>
          <a:p>
            <a:r>
              <a:rPr lang="sv-SE" sz="1050" dirty="0"/>
              <a:t>27,5</a:t>
            </a:r>
          </a:p>
        </p:txBody>
      </p:sp>
      <p:sp>
        <p:nvSpPr>
          <p:cNvPr id="134" name="Rektangel 133">
            <a:extLst>
              <a:ext uri="{FF2B5EF4-FFF2-40B4-BE49-F238E27FC236}">
                <a16:creationId xmlns:a16="http://schemas.microsoft.com/office/drawing/2014/main" id="{168914EA-98F6-F446-83B1-48E90DE4BBB5}"/>
              </a:ext>
            </a:extLst>
          </p:cNvPr>
          <p:cNvSpPr/>
          <p:nvPr/>
        </p:nvSpPr>
        <p:spPr>
          <a:xfrm>
            <a:off x="818820" y="2496098"/>
            <a:ext cx="471684" cy="261610"/>
          </a:xfrm>
          <a:prstGeom prst="rect">
            <a:avLst/>
          </a:prstGeom>
        </p:spPr>
        <p:txBody>
          <a:bodyPr wrap="square">
            <a:spAutoFit/>
          </a:bodyPr>
          <a:lstStyle/>
          <a:p>
            <a:r>
              <a:rPr lang="sv-SE" sz="1050" dirty="0"/>
              <a:t>4</a:t>
            </a:r>
          </a:p>
        </p:txBody>
      </p:sp>
      <p:sp>
        <p:nvSpPr>
          <p:cNvPr id="135" name="Rektangel 134">
            <a:extLst>
              <a:ext uri="{FF2B5EF4-FFF2-40B4-BE49-F238E27FC236}">
                <a16:creationId xmlns:a16="http://schemas.microsoft.com/office/drawing/2014/main" id="{C3B4A9E3-A8F0-D34D-B66D-F3B52700C6F8}"/>
              </a:ext>
            </a:extLst>
          </p:cNvPr>
          <p:cNvSpPr/>
          <p:nvPr/>
        </p:nvSpPr>
        <p:spPr>
          <a:xfrm>
            <a:off x="1198198" y="2505052"/>
            <a:ext cx="471684" cy="261610"/>
          </a:xfrm>
          <a:prstGeom prst="rect">
            <a:avLst/>
          </a:prstGeom>
        </p:spPr>
        <p:txBody>
          <a:bodyPr wrap="square">
            <a:spAutoFit/>
          </a:bodyPr>
          <a:lstStyle/>
          <a:p>
            <a:r>
              <a:rPr lang="sv-SE" sz="1050" dirty="0"/>
              <a:t>26</a:t>
            </a:r>
          </a:p>
        </p:txBody>
      </p:sp>
      <p:sp>
        <p:nvSpPr>
          <p:cNvPr id="136" name="Rektangel 135">
            <a:extLst>
              <a:ext uri="{FF2B5EF4-FFF2-40B4-BE49-F238E27FC236}">
                <a16:creationId xmlns:a16="http://schemas.microsoft.com/office/drawing/2014/main" id="{553491C9-A51F-B94D-8C9F-BF3A27DE53B2}"/>
              </a:ext>
            </a:extLst>
          </p:cNvPr>
          <p:cNvSpPr/>
          <p:nvPr/>
        </p:nvSpPr>
        <p:spPr>
          <a:xfrm>
            <a:off x="1795632" y="2495490"/>
            <a:ext cx="471684" cy="261610"/>
          </a:xfrm>
          <a:prstGeom prst="rect">
            <a:avLst/>
          </a:prstGeom>
        </p:spPr>
        <p:txBody>
          <a:bodyPr wrap="square">
            <a:spAutoFit/>
          </a:bodyPr>
          <a:lstStyle/>
          <a:p>
            <a:r>
              <a:rPr lang="sv-SE" sz="1050" dirty="0"/>
              <a:t>30</a:t>
            </a:r>
          </a:p>
        </p:txBody>
      </p:sp>
      <p:sp>
        <p:nvSpPr>
          <p:cNvPr id="165" name="Rektangel 164">
            <a:extLst>
              <a:ext uri="{FF2B5EF4-FFF2-40B4-BE49-F238E27FC236}">
                <a16:creationId xmlns:a16="http://schemas.microsoft.com/office/drawing/2014/main" id="{5209C80E-58DD-EA4D-93F5-515F744F18F6}"/>
              </a:ext>
            </a:extLst>
          </p:cNvPr>
          <p:cNvSpPr/>
          <p:nvPr/>
        </p:nvSpPr>
        <p:spPr>
          <a:xfrm>
            <a:off x="1905944" y="4027604"/>
            <a:ext cx="1548099" cy="253916"/>
          </a:xfrm>
          <a:prstGeom prst="rect">
            <a:avLst/>
          </a:prstGeom>
        </p:spPr>
        <p:txBody>
          <a:bodyPr wrap="square">
            <a:spAutoFit/>
          </a:bodyPr>
          <a:lstStyle/>
          <a:p>
            <a:r>
              <a:rPr lang="sv-SE" sz="1050" dirty="0"/>
              <a:t>12</a:t>
            </a:r>
            <a:r>
              <a:rPr lang="sv-SE" sz="1050" i="1" dirty="0"/>
              <a:t> </a:t>
            </a:r>
            <a:r>
              <a:rPr lang="sv-SE" sz="1050" dirty="0"/>
              <a:t>+ 3,5</a:t>
            </a:r>
            <a:r>
              <a:rPr lang="sv-SE" sz="1050" i="1" dirty="0"/>
              <a:t>x </a:t>
            </a:r>
            <a:r>
              <a:rPr lang="sv-SE" sz="1050" dirty="0"/>
              <a:t>= 20 + 2,5</a:t>
            </a:r>
            <a:r>
              <a:rPr lang="sv-SE" sz="1050" i="1" dirty="0"/>
              <a:t>x</a:t>
            </a:r>
            <a:endParaRPr lang="sv-SE" sz="1050" dirty="0"/>
          </a:p>
        </p:txBody>
      </p:sp>
      <p:sp>
        <p:nvSpPr>
          <p:cNvPr id="139" name="Rektangel 138">
            <a:extLst>
              <a:ext uri="{FF2B5EF4-FFF2-40B4-BE49-F238E27FC236}">
                <a16:creationId xmlns:a16="http://schemas.microsoft.com/office/drawing/2014/main" id="{1C96C416-D672-734C-8CC0-21C7FEC651A2}"/>
              </a:ext>
            </a:extLst>
          </p:cNvPr>
          <p:cNvSpPr/>
          <p:nvPr/>
        </p:nvSpPr>
        <p:spPr>
          <a:xfrm>
            <a:off x="4584916" y="2574202"/>
            <a:ext cx="1641433" cy="430887"/>
          </a:xfrm>
          <a:prstGeom prst="rect">
            <a:avLst/>
          </a:prstGeom>
        </p:spPr>
        <p:txBody>
          <a:bodyPr wrap="square">
            <a:spAutoFit/>
          </a:bodyPr>
          <a:lstStyle/>
          <a:p>
            <a:r>
              <a:rPr lang="sv-SE" sz="1050" dirty="0"/>
              <a:t>De båda ekvationerna ritas in i ett koordinatsystem.</a:t>
            </a:r>
          </a:p>
        </p:txBody>
      </p:sp>
      <p:sp>
        <p:nvSpPr>
          <p:cNvPr id="166" name="Rektangel 165">
            <a:extLst>
              <a:ext uri="{FF2B5EF4-FFF2-40B4-BE49-F238E27FC236}">
                <a16:creationId xmlns:a16="http://schemas.microsoft.com/office/drawing/2014/main" id="{F1680DE3-3671-A548-9C68-AA695484EF92}"/>
              </a:ext>
            </a:extLst>
          </p:cNvPr>
          <p:cNvSpPr/>
          <p:nvPr/>
        </p:nvSpPr>
        <p:spPr>
          <a:xfrm>
            <a:off x="2064890" y="4222167"/>
            <a:ext cx="1221530" cy="261610"/>
          </a:xfrm>
          <a:prstGeom prst="rect">
            <a:avLst/>
          </a:prstGeom>
        </p:spPr>
        <p:txBody>
          <a:bodyPr wrap="square">
            <a:spAutoFit/>
          </a:bodyPr>
          <a:lstStyle/>
          <a:p>
            <a:r>
              <a:rPr lang="sv-SE" sz="1050" dirty="0"/>
              <a:t>12 + </a:t>
            </a:r>
            <a:r>
              <a:rPr lang="sv-SE" sz="1050" i="1" dirty="0"/>
              <a:t>x </a:t>
            </a:r>
            <a:r>
              <a:rPr lang="sv-SE" sz="1050" dirty="0"/>
              <a:t>= 20</a:t>
            </a:r>
          </a:p>
        </p:txBody>
      </p:sp>
      <p:sp>
        <p:nvSpPr>
          <p:cNvPr id="180" name="Rektangel 179">
            <a:extLst>
              <a:ext uri="{FF2B5EF4-FFF2-40B4-BE49-F238E27FC236}">
                <a16:creationId xmlns:a16="http://schemas.microsoft.com/office/drawing/2014/main" id="{22397397-93AB-584F-A919-68D229062E90}"/>
              </a:ext>
            </a:extLst>
          </p:cNvPr>
          <p:cNvSpPr/>
          <p:nvPr/>
        </p:nvSpPr>
        <p:spPr>
          <a:xfrm>
            <a:off x="2326258" y="4408059"/>
            <a:ext cx="374924" cy="253916"/>
          </a:xfrm>
          <a:prstGeom prst="rect">
            <a:avLst/>
          </a:prstGeom>
        </p:spPr>
        <p:txBody>
          <a:bodyPr wrap="square">
            <a:spAutoFit/>
          </a:bodyPr>
          <a:lstStyle/>
          <a:p>
            <a:r>
              <a:rPr lang="sv-SE" sz="1050" i="1" dirty="0"/>
              <a:t>x </a:t>
            </a:r>
            <a:r>
              <a:rPr lang="sv-SE" sz="1050" dirty="0"/>
              <a:t>=</a:t>
            </a:r>
          </a:p>
        </p:txBody>
      </p:sp>
      <p:sp>
        <p:nvSpPr>
          <p:cNvPr id="181" name="Rektangel 180">
            <a:extLst>
              <a:ext uri="{FF2B5EF4-FFF2-40B4-BE49-F238E27FC236}">
                <a16:creationId xmlns:a16="http://schemas.microsoft.com/office/drawing/2014/main" id="{04E4C8CA-D25A-F648-A4A8-AE3B5205048D}"/>
              </a:ext>
            </a:extLst>
          </p:cNvPr>
          <p:cNvSpPr/>
          <p:nvPr/>
        </p:nvSpPr>
        <p:spPr>
          <a:xfrm>
            <a:off x="2529440" y="4406004"/>
            <a:ext cx="442963" cy="253916"/>
          </a:xfrm>
          <a:prstGeom prst="rect">
            <a:avLst/>
          </a:prstGeom>
        </p:spPr>
        <p:txBody>
          <a:bodyPr wrap="square">
            <a:spAutoFit/>
          </a:bodyPr>
          <a:lstStyle/>
          <a:p>
            <a:r>
              <a:rPr lang="sv-SE" sz="1050" dirty="0">
                <a:solidFill>
                  <a:srgbClr val="FF0000"/>
                </a:solidFill>
              </a:rPr>
              <a:t>8</a:t>
            </a:r>
          </a:p>
        </p:txBody>
      </p:sp>
      <p:sp>
        <p:nvSpPr>
          <p:cNvPr id="182" name="Rektangel 181">
            <a:extLst>
              <a:ext uri="{FF2B5EF4-FFF2-40B4-BE49-F238E27FC236}">
                <a16:creationId xmlns:a16="http://schemas.microsoft.com/office/drawing/2014/main" id="{4E17E77C-0310-7349-B077-D840EBEBA8A0}"/>
              </a:ext>
            </a:extLst>
          </p:cNvPr>
          <p:cNvSpPr/>
          <p:nvPr/>
        </p:nvSpPr>
        <p:spPr>
          <a:xfrm>
            <a:off x="907931" y="5050057"/>
            <a:ext cx="3349545" cy="276999"/>
          </a:xfrm>
          <a:prstGeom prst="rect">
            <a:avLst/>
          </a:prstGeom>
        </p:spPr>
        <p:txBody>
          <a:bodyPr wrap="square">
            <a:spAutoFit/>
          </a:bodyPr>
          <a:lstStyle/>
          <a:p>
            <a:r>
              <a:rPr lang="sv-SE" sz="1200" dirty="0">
                <a:solidFill>
                  <a:srgbClr val="C00000"/>
                </a:solidFill>
              </a:rPr>
              <a:t>Det dröjer 8 dygn och då är plantorna 40 cm långa.</a:t>
            </a:r>
          </a:p>
        </p:txBody>
      </p:sp>
      <p:sp>
        <p:nvSpPr>
          <p:cNvPr id="183" name="Rektangel 182">
            <a:extLst>
              <a:ext uri="{FF2B5EF4-FFF2-40B4-BE49-F238E27FC236}">
                <a16:creationId xmlns:a16="http://schemas.microsoft.com/office/drawing/2014/main" id="{3594C04E-139F-EE4A-BCFC-5E23C6771420}"/>
              </a:ext>
            </a:extLst>
          </p:cNvPr>
          <p:cNvSpPr/>
          <p:nvPr/>
        </p:nvSpPr>
        <p:spPr>
          <a:xfrm>
            <a:off x="5451692" y="3496072"/>
            <a:ext cx="3093812" cy="276999"/>
          </a:xfrm>
          <a:prstGeom prst="rect">
            <a:avLst/>
          </a:prstGeom>
        </p:spPr>
        <p:txBody>
          <a:bodyPr wrap="square">
            <a:spAutoFit/>
          </a:bodyPr>
          <a:lstStyle/>
          <a:p>
            <a:r>
              <a:rPr lang="sv-SE" sz="1200" dirty="0"/>
              <a:t>Den fjärde strategin kan vara </a:t>
            </a:r>
            <a:r>
              <a:rPr lang="sv-SE" sz="1200" i="1" dirty="0"/>
              <a:t>Tänk logiskt. </a:t>
            </a:r>
            <a:endParaRPr lang="sv-SE" sz="1200" dirty="0"/>
          </a:p>
        </p:txBody>
      </p:sp>
      <p:sp>
        <p:nvSpPr>
          <p:cNvPr id="184" name="Rektangel 183">
            <a:extLst>
              <a:ext uri="{FF2B5EF4-FFF2-40B4-BE49-F238E27FC236}">
                <a16:creationId xmlns:a16="http://schemas.microsoft.com/office/drawing/2014/main" id="{7DE6869F-A163-6D47-AB9C-6765B23B4C1A}"/>
              </a:ext>
            </a:extLst>
          </p:cNvPr>
          <p:cNvSpPr/>
          <p:nvPr/>
        </p:nvSpPr>
        <p:spPr>
          <a:xfrm>
            <a:off x="5380800" y="3749548"/>
            <a:ext cx="3036773" cy="276999"/>
          </a:xfrm>
          <a:prstGeom prst="rect">
            <a:avLst/>
          </a:prstGeom>
        </p:spPr>
        <p:txBody>
          <a:bodyPr wrap="square">
            <a:spAutoFit/>
          </a:bodyPr>
          <a:lstStyle/>
          <a:p>
            <a:r>
              <a:rPr lang="sv-SE" sz="1200" dirty="0"/>
              <a:t>För varje dygn </a:t>
            </a:r>
            <a:r>
              <a:rPr lang="sv-SE" sz="1200" dirty="0">
                <a:solidFill>
                  <a:srgbClr val="C00000"/>
                </a:solidFill>
              </a:rPr>
              <a:t>minskar skillnaden</a:t>
            </a:r>
            <a:r>
              <a:rPr lang="sv-SE" sz="1200" dirty="0"/>
              <a:t> med </a:t>
            </a:r>
            <a:r>
              <a:rPr lang="sv-SE" sz="1200" dirty="0">
                <a:solidFill>
                  <a:srgbClr val="C00000"/>
                </a:solidFill>
              </a:rPr>
              <a:t>1 cm</a:t>
            </a:r>
            <a:r>
              <a:rPr lang="sv-SE" sz="1200" dirty="0"/>
              <a:t>.</a:t>
            </a:r>
          </a:p>
        </p:txBody>
      </p:sp>
      <p:sp>
        <p:nvSpPr>
          <p:cNvPr id="185" name="Rektangel 184">
            <a:extLst>
              <a:ext uri="{FF2B5EF4-FFF2-40B4-BE49-F238E27FC236}">
                <a16:creationId xmlns:a16="http://schemas.microsoft.com/office/drawing/2014/main" id="{F53F3096-6B94-E84D-BCBA-7DB609072171}"/>
              </a:ext>
            </a:extLst>
          </p:cNvPr>
          <p:cNvSpPr/>
          <p:nvPr/>
        </p:nvSpPr>
        <p:spPr>
          <a:xfrm>
            <a:off x="1231180" y="4698282"/>
            <a:ext cx="1298260" cy="261610"/>
          </a:xfrm>
          <a:prstGeom prst="rect">
            <a:avLst/>
          </a:prstGeom>
        </p:spPr>
        <p:txBody>
          <a:bodyPr wrap="square">
            <a:spAutoFit/>
          </a:bodyPr>
          <a:lstStyle/>
          <a:p>
            <a:r>
              <a:rPr lang="sv-SE" sz="1050" dirty="0"/>
              <a:t>Plantornas längd:</a:t>
            </a:r>
          </a:p>
        </p:txBody>
      </p:sp>
      <p:sp>
        <p:nvSpPr>
          <p:cNvPr id="186" name="Rektangel 185">
            <a:extLst>
              <a:ext uri="{FF2B5EF4-FFF2-40B4-BE49-F238E27FC236}">
                <a16:creationId xmlns:a16="http://schemas.microsoft.com/office/drawing/2014/main" id="{123CC831-E121-DA4D-9661-9393866755A0}"/>
              </a:ext>
            </a:extLst>
          </p:cNvPr>
          <p:cNvSpPr/>
          <p:nvPr/>
        </p:nvSpPr>
        <p:spPr>
          <a:xfrm>
            <a:off x="5332509" y="4011003"/>
            <a:ext cx="3298587" cy="461665"/>
          </a:xfrm>
          <a:prstGeom prst="rect">
            <a:avLst/>
          </a:prstGeom>
        </p:spPr>
        <p:txBody>
          <a:bodyPr wrap="square">
            <a:spAutoFit/>
          </a:bodyPr>
          <a:lstStyle/>
          <a:p>
            <a:r>
              <a:rPr lang="sv-SE" sz="1200" dirty="0"/>
              <a:t>Eftersom skillnaden från början var </a:t>
            </a:r>
            <a:r>
              <a:rPr lang="sv-SE" sz="1200" dirty="0">
                <a:solidFill>
                  <a:srgbClr val="C00000"/>
                </a:solidFill>
              </a:rPr>
              <a:t>8 cm </a:t>
            </a:r>
            <a:r>
              <a:rPr lang="sv-SE" sz="1200" dirty="0"/>
              <a:t>dröjer det </a:t>
            </a:r>
            <a:r>
              <a:rPr lang="sv-SE" sz="1200" dirty="0">
                <a:solidFill>
                  <a:srgbClr val="C00000"/>
                </a:solidFill>
              </a:rPr>
              <a:t>8 dygn </a:t>
            </a:r>
            <a:r>
              <a:rPr lang="sv-SE" sz="1200" dirty="0"/>
              <a:t>innan plantorna är lika långa.</a:t>
            </a:r>
          </a:p>
        </p:txBody>
      </p:sp>
      <p:sp>
        <p:nvSpPr>
          <p:cNvPr id="188" name="Rektangel 187">
            <a:extLst>
              <a:ext uri="{FF2B5EF4-FFF2-40B4-BE49-F238E27FC236}">
                <a16:creationId xmlns:a16="http://schemas.microsoft.com/office/drawing/2014/main" id="{4A8577DF-1E32-ED47-B115-F133E0D5446A}"/>
              </a:ext>
            </a:extLst>
          </p:cNvPr>
          <p:cNvSpPr/>
          <p:nvPr/>
        </p:nvSpPr>
        <p:spPr>
          <a:xfrm>
            <a:off x="5140400" y="4988398"/>
            <a:ext cx="3325547" cy="276999"/>
          </a:xfrm>
          <a:prstGeom prst="rect">
            <a:avLst/>
          </a:prstGeom>
        </p:spPr>
        <p:txBody>
          <a:bodyPr wrap="square">
            <a:spAutoFit/>
          </a:bodyPr>
          <a:lstStyle/>
          <a:p>
            <a:r>
              <a:rPr lang="sv-SE" sz="1200" dirty="0">
                <a:solidFill>
                  <a:srgbClr val="C00000"/>
                </a:solidFill>
              </a:rPr>
              <a:t>Det dröjer 8 dygn och då är plantorna 40 cm långa.</a:t>
            </a:r>
          </a:p>
        </p:txBody>
      </p:sp>
      <p:graphicFrame>
        <p:nvGraphicFramePr>
          <p:cNvPr id="92" name="Tabell 91">
            <a:extLst>
              <a:ext uri="{FF2B5EF4-FFF2-40B4-BE49-F238E27FC236}">
                <a16:creationId xmlns:a16="http://schemas.microsoft.com/office/drawing/2014/main" id="{9DF69AC3-C05D-4F44-90E2-85A04A890BB0}"/>
              </a:ext>
            </a:extLst>
          </p:cNvPr>
          <p:cNvGraphicFramePr>
            <a:graphicFrameLocks noGrp="1"/>
          </p:cNvGraphicFramePr>
          <p:nvPr>
            <p:extLst>
              <p:ext uri="{D42A27DB-BD31-4B8C-83A1-F6EECF244321}">
                <p14:modId xmlns:p14="http://schemas.microsoft.com/office/powerpoint/2010/main" val="2163051488"/>
              </p:ext>
            </p:extLst>
          </p:nvPr>
        </p:nvGraphicFramePr>
        <p:xfrm>
          <a:off x="2634765" y="1534588"/>
          <a:ext cx="1598431" cy="1219200"/>
        </p:xfrm>
        <a:graphic>
          <a:graphicData uri="http://schemas.openxmlformats.org/drawingml/2006/table">
            <a:tbl>
              <a:tblPr firstRow="1" bandRow="1">
                <a:tableStyleId>{5C22544A-7EE6-4342-B048-85BDC9FD1C3A}</a:tableStyleId>
              </a:tblPr>
              <a:tblGrid>
                <a:gridCol w="446431">
                  <a:extLst>
                    <a:ext uri="{9D8B030D-6E8A-4147-A177-3AD203B41FA5}">
                      <a16:colId xmlns:a16="http://schemas.microsoft.com/office/drawing/2014/main" val="3947208422"/>
                    </a:ext>
                  </a:extLst>
                </a:gridCol>
                <a:gridCol w="576000">
                  <a:extLst>
                    <a:ext uri="{9D8B030D-6E8A-4147-A177-3AD203B41FA5}">
                      <a16:colId xmlns:a16="http://schemas.microsoft.com/office/drawing/2014/main" val="2930823326"/>
                    </a:ext>
                  </a:extLst>
                </a:gridCol>
                <a:gridCol w="576000">
                  <a:extLst>
                    <a:ext uri="{9D8B030D-6E8A-4147-A177-3AD203B41FA5}">
                      <a16:colId xmlns:a16="http://schemas.microsoft.com/office/drawing/2014/main" val="1042249521"/>
                    </a:ext>
                  </a:extLst>
                </a:gridCol>
              </a:tblGrid>
              <a:tr h="177904">
                <a:tc>
                  <a:txBody>
                    <a:bodyPr/>
                    <a:lstStyle/>
                    <a:p>
                      <a:r>
                        <a:rPr lang="sv-SE" sz="1000" b="0" dirty="0">
                          <a:solidFill>
                            <a:schemeClr val="tx1"/>
                          </a:solidFill>
                        </a:rPr>
                        <a:t>Dygn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900" b="0" dirty="0">
                          <a:solidFill>
                            <a:schemeClr val="tx1"/>
                          </a:solidFill>
                        </a:rPr>
                        <a:t>Planta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900" b="0" dirty="0">
                          <a:solidFill>
                            <a:schemeClr val="tx1"/>
                          </a:solidFill>
                        </a:rPr>
                        <a:t>Planta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7013433"/>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951128"/>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454749"/>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331271"/>
                  </a:ext>
                </a:extLst>
              </a:tr>
              <a:tr h="177904">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539268"/>
                  </a:ext>
                </a:extLst>
              </a:tr>
            </a:tbl>
          </a:graphicData>
        </a:graphic>
      </p:graphicFrame>
      <p:sp>
        <p:nvSpPr>
          <p:cNvPr id="93" name="Rektangel 92">
            <a:extLst>
              <a:ext uri="{FF2B5EF4-FFF2-40B4-BE49-F238E27FC236}">
                <a16:creationId xmlns:a16="http://schemas.microsoft.com/office/drawing/2014/main" id="{06DEBAFA-8EF5-244E-8E4E-46D6DB76506C}"/>
              </a:ext>
            </a:extLst>
          </p:cNvPr>
          <p:cNvSpPr/>
          <p:nvPr/>
        </p:nvSpPr>
        <p:spPr>
          <a:xfrm>
            <a:off x="2663737" y="1758831"/>
            <a:ext cx="471684" cy="261610"/>
          </a:xfrm>
          <a:prstGeom prst="rect">
            <a:avLst/>
          </a:prstGeom>
        </p:spPr>
        <p:txBody>
          <a:bodyPr wrap="square">
            <a:spAutoFit/>
          </a:bodyPr>
          <a:lstStyle/>
          <a:p>
            <a:r>
              <a:rPr lang="sv-SE" sz="1050" dirty="0"/>
              <a:t>5</a:t>
            </a:r>
          </a:p>
        </p:txBody>
      </p:sp>
      <p:sp>
        <p:nvSpPr>
          <p:cNvPr id="94" name="Rektangel 93">
            <a:extLst>
              <a:ext uri="{FF2B5EF4-FFF2-40B4-BE49-F238E27FC236}">
                <a16:creationId xmlns:a16="http://schemas.microsoft.com/office/drawing/2014/main" id="{CEAD2CC6-FBDC-024E-87EC-4DC31CCFF642}"/>
              </a:ext>
            </a:extLst>
          </p:cNvPr>
          <p:cNvSpPr/>
          <p:nvPr/>
        </p:nvSpPr>
        <p:spPr>
          <a:xfrm>
            <a:off x="3050578" y="1768240"/>
            <a:ext cx="471684" cy="261610"/>
          </a:xfrm>
          <a:prstGeom prst="rect">
            <a:avLst/>
          </a:prstGeom>
        </p:spPr>
        <p:txBody>
          <a:bodyPr wrap="square">
            <a:spAutoFit/>
          </a:bodyPr>
          <a:lstStyle/>
          <a:p>
            <a:r>
              <a:rPr lang="sv-SE" sz="1050" dirty="0"/>
              <a:t>29,5</a:t>
            </a:r>
          </a:p>
        </p:txBody>
      </p:sp>
      <p:sp>
        <p:nvSpPr>
          <p:cNvPr id="95" name="Rektangel 94">
            <a:extLst>
              <a:ext uri="{FF2B5EF4-FFF2-40B4-BE49-F238E27FC236}">
                <a16:creationId xmlns:a16="http://schemas.microsoft.com/office/drawing/2014/main" id="{D8B2CD02-D4F5-F24A-8E9D-D297A0595CB4}"/>
              </a:ext>
            </a:extLst>
          </p:cNvPr>
          <p:cNvSpPr/>
          <p:nvPr/>
        </p:nvSpPr>
        <p:spPr>
          <a:xfrm>
            <a:off x="3616041" y="1758352"/>
            <a:ext cx="471684" cy="261610"/>
          </a:xfrm>
          <a:prstGeom prst="rect">
            <a:avLst/>
          </a:prstGeom>
        </p:spPr>
        <p:txBody>
          <a:bodyPr wrap="square">
            <a:spAutoFit/>
          </a:bodyPr>
          <a:lstStyle/>
          <a:p>
            <a:r>
              <a:rPr lang="sv-SE" sz="1050" dirty="0"/>
              <a:t>32,5</a:t>
            </a:r>
          </a:p>
        </p:txBody>
      </p:sp>
      <p:sp>
        <p:nvSpPr>
          <p:cNvPr id="96" name="Rektangel 95">
            <a:extLst>
              <a:ext uri="{FF2B5EF4-FFF2-40B4-BE49-F238E27FC236}">
                <a16:creationId xmlns:a16="http://schemas.microsoft.com/office/drawing/2014/main" id="{FCB52CDF-A855-1B47-A9C1-0E798DF15FB6}"/>
              </a:ext>
            </a:extLst>
          </p:cNvPr>
          <p:cNvSpPr/>
          <p:nvPr/>
        </p:nvSpPr>
        <p:spPr>
          <a:xfrm>
            <a:off x="2658667" y="1995778"/>
            <a:ext cx="471684" cy="261610"/>
          </a:xfrm>
          <a:prstGeom prst="rect">
            <a:avLst/>
          </a:prstGeom>
        </p:spPr>
        <p:txBody>
          <a:bodyPr wrap="square">
            <a:spAutoFit/>
          </a:bodyPr>
          <a:lstStyle/>
          <a:p>
            <a:r>
              <a:rPr lang="sv-SE" sz="1050" dirty="0"/>
              <a:t>6</a:t>
            </a:r>
          </a:p>
        </p:txBody>
      </p:sp>
      <p:sp>
        <p:nvSpPr>
          <p:cNvPr id="97" name="Rektangel 96">
            <a:extLst>
              <a:ext uri="{FF2B5EF4-FFF2-40B4-BE49-F238E27FC236}">
                <a16:creationId xmlns:a16="http://schemas.microsoft.com/office/drawing/2014/main" id="{27D26A00-535D-C64E-8261-36B331CAC5C5}"/>
              </a:ext>
            </a:extLst>
          </p:cNvPr>
          <p:cNvSpPr/>
          <p:nvPr/>
        </p:nvSpPr>
        <p:spPr>
          <a:xfrm>
            <a:off x="3050578" y="2004732"/>
            <a:ext cx="471684" cy="261610"/>
          </a:xfrm>
          <a:prstGeom prst="rect">
            <a:avLst/>
          </a:prstGeom>
        </p:spPr>
        <p:txBody>
          <a:bodyPr wrap="square">
            <a:spAutoFit/>
          </a:bodyPr>
          <a:lstStyle/>
          <a:p>
            <a:r>
              <a:rPr lang="sv-SE" sz="1050" dirty="0"/>
              <a:t>33</a:t>
            </a:r>
          </a:p>
        </p:txBody>
      </p:sp>
      <p:sp>
        <p:nvSpPr>
          <p:cNvPr id="98" name="Rektangel 97">
            <a:extLst>
              <a:ext uri="{FF2B5EF4-FFF2-40B4-BE49-F238E27FC236}">
                <a16:creationId xmlns:a16="http://schemas.microsoft.com/office/drawing/2014/main" id="{0DD2DACC-4B49-1140-BB8D-D1FE18DE0D74}"/>
              </a:ext>
            </a:extLst>
          </p:cNvPr>
          <p:cNvSpPr/>
          <p:nvPr/>
        </p:nvSpPr>
        <p:spPr>
          <a:xfrm>
            <a:off x="3627250" y="2001746"/>
            <a:ext cx="471684" cy="261610"/>
          </a:xfrm>
          <a:prstGeom prst="rect">
            <a:avLst/>
          </a:prstGeom>
        </p:spPr>
        <p:txBody>
          <a:bodyPr wrap="square">
            <a:spAutoFit/>
          </a:bodyPr>
          <a:lstStyle/>
          <a:p>
            <a:r>
              <a:rPr lang="sv-SE" sz="1050" dirty="0"/>
              <a:t>35</a:t>
            </a:r>
          </a:p>
        </p:txBody>
      </p:sp>
      <p:sp>
        <p:nvSpPr>
          <p:cNvPr id="99" name="Rektangel 98">
            <a:extLst>
              <a:ext uri="{FF2B5EF4-FFF2-40B4-BE49-F238E27FC236}">
                <a16:creationId xmlns:a16="http://schemas.microsoft.com/office/drawing/2014/main" id="{C34E87D8-775A-1E43-AD6A-4D47966A82EE}"/>
              </a:ext>
            </a:extLst>
          </p:cNvPr>
          <p:cNvSpPr/>
          <p:nvPr/>
        </p:nvSpPr>
        <p:spPr>
          <a:xfrm>
            <a:off x="2658667" y="2237481"/>
            <a:ext cx="471684" cy="261610"/>
          </a:xfrm>
          <a:prstGeom prst="rect">
            <a:avLst/>
          </a:prstGeom>
        </p:spPr>
        <p:txBody>
          <a:bodyPr wrap="square">
            <a:spAutoFit/>
          </a:bodyPr>
          <a:lstStyle/>
          <a:p>
            <a:r>
              <a:rPr lang="sv-SE" sz="1050" dirty="0"/>
              <a:t>7</a:t>
            </a:r>
          </a:p>
        </p:txBody>
      </p:sp>
      <p:sp>
        <p:nvSpPr>
          <p:cNvPr id="100" name="Rektangel 99">
            <a:extLst>
              <a:ext uri="{FF2B5EF4-FFF2-40B4-BE49-F238E27FC236}">
                <a16:creationId xmlns:a16="http://schemas.microsoft.com/office/drawing/2014/main" id="{9A38CC9F-3663-954B-88DC-052B43688152}"/>
              </a:ext>
            </a:extLst>
          </p:cNvPr>
          <p:cNvSpPr/>
          <p:nvPr/>
        </p:nvSpPr>
        <p:spPr>
          <a:xfrm>
            <a:off x="3040903" y="2251915"/>
            <a:ext cx="633926" cy="253916"/>
          </a:xfrm>
          <a:prstGeom prst="rect">
            <a:avLst/>
          </a:prstGeom>
        </p:spPr>
        <p:txBody>
          <a:bodyPr wrap="square">
            <a:spAutoFit/>
          </a:bodyPr>
          <a:lstStyle/>
          <a:p>
            <a:r>
              <a:rPr lang="sv-SE" sz="1050" dirty="0"/>
              <a:t>36,5</a:t>
            </a:r>
          </a:p>
        </p:txBody>
      </p:sp>
      <p:sp>
        <p:nvSpPr>
          <p:cNvPr id="101" name="Rektangel 100">
            <a:extLst>
              <a:ext uri="{FF2B5EF4-FFF2-40B4-BE49-F238E27FC236}">
                <a16:creationId xmlns:a16="http://schemas.microsoft.com/office/drawing/2014/main" id="{5B52520C-5C54-1444-B917-5B2364703FD5}"/>
              </a:ext>
            </a:extLst>
          </p:cNvPr>
          <p:cNvSpPr/>
          <p:nvPr/>
        </p:nvSpPr>
        <p:spPr>
          <a:xfrm>
            <a:off x="3623550" y="2240579"/>
            <a:ext cx="633926" cy="253916"/>
          </a:xfrm>
          <a:prstGeom prst="rect">
            <a:avLst/>
          </a:prstGeom>
        </p:spPr>
        <p:txBody>
          <a:bodyPr wrap="square">
            <a:spAutoFit/>
          </a:bodyPr>
          <a:lstStyle/>
          <a:p>
            <a:r>
              <a:rPr lang="sv-SE" sz="1050" dirty="0"/>
              <a:t>37,5</a:t>
            </a:r>
          </a:p>
        </p:txBody>
      </p:sp>
      <p:sp>
        <p:nvSpPr>
          <p:cNvPr id="102" name="Rektangel 101">
            <a:extLst>
              <a:ext uri="{FF2B5EF4-FFF2-40B4-BE49-F238E27FC236}">
                <a16:creationId xmlns:a16="http://schemas.microsoft.com/office/drawing/2014/main" id="{AE9D29C3-4246-E844-9B62-CD41B3E3B4A4}"/>
              </a:ext>
            </a:extLst>
          </p:cNvPr>
          <p:cNvSpPr/>
          <p:nvPr/>
        </p:nvSpPr>
        <p:spPr>
          <a:xfrm>
            <a:off x="2671200" y="2490976"/>
            <a:ext cx="471684" cy="261610"/>
          </a:xfrm>
          <a:prstGeom prst="rect">
            <a:avLst/>
          </a:prstGeom>
        </p:spPr>
        <p:txBody>
          <a:bodyPr wrap="square">
            <a:spAutoFit/>
          </a:bodyPr>
          <a:lstStyle/>
          <a:p>
            <a:r>
              <a:rPr lang="sv-SE" sz="1050" dirty="0"/>
              <a:t>8</a:t>
            </a:r>
          </a:p>
        </p:txBody>
      </p:sp>
      <p:sp>
        <p:nvSpPr>
          <p:cNvPr id="103" name="Rektangel 102">
            <a:extLst>
              <a:ext uri="{FF2B5EF4-FFF2-40B4-BE49-F238E27FC236}">
                <a16:creationId xmlns:a16="http://schemas.microsoft.com/office/drawing/2014/main" id="{637C08D2-F9F2-2F4E-8A2F-0C7990C61A1C}"/>
              </a:ext>
            </a:extLst>
          </p:cNvPr>
          <p:cNvSpPr/>
          <p:nvPr/>
        </p:nvSpPr>
        <p:spPr>
          <a:xfrm>
            <a:off x="3050578" y="2499930"/>
            <a:ext cx="471684" cy="261610"/>
          </a:xfrm>
          <a:prstGeom prst="rect">
            <a:avLst/>
          </a:prstGeom>
        </p:spPr>
        <p:txBody>
          <a:bodyPr wrap="square">
            <a:spAutoFit/>
          </a:bodyPr>
          <a:lstStyle/>
          <a:p>
            <a:r>
              <a:rPr lang="sv-SE" sz="1050" dirty="0"/>
              <a:t>40</a:t>
            </a:r>
          </a:p>
        </p:txBody>
      </p:sp>
      <p:sp>
        <p:nvSpPr>
          <p:cNvPr id="104" name="Rektangel 103">
            <a:extLst>
              <a:ext uri="{FF2B5EF4-FFF2-40B4-BE49-F238E27FC236}">
                <a16:creationId xmlns:a16="http://schemas.microsoft.com/office/drawing/2014/main" id="{93932EF2-CAA9-344B-AAE7-1E3C64A2717F}"/>
              </a:ext>
            </a:extLst>
          </p:cNvPr>
          <p:cNvSpPr/>
          <p:nvPr/>
        </p:nvSpPr>
        <p:spPr>
          <a:xfrm>
            <a:off x="3648012" y="2490368"/>
            <a:ext cx="471684" cy="261610"/>
          </a:xfrm>
          <a:prstGeom prst="rect">
            <a:avLst/>
          </a:prstGeom>
        </p:spPr>
        <p:txBody>
          <a:bodyPr wrap="square">
            <a:spAutoFit/>
          </a:bodyPr>
          <a:lstStyle/>
          <a:p>
            <a:r>
              <a:rPr lang="sv-SE" sz="1050" dirty="0"/>
              <a:t>40</a:t>
            </a:r>
          </a:p>
        </p:txBody>
      </p:sp>
      <p:pic>
        <p:nvPicPr>
          <p:cNvPr id="7" name="Bildobjekt 6">
            <a:extLst>
              <a:ext uri="{FF2B5EF4-FFF2-40B4-BE49-F238E27FC236}">
                <a16:creationId xmlns:a16="http://schemas.microsoft.com/office/drawing/2014/main" id="{54DDAB3E-6A45-B34B-86F0-4E74132C9D40}"/>
              </a:ext>
            </a:extLst>
          </p:cNvPr>
          <p:cNvPicPr>
            <a:picLocks noChangeAspect="1"/>
          </p:cNvPicPr>
          <p:nvPr/>
        </p:nvPicPr>
        <p:blipFill>
          <a:blip r:embed="rId7"/>
          <a:stretch>
            <a:fillRect/>
          </a:stretch>
        </p:blipFill>
        <p:spPr>
          <a:xfrm>
            <a:off x="6140380" y="1369254"/>
            <a:ext cx="1790634" cy="1819056"/>
          </a:xfrm>
          <a:prstGeom prst="rect">
            <a:avLst/>
          </a:prstGeom>
        </p:spPr>
      </p:pic>
      <p:pic>
        <p:nvPicPr>
          <p:cNvPr id="4" name="Bildobjekt 3">
            <a:extLst>
              <a:ext uri="{FF2B5EF4-FFF2-40B4-BE49-F238E27FC236}">
                <a16:creationId xmlns:a16="http://schemas.microsoft.com/office/drawing/2014/main" id="{9D2DE382-BCC8-584F-B4F1-B8352704A694}"/>
              </a:ext>
            </a:extLst>
          </p:cNvPr>
          <p:cNvPicPr>
            <a:picLocks noChangeAspect="1"/>
          </p:cNvPicPr>
          <p:nvPr/>
        </p:nvPicPr>
        <p:blipFill>
          <a:blip r:embed="rId8"/>
          <a:stretch>
            <a:fillRect/>
          </a:stretch>
        </p:blipFill>
        <p:spPr>
          <a:xfrm>
            <a:off x="5911814" y="1175143"/>
            <a:ext cx="1913493" cy="173954"/>
          </a:xfrm>
          <a:prstGeom prst="rect">
            <a:avLst/>
          </a:prstGeom>
        </p:spPr>
      </p:pic>
      <p:grpSp>
        <p:nvGrpSpPr>
          <p:cNvPr id="25" name="Grupp 24">
            <a:extLst>
              <a:ext uri="{FF2B5EF4-FFF2-40B4-BE49-F238E27FC236}">
                <a16:creationId xmlns:a16="http://schemas.microsoft.com/office/drawing/2014/main" id="{AB5A49B7-D1D6-3C4A-84F7-070FA66368C5}"/>
              </a:ext>
            </a:extLst>
          </p:cNvPr>
          <p:cNvGrpSpPr/>
          <p:nvPr/>
        </p:nvGrpSpPr>
        <p:grpSpPr>
          <a:xfrm>
            <a:off x="7265195" y="1964463"/>
            <a:ext cx="1453493" cy="857793"/>
            <a:chOff x="7265195" y="1964463"/>
            <a:chExt cx="1453493" cy="857793"/>
          </a:xfrm>
        </p:grpSpPr>
        <p:sp>
          <p:nvSpPr>
            <p:cNvPr id="105" name="Rektangel 104">
              <a:extLst>
                <a:ext uri="{FF2B5EF4-FFF2-40B4-BE49-F238E27FC236}">
                  <a16:creationId xmlns:a16="http://schemas.microsoft.com/office/drawing/2014/main" id="{3397B301-C4BC-9D48-A0D5-3157A4717604}"/>
                </a:ext>
              </a:extLst>
            </p:cNvPr>
            <p:cNvSpPr/>
            <p:nvPr/>
          </p:nvSpPr>
          <p:spPr>
            <a:xfrm>
              <a:off x="7608299" y="2175925"/>
              <a:ext cx="1110389" cy="646331"/>
            </a:xfrm>
            <a:prstGeom prst="rect">
              <a:avLst/>
            </a:prstGeom>
            <a:ln w="12700">
              <a:solidFill>
                <a:srgbClr val="C00000"/>
              </a:solidFill>
            </a:ln>
          </p:spPr>
          <p:txBody>
            <a:bodyPr wrap="square">
              <a:spAutoFit/>
            </a:bodyPr>
            <a:lstStyle/>
            <a:p>
              <a:r>
                <a:rPr lang="sv-SE" sz="900" dirty="0"/>
                <a:t>Skärningspunkten (8 , 40) visar att </a:t>
              </a:r>
              <a:r>
                <a:rPr lang="sv-SE" sz="900" dirty="0">
                  <a:solidFill>
                    <a:srgbClr val="C00000"/>
                  </a:solidFill>
                </a:rPr>
                <a:t>efter 8 dygn är båda 40 cm långa.</a:t>
              </a:r>
            </a:p>
          </p:txBody>
        </p:sp>
        <p:cxnSp>
          <p:nvCxnSpPr>
            <p:cNvPr id="12" name="Rak pil 11">
              <a:extLst>
                <a:ext uri="{FF2B5EF4-FFF2-40B4-BE49-F238E27FC236}">
                  <a16:creationId xmlns:a16="http://schemas.microsoft.com/office/drawing/2014/main" id="{A417551A-BDAF-1744-B28A-7444845DEA27}"/>
                </a:ext>
              </a:extLst>
            </p:cNvPr>
            <p:cNvCxnSpPr>
              <a:cxnSpLocks/>
            </p:cNvCxnSpPr>
            <p:nvPr/>
          </p:nvCxnSpPr>
          <p:spPr>
            <a:xfrm flipH="1" flipV="1">
              <a:off x="7265195" y="1964463"/>
              <a:ext cx="343104" cy="22018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
        <p:nvSpPr>
          <p:cNvPr id="117" name="Rektangel 116">
            <a:extLst>
              <a:ext uri="{FF2B5EF4-FFF2-40B4-BE49-F238E27FC236}">
                <a16:creationId xmlns:a16="http://schemas.microsoft.com/office/drawing/2014/main" id="{ACBD5063-09E9-E949-BE95-351EB4ED3ADD}"/>
              </a:ext>
            </a:extLst>
          </p:cNvPr>
          <p:cNvSpPr/>
          <p:nvPr/>
        </p:nvSpPr>
        <p:spPr>
          <a:xfrm>
            <a:off x="2214770" y="4704324"/>
            <a:ext cx="1341376" cy="261610"/>
          </a:xfrm>
          <a:prstGeom prst="rect">
            <a:avLst/>
          </a:prstGeom>
        </p:spPr>
        <p:txBody>
          <a:bodyPr wrap="square">
            <a:spAutoFit/>
          </a:bodyPr>
          <a:lstStyle/>
          <a:p>
            <a:r>
              <a:rPr lang="sv-SE" sz="1050" dirty="0"/>
              <a:t>(12 + </a:t>
            </a:r>
            <a:r>
              <a:rPr lang="sv-SE" sz="1050" dirty="0">
                <a:solidFill>
                  <a:srgbClr val="FF0000"/>
                </a:solidFill>
              </a:rPr>
              <a:t>8 </a:t>
            </a:r>
            <a:r>
              <a:rPr lang="sv-SE" sz="1050" dirty="0"/>
              <a:t>· 3,5) cm =</a:t>
            </a:r>
          </a:p>
        </p:txBody>
      </p:sp>
      <p:sp>
        <p:nvSpPr>
          <p:cNvPr id="118" name="Rektangel 117">
            <a:extLst>
              <a:ext uri="{FF2B5EF4-FFF2-40B4-BE49-F238E27FC236}">
                <a16:creationId xmlns:a16="http://schemas.microsoft.com/office/drawing/2014/main" id="{1ECA4938-BB30-2E4E-913A-4A647AC9C6F9}"/>
              </a:ext>
            </a:extLst>
          </p:cNvPr>
          <p:cNvSpPr/>
          <p:nvPr/>
        </p:nvSpPr>
        <p:spPr>
          <a:xfrm>
            <a:off x="3211663" y="4701694"/>
            <a:ext cx="621327" cy="261610"/>
          </a:xfrm>
          <a:prstGeom prst="rect">
            <a:avLst/>
          </a:prstGeom>
        </p:spPr>
        <p:txBody>
          <a:bodyPr wrap="square">
            <a:spAutoFit/>
          </a:bodyPr>
          <a:lstStyle/>
          <a:p>
            <a:r>
              <a:rPr lang="sv-SE" sz="1050" dirty="0"/>
              <a:t>40 cm </a:t>
            </a:r>
          </a:p>
        </p:txBody>
      </p:sp>
      <p:sp>
        <p:nvSpPr>
          <p:cNvPr id="142" name="Rektangel 141">
            <a:extLst>
              <a:ext uri="{FF2B5EF4-FFF2-40B4-BE49-F238E27FC236}">
                <a16:creationId xmlns:a16="http://schemas.microsoft.com/office/drawing/2014/main" id="{BFB75E81-1DB7-A64D-9824-BA8EC4AA6834}"/>
              </a:ext>
            </a:extLst>
          </p:cNvPr>
          <p:cNvSpPr/>
          <p:nvPr/>
        </p:nvSpPr>
        <p:spPr>
          <a:xfrm>
            <a:off x="5405633" y="4593696"/>
            <a:ext cx="1298260" cy="276999"/>
          </a:xfrm>
          <a:prstGeom prst="rect">
            <a:avLst/>
          </a:prstGeom>
        </p:spPr>
        <p:txBody>
          <a:bodyPr wrap="square">
            <a:spAutoFit/>
          </a:bodyPr>
          <a:lstStyle/>
          <a:p>
            <a:r>
              <a:rPr lang="sv-SE" sz="1200" dirty="0"/>
              <a:t>Längden är då:</a:t>
            </a:r>
          </a:p>
        </p:txBody>
      </p:sp>
      <p:sp>
        <p:nvSpPr>
          <p:cNvPr id="144" name="Rektangel 143">
            <a:extLst>
              <a:ext uri="{FF2B5EF4-FFF2-40B4-BE49-F238E27FC236}">
                <a16:creationId xmlns:a16="http://schemas.microsoft.com/office/drawing/2014/main" id="{3A4E2547-94D8-C94A-A06C-BB9F9A3A3201}"/>
              </a:ext>
            </a:extLst>
          </p:cNvPr>
          <p:cNvSpPr/>
          <p:nvPr/>
        </p:nvSpPr>
        <p:spPr>
          <a:xfrm>
            <a:off x="6328130" y="4597598"/>
            <a:ext cx="1341376" cy="276999"/>
          </a:xfrm>
          <a:prstGeom prst="rect">
            <a:avLst/>
          </a:prstGeom>
        </p:spPr>
        <p:txBody>
          <a:bodyPr wrap="square">
            <a:spAutoFit/>
          </a:bodyPr>
          <a:lstStyle/>
          <a:p>
            <a:r>
              <a:rPr lang="sv-SE" sz="1200" dirty="0"/>
              <a:t>(12 + </a:t>
            </a:r>
            <a:r>
              <a:rPr lang="sv-SE" sz="1200" dirty="0">
                <a:solidFill>
                  <a:srgbClr val="C00000"/>
                </a:solidFill>
              </a:rPr>
              <a:t>8</a:t>
            </a:r>
            <a:r>
              <a:rPr lang="sv-SE" sz="1200" dirty="0">
                <a:solidFill>
                  <a:srgbClr val="FF0000"/>
                </a:solidFill>
              </a:rPr>
              <a:t> </a:t>
            </a:r>
            <a:r>
              <a:rPr lang="sv-SE" sz="1200" dirty="0"/>
              <a:t>· 3,5) cm =</a:t>
            </a:r>
          </a:p>
        </p:txBody>
      </p:sp>
      <p:sp>
        <p:nvSpPr>
          <p:cNvPr id="145" name="Rektangel 144">
            <a:extLst>
              <a:ext uri="{FF2B5EF4-FFF2-40B4-BE49-F238E27FC236}">
                <a16:creationId xmlns:a16="http://schemas.microsoft.com/office/drawing/2014/main" id="{3449FC28-9D32-614B-9D5C-7D9951BC9725}"/>
              </a:ext>
            </a:extLst>
          </p:cNvPr>
          <p:cNvSpPr/>
          <p:nvPr/>
        </p:nvSpPr>
        <p:spPr>
          <a:xfrm>
            <a:off x="7485961" y="4605024"/>
            <a:ext cx="621327" cy="276999"/>
          </a:xfrm>
          <a:prstGeom prst="rect">
            <a:avLst/>
          </a:prstGeom>
        </p:spPr>
        <p:txBody>
          <a:bodyPr wrap="square">
            <a:spAutoFit/>
          </a:bodyPr>
          <a:lstStyle/>
          <a:p>
            <a:r>
              <a:rPr lang="sv-SE" sz="1200" dirty="0"/>
              <a:t>40 cm </a:t>
            </a:r>
          </a:p>
        </p:txBody>
      </p:sp>
    </p:spTree>
    <p:extLst>
      <p:ext uri="{BB962C8B-B14F-4D97-AF65-F5344CB8AC3E}">
        <p14:creationId xmlns:p14="http://schemas.microsoft.com/office/powerpoint/2010/main" val="409401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6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8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8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8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1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1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8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8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8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8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42"/>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4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4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6" grpId="0"/>
      <p:bldP spid="66" grpId="0"/>
      <p:bldP spid="65" grpId="0"/>
      <p:bldP spid="120" grpId="0"/>
      <p:bldP spid="122" grpId="0"/>
      <p:bldP spid="125" grpId="0"/>
      <p:bldP spid="126" grpId="0"/>
      <p:bldP spid="127" grpId="0"/>
      <p:bldP spid="130" grpId="0"/>
      <p:bldP spid="131" grpId="0"/>
      <p:bldP spid="132" grpId="0"/>
      <p:bldP spid="134" grpId="0"/>
      <p:bldP spid="135" grpId="0"/>
      <p:bldP spid="136" grpId="0"/>
      <p:bldP spid="165" grpId="0"/>
      <p:bldP spid="139" grpId="0"/>
      <p:bldP spid="166" grpId="0"/>
      <p:bldP spid="180" grpId="0"/>
      <p:bldP spid="181" grpId="0"/>
      <p:bldP spid="182" grpId="0"/>
      <p:bldP spid="183" grpId="0"/>
      <p:bldP spid="184" grpId="0"/>
      <p:bldP spid="185" grpId="0"/>
      <p:bldP spid="186" grpId="0"/>
      <p:bldP spid="188" grpId="0"/>
      <p:bldP spid="93" grpId="0"/>
      <p:bldP spid="94" grpId="0"/>
      <p:bldP spid="95" grpId="0"/>
      <p:bldP spid="96" grpId="0"/>
      <p:bldP spid="97" grpId="0"/>
      <p:bldP spid="98" grpId="0"/>
      <p:bldP spid="99" grpId="0"/>
      <p:bldP spid="100" grpId="0"/>
      <p:bldP spid="101" grpId="0"/>
      <p:bldP spid="102" grpId="0"/>
      <p:bldP spid="103" grpId="0"/>
      <p:bldP spid="104" grpId="0"/>
      <p:bldP spid="117" grpId="0"/>
      <p:bldP spid="118" grpId="0"/>
      <p:bldP spid="142" grpId="0"/>
      <p:bldP spid="144" grpId="0"/>
      <p:bldP spid="1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ruta 16"/>
          <p:cNvSpPr txBox="1"/>
          <p:nvPr/>
        </p:nvSpPr>
        <p:spPr>
          <a:xfrm>
            <a:off x="1773237" y="91048"/>
            <a:ext cx="5589860"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Räkna och häpna – jordens vikt</a:t>
            </a:r>
          </a:p>
        </p:txBody>
      </p:sp>
      <p:grpSp>
        <p:nvGrpSpPr>
          <p:cNvPr id="5" name="Grupp 4">
            <a:extLst>
              <a:ext uri="{FF2B5EF4-FFF2-40B4-BE49-F238E27FC236}">
                <a16:creationId xmlns:a16="http://schemas.microsoft.com/office/drawing/2014/main" id="{3A8AE9F5-C467-5B40-A457-9C3482699098}"/>
              </a:ext>
            </a:extLst>
          </p:cNvPr>
          <p:cNvGrpSpPr/>
          <p:nvPr/>
        </p:nvGrpSpPr>
        <p:grpSpPr>
          <a:xfrm>
            <a:off x="1300720" y="565968"/>
            <a:ext cx="7690118" cy="2031325"/>
            <a:chOff x="1300720" y="565968"/>
            <a:chExt cx="7690118" cy="2031325"/>
          </a:xfrm>
        </p:grpSpPr>
        <p:sp>
          <p:nvSpPr>
            <p:cNvPr id="3" name="textruta 2"/>
            <p:cNvSpPr txBox="1"/>
            <p:nvPr/>
          </p:nvSpPr>
          <p:spPr>
            <a:xfrm>
              <a:off x="1300720" y="565968"/>
              <a:ext cx="4662758"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De senaste 200 åren har antalet människor ökat med cirka 6,6 miljarder. Det motsvarar ungefär </a:t>
              </a:r>
              <a:r>
                <a:rPr lang="sv-SE" b="1" dirty="0">
                  <a:solidFill>
                    <a:srgbClr val="800001"/>
                  </a:solidFill>
                </a:rPr>
                <a:t>400 miljarder kg </a:t>
              </a:r>
              <a:r>
                <a:rPr lang="sv-SE" dirty="0"/>
                <a:t>människa. </a:t>
              </a:r>
            </a:p>
            <a:p>
              <a:endParaRPr lang="sv-SE" dirty="0"/>
            </a:p>
            <a:p>
              <a:r>
                <a:rPr lang="sv-SE" dirty="0"/>
                <a:t>Men eftersom vi människor är byggda av atomer från jordklotet ökar inte jordklotets sammanlagda vikt när vi ökar i antal. </a:t>
              </a:r>
            </a:p>
          </p:txBody>
        </p:sp>
        <p:pic>
          <p:nvPicPr>
            <p:cNvPr id="4" name="Bildobjekt 3">
              <a:extLst>
                <a:ext uri="{FF2B5EF4-FFF2-40B4-BE49-F238E27FC236}">
                  <a16:creationId xmlns:a16="http://schemas.microsoft.com/office/drawing/2014/main" id="{0B1F9B45-7246-874C-BC5C-5B5876F9DE35}"/>
                </a:ext>
              </a:extLst>
            </p:cNvPr>
            <p:cNvPicPr>
              <a:picLocks noChangeAspect="1"/>
            </p:cNvPicPr>
            <p:nvPr/>
          </p:nvPicPr>
          <p:blipFill>
            <a:blip r:embed="rId2"/>
            <a:stretch>
              <a:fillRect/>
            </a:stretch>
          </p:blipFill>
          <p:spPr>
            <a:xfrm>
              <a:off x="6120848" y="795130"/>
              <a:ext cx="2869990" cy="1434995"/>
            </a:xfrm>
            <a:prstGeom prst="ellipse">
              <a:avLst/>
            </a:prstGeom>
          </p:spPr>
        </p:pic>
      </p:grpSp>
      <p:grpSp>
        <p:nvGrpSpPr>
          <p:cNvPr id="11" name="Grupp 10">
            <a:extLst>
              <a:ext uri="{FF2B5EF4-FFF2-40B4-BE49-F238E27FC236}">
                <a16:creationId xmlns:a16="http://schemas.microsoft.com/office/drawing/2014/main" id="{0A7A14B9-0BEF-B245-9695-8018B23F8618}"/>
              </a:ext>
            </a:extLst>
          </p:cNvPr>
          <p:cNvGrpSpPr/>
          <p:nvPr/>
        </p:nvGrpSpPr>
        <p:grpSpPr>
          <a:xfrm>
            <a:off x="1300721" y="5297282"/>
            <a:ext cx="6166610" cy="409550"/>
            <a:chOff x="1877472" y="3716233"/>
            <a:chExt cx="6166610" cy="409550"/>
          </a:xfrm>
        </p:grpSpPr>
        <p:sp>
          <p:nvSpPr>
            <p:cNvPr id="12" name="textruta 11">
              <a:extLst>
                <a:ext uri="{FF2B5EF4-FFF2-40B4-BE49-F238E27FC236}">
                  <a16:creationId xmlns:a16="http://schemas.microsoft.com/office/drawing/2014/main" id="{DE8E6817-AA01-744D-9210-6653B99B69A6}"/>
                </a:ext>
              </a:extLst>
            </p:cNvPr>
            <p:cNvSpPr txBox="1"/>
            <p:nvPr/>
          </p:nvSpPr>
          <p:spPr>
            <a:xfrm>
              <a:off x="1877472" y="3716233"/>
              <a:ext cx="429875"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B.</a:t>
              </a:r>
            </a:p>
          </p:txBody>
        </p:sp>
        <p:sp>
          <p:nvSpPr>
            <p:cNvPr id="13" name="textruta 12">
              <a:extLst>
                <a:ext uri="{FF2B5EF4-FFF2-40B4-BE49-F238E27FC236}">
                  <a16:creationId xmlns:a16="http://schemas.microsoft.com/office/drawing/2014/main" id="{B4131CEB-30FD-6446-A56B-365E06801244}"/>
                </a:ext>
              </a:extLst>
            </p:cNvPr>
            <p:cNvSpPr txBox="1"/>
            <p:nvPr/>
          </p:nvSpPr>
          <p:spPr>
            <a:xfrm>
              <a:off x="2454222" y="3756451"/>
              <a:ext cx="5589860" cy="369332"/>
            </a:xfrm>
            <a:prstGeom prst="rect">
              <a:avLst/>
            </a:prstGeom>
            <a:noFill/>
          </p:spPr>
          <p:txBody>
            <a:bodyPr wrap="square" rtlCol="0">
              <a:spAutoFit/>
            </a:bodyPr>
            <a:lstStyle/>
            <a:p>
              <a:r>
                <a:rPr lang="sv-SE" dirty="0"/>
                <a:t>Skulle alla dessa människor få plats på jorden?  </a:t>
              </a:r>
            </a:p>
          </p:txBody>
        </p:sp>
      </p:grpSp>
      <p:grpSp>
        <p:nvGrpSpPr>
          <p:cNvPr id="18" name="Grupp 17">
            <a:extLst>
              <a:ext uri="{FF2B5EF4-FFF2-40B4-BE49-F238E27FC236}">
                <a16:creationId xmlns:a16="http://schemas.microsoft.com/office/drawing/2014/main" id="{798443F7-CB0C-7C43-9799-84A0C1C5071F}"/>
              </a:ext>
            </a:extLst>
          </p:cNvPr>
          <p:cNvGrpSpPr/>
          <p:nvPr/>
        </p:nvGrpSpPr>
        <p:grpSpPr>
          <a:xfrm>
            <a:off x="1300721" y="3262141"/>
            <a:ext cx="7319127" cy="1200330"/>
            <a:chOff x="1300721" y="3262141"/>
            <a:chExt cx="7319127" cy="1200330"/>
          </a:xfrm>
        </p:grpSpPr>
        <p:grpSp>
          <p:nvGrpSpPr>
            <p:cNvPr id="8" name="Grupp 7">
              <a:extLst>
                <a:ext uri="{FF2B5EF4-FFF2-40B4-BE49-F238E27FC236}">
                  <a16:creationId xmlns:a16="http://schemas.microsoft.com/office/drawing/2014/main" id="{73CD2DD4-EC18-6B4D-B657-D5E14F4C8FEE}"/>
                </a:ext>
              </a:extLst>
            </p:cNvPr>
            <p:cNvGrpSpPr/>
            <p:nvPr/>
          </p:nvGrpSpPr>
          <p:grpSpPr>
            <a:xfrm>
              <a:off x="1300721" y="3262142"/>
              <a:ext cx="6166610" cy="1200329"/>
              <a:chOff x="1773238" y="3622730"/>
              <a:chExt cx="6166610" cy="1200329"/>
            </a:xfrm>
          </p:grpSpPr>
          <p:sp>
            <p:nvSpPr>
              <p:cNvPr id="9" name="textruta 8">
                <a:extLst>
                  <a:ext uri="{FF2B5EF4-FFF2-40B4-BE49-F238E27FC236}">
                    <a16:creationId xmlns:a16="http://schemas.microsoft.com/office/drawing/2014/main" id="{422356E6-D7AF-534A-B9F8-764F880B40A7}"/>
                  </a:ext>
                </a:extLst>
              </p:cNvPr>
              <p:cNvSpPr txBox="1"/>
              <p:nvPr/>
            </p:nvSpPr>
            <p:spPr>
              <a:xfrm>
                <a:off x="1773238" y="3714820"/>
                <a:ext cx="429875"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p>
            </p:txBody>
          </p:sp>
          <p:sp>
            <p:nvSpPr>
              <p:cNvPr id="10" name="textruta 9">
                <a:extLst>
                  <a:ext uri="{FF2B5EF4-FFF2-40B4-BE49-F238E27FC236}">
                    <a16:creationId xmlns:a16="http://schemas.microsoft.com/office/drawing/2014/main" id="{32590A73-791B-214A-BC22-4B216A54EFAB}"/>
                  </a:ext>
                </a:extLst>
              </p:cNvPr>
              <p:cNvSpPr txBox="1"/>
              <p:nvPr/>
            </p:nvSpPr>
            <p:spPr>
              <a:xfrm>
                <a:off x="2349988" y="3622730"/>
                <a:ext cx="5589860" cy="1200329"/>
              </a:xfrm>
              <a:prstGeom prst="rect">
                <a:avLst/>
              </a:prstGeom>
              <a:noFill/>
            </p:spPr>
            <p:txBody>
              <a:bodyPr wrap="square" rtlCol="0">
                <a:spAutoFit/>
              </a:bodyPr>
              <a:lstStyle/>
              <a:p>
                <a:r>
                  <a:rPr lang="sv-SE" dirty="0"/>
                  <a:t>Låt oss nu anta att människor från en annan planet kommer hit till jorden. Hur många människor skulle det behövas för att jordens vikt skulle öka med 1 %? Räkna med att jordens vikt är 6 · 10</a:t>
                </a:r>
                <a:r>
                  <a:rPr lang="sv-SE" baseline="30000" dirty="0"/>
                  <a:t>24</a:t>
                </a:r>
                <a:r>
                  <a:rPr lang="sv-SE" dirty="0"/>
                  <a:t> kg. </a:t>
                </a:r>
              </a:p>
            </p:txBody>
          </p:sp>
        </p:grpSp>
        <p:pic>
          <p:nvPicPr>
            <p:cNvPr id="6" name="Bildobjekt 5">
              <a:extLst>
                <a:ext uri="{FF2B5EF4-FFF2-40B4-BE49-F238E27FC236}">
                  <a16:creationId xmlns:a16="http://schemas.microsoft.com/office/drawing/2014/main" id="{6B0F1251-2D2A-1B40-8954-892F2056567E}"/>
                </a:ext>
              </a:extLst>
            </p:cNvPr>
            <p:cNvPicPr>
              <a:picLocks noChangeAspect="1"/>
            </p:cNvPicPr>
            <p:nvPr/>
          </p:nvPicPr>
          <p:blipFill>
            <a:blip r:embed="rId3"/>
            <a:stretch>
              <a:fillRect/>
            </a:stretch>
          </p:blipFill>
          <p:spPr>
            <a:xfrm>
              <a:off x="7467331" y="3262141"/>
              <a:ext cx="1152517" cy="1200329"/>
            </a:xfrm>
            <a:prstGeom prst="rect">
              <a:avLst/>
            </a:prstGeom>
          </p:spPr>
        </p:pic>
      </p:grpSp>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863306" y="1118379"/>
            <a:ext cx="5595213" cy="369332"/>
          </a:xfrm>
          <a:prstGeom prst="rect">
            <a:avLst/>
          </a:prstGeom>
        </p:spPr>
        <p:txBody>
          <a:bodyPr wrap="square">
            <a:spAutoFit/>
          </a:bodyPr>
          <a:lstStyle/>
          <a:p>
            <a:r>
              <a:rPr lang="sv-SE" dirty="0"/>
              <a:t>Jordens vikt: 6 · 10</a:t>
            </a:r>
            <a:r>
              <a:rPr lang="sv-SE" baseline="30000" dirty="0"/>
              <a:t>24</a:t>
            </a:r>
            <a:r>
              <a:rPr lang="sv-SE" dirty="0"/>
              <a:t> kg.  </a:t>
            </a:r>
            <a:r>
              <a:rPr lang="sv-SE" dirty="0">
                <a:solidFill>
                  <a:srgbClr val="C00000"/>
                </a:solidFill>
              </a:rPr>
              <a:t>1 % </a:t>
            </a:r>
            <a:r>
              <a:rPr lang="sv-SE" dirty="0"/>
              <a:t>av detta är 6 · 10</a:t>
            </a:r>
            <a:r>
              <a:rPr lang="sv-SE" baseline="30000" dirty="0"/>
              <a:t>22</a:t>
            </a:r>
            <a:r>
              <a:rPr lang="sv-SE" dirty="0"/>
              <a:t> kg.</a:t>
            </a:r>
          </a:p>
        </p:txBody>
      </p:sp>
      <p:sp>
        <p:nvSpPr>
          <p:cNvPr id="15" name="textruta 14"/>
          <p:cNvSpPr txBox="1"/>
          <p:nvPr/>
        </p:nvSpPr>
        <p:spPr>
          <a:xfrm>
            <a:off x="3041683" y="416818"/>
            <a:ext cx="2973038" cy="584776"/>
          </a:xfrm>
          <a:prstGeom prst="rect">
            <a:avLst/>
          </a:prstGeom>
          <a:noFill/>
        </p:spPr>
        <p:txBody>
          <a:bodyPr wrap="square" rtlCol="0">
            <a:spAutoFit/>
          </a:bodyPr>
          <a:lstStyle/>
          <a:p>
            <a:r>
              <a:rPr lang="sv-SE" sz="3200" b="1" i="1" dirty="0">
                <a:solidFill>
                  <a:srgbClr val="C00000"/>
                </a:solidFill>
                <a:latin typeface="+mj-lt"/>
                <a:cs typeface="Comic Sans MS"/>
              </a:rPr>
              <a:t>Lösningsförslag</a:t>
            </a:r>
          </a:p>
        </p:txBody>
      </p:sp>
      <p:sp>
        <p:nvSpPr>
          <p:cNvPr id="17" name="Rektangel 16">
            <a:extLst>
              <a:ext uri="{FF2B5EF4-FFF2-40B4-BE49-F238E27FC236}">
                <a16:creationId xmlns:a16="http://schemas.microsoft.com/office/drawing/2014/main" id="{E3D5673E-AE7A-7E4C-B815-35645E8B74FA}"/>
              </a:ext>
            </a:extLst>
          </p:cNvPr>
          <p:cNvSpPr/>
          <p:nvPr/>
        </p:nvSpPr>
        <p:spPr>
          <a:xfrm>
            <a:off x="1863306" y="2426397"/>
            <a:ext cx="5128826" cy="369332"/>
          </a:xfrm>
          <a:prstGeom prst="rect">
            <a:avLst/>
          </a:prstGeom>
        </p:spPr>
        <p:txBody>
          <a:bodyPr wrap="square">
            <a:spAutoFit/>
          </a:bodyPr>
          <a:lstStyle/>
          <a:p>
            <a:r>
              <a:rPr lang="sv-SE" dirty="0"/>
              <a:t>Det behövs då 6 · 10</a:t>
            </a:r>
            <a:r>
              <a:rPr lang="sv-SE" baseline="30000" dirty="0"/>
              <a:t>22</a:t>
            </a:r>
            <a:r>
              <a:rPr lang="sv-SE" dirty="0"/>
              <a:t> / 60 människor =</a:t>
            </a:r>
          </a:p>
        </p:txBody>
      </p:sp>
      <p:sp>
        <p:nvSpPr>
          <p:cNvPr id="19" name="Rektangel 18">
            <a:extLst>
              <a:ext uri="{FF2B5EF4-FFF2-40B4-BE49-F238E27FC236}">
                <a16:creationId xmlns:a16="http://schemas.microsoft.com/office/drawing/2014/main" id="{9C457FE7-C682-5F4B-AE9C-5E3DADE1317B}"/>
              </a:ext>
            </a:extLst>
          </p:cNvPr>
          <p:cNvSpPr/>
          <p:nvPr/>
        </p:nvSpPr>
        <p:spPr>
          <a:xfrm>
            <a:off x="5612901" y="2426397"/>
            <a:ext cx="2309822" cy="369332"/>
          </a:xfrm>
          <a:prstGeom prst="rect">
            <a:avLst/>
          </a:prstGeom>
        </p:spPr>
        <p:txBody>
          <a:bodyPr wrap="square">
            <a:spAutoFit/>
          </a:bodyPr>
          <a:lstStyle/>
          <a:p>
            <a:r>
              <a:rPr lang="sv-SE" dirty="0">
                <a:solidFill>
                  <a:srgbClr val="C00000"/>
                </a:solidFill>
              </a:rPr>
              <a:t>1 · 10</a:t>
            </a:r>
            <a:r>
              <a:rPr lang="sv-SE" baseline="30000" dirty="0">
                <a:solidFill>
                  <a:srgbClr val="C00000"/>
                </a:solidFill>
              </a:rPr>
              <a:t>21</a:t>
            </a:r>
            <a:r>
              <a:rPr lang="sv-SE" dirty="0">
                <a:solidFill>
                  <a:srgbClr val="C00000"/>
                </a:solidFill>
              </a:rPr>
              <a:t> människor</a:t>
            </a:r>
            <a:r>
              <a:rPr lang="sv-SE" dirty="0"/>
              <a:t>.</a:t>
            </a:r>
          </a:p>
        </p:txBody>
      </p:sp>
      <p:sp>
        <p:nvSpPr>
          <p:cNvPr id="21" name="Rektangel 20">
            <a:extLst>
              <a:ext uri="{FF2B5EF4-FFF2-40B4-BE49-F238E27FC236}">
                <a16:creationId xmlns:a16="http://schemas.microsoft.com/office/drawing/2014/main" id="{530F13D8-3312-B941-BCCF-01D4063AA7CE}"/>
              </a:ext>
            </a:extLst>
          </p:cNvPr>
          <p:cNvSpPr/>
          <p:nvPr/>
        </p:nvSpPr>
        <p:spPr>
          <a:xfrm>
            <a:off x="1228166" y="2958289"/>
            <a:ext cx="3146612" cy="369332"/>
          </a:xfrm>
          <a:prstGeom prst="rect">
            <a:avLst/>
          </a:prstGeom>
        </p:spPr>
        <p:txBody>
          <a:bodyPr wrap="square">
            <a:spAutoFit/>
          </a:bodyPr>
          <a:lstStyle/>
          <a:p>
            <a:r>
              <a:rPr lang="sv-SE" dirty="0"/>
              <a:t>Jordens area är 510 · 10</a:t>
            </a:r>
            <a:r>
              <a:rPr lang="sv-SE" baseline="30000" dirty="0"/>
              <a:t>6</a:t>
            </a:r>
            <a:r>
              <a:rPr lang="sv-SE" dirty="0"/>
              <a:t> km</a:t>
            </a:r>
            <a:r>
              <a:rPr lang="sv-SE" baseline="30000" dirty="0"/>
              <a:t>2</a:t>
            </a:r>
            <a:r>
              <a:rPr lang="sv-SE" dirty="0"/>
              <a:t> =</a:t>
            </a:r>
          </a:p>
        </p:txBody>
      </p:sp>
      <p:sp>
        <p:nvSpPr>
          <p:cNvPr id="23" name="Rektangel 22">
            <a:extLst>
              <a:ext uri="{FF2B5EF4-FFF2-40B4-BE49-F238E27FC236}">
                <a16:creationId xmlns:a16="http://schemas.microsoft.com/office/drawing/2014/main" id="{6C6DF708-A995-8B40-806F-A630414761ED}"/>
              </a:ext>
            </a:extLst>
          </p:cNvPr>
          <p:cNvSpPr/>
          <p:nvPr/>
        </p:nvSpPr>
        <p:spPr>
          <a:xfrm>
            <a:off x="4203399" y="2958289"/>
            <a:ext cx="5128825" cy="369332"/>
          </a:xfrm>
          <a:prstGeom prst="rect">
            <a:avLst/>
          </a:prstGeom>
        </p:spPr>
        <p:txBody>
          <a:bodyPr wrap="square">
            <a:spAutoFit/>
          </a:bodyPr>
          <a:lstStyle/>
          <a:p>
            <a:r>
              <a:rPr lang="sv-SE" dirty="0">
                <a:solidFill>
                  <a:srgbClr val="C00000"/>
                </a:solidFill>
              </a:rPr>
              <a:t>510 · 10</a:t>
            </a:r>
            <a:r>
              <a:rPr lang="sv-SE" baseline="30000" dirty="0">
                <a:solidFill>
                  <a:srgbClr val="C00000"/>
                </a:solidFill>
              </a:rPr>
              <a:t>12</a:t>
            </a:r>
            <a:r>
              <a:rPr lang="sv-SE" dirty="0">
                <a:solidFill>
                  <a:srgbClr val="C00000"/>
                </a:solidFill>
              </a:rPr>
              <a:t> m</a:t>
            </a:r>
            <a:r>
              <a:rPr lang="sv-SE" baseline="30000" dirty="0">
                <a:solidFill>
                  <a:srgbClr val="C00000"/>
                </a:solidFill>
              </a:rPr>
              <a:t>2</a:t>
            </a:r>
            <a:r>
              <a:rPr lang="sv-SE" dirty="0">
                <a:solidFill>
                  <a:srgbClr val="C00000"/>
                </a:solidFill>
              </a:rPr>
              <a:t> </a:t>
            </a:r>
            <a:r>
              <a:rPr lang="sv-SE" dirty="0"/>
              <a:t>(men endast 30 % av detta är land).</a:t>
            </a:r>
          </a:p>
        </p:txBody>
      </p:sp>
      <p:sp>
        <p:nvSpPr>
          <p:cNvPr id="24" name="Rektangel 23">
            <a:extLst>
              <a:ext uri="{FF2B5EF4-FFF2-40B4-BE49-F238E27FC236}">
                <a16:creationId xmlns:a16="http://schemas.microsoft.com/office/drawing/2014/main" id="{6A2F5FFB-43E1-674E-AB85-C16F902A7B1E}"/>
              </a:ext>
            </a:extLst>
          </p:cNvPr>
          <p:cNvSpPr/>
          <p:nvPr/>
        </p:nvSpPr>
        <p:spPr>
          <a:xfrm>
            <a:off x="3041683" y="3734415"/>
            <a:ext cx="3745647" cy="369332"/>
          </a:xfrm>
          <a:prstGeom prst="rect">
            <a:avLst/>
          </a:prstGeom>
        </p:spPr>
        <p:txBody>
          <a:bodyPr wrap="square">
            <a:spAutoFit/>
          </a:bodyPr>
          <a:lstStyle/>
          <a:p>
            <a:r>
              <a:rPr lang="sv-SE" dirty="0"/>
              <a:t>Antal personer per kvadratmeter: </a:t>
            </a:r>
            <a:r>
              <a:rPr lang="sv-SE" b="1" dirty="0"/>
              <a:t> </a:t>
            </a:r>
          </a:p>
        </p:txBody>
      </p:sp>
      <p:sp>
        <p:nvSpPr>
          <p:cNvPr id="25" name="Rektangel 24">
            <a:extLst>
              <a:ext uri="{FF2B5EF4-FFF2-40B4-BE49-F238E27FC236}">
                <a16:creationId xmlns:a16="http://schemas.microsoft.com/office/drawing/2014/main" id="{6279CCF2-6432-8B47-BE46-D9911B68DB36}"/>
              </a:ext>
            </a:extLst>
          </p:cNvPr>
          <p:cNvSpPr/>
          <p:nvPr/>
        </p:nvSpPr>
        <p:spPr>
          <a:xfrm>
            <a:off x="1679938" y="4266307"/>
            <a:ext cx="2155774" cy="369332"/>
          </a:xfrm>
          <a:prstGeom prst="rect">
            <a:avLst/>
          </a:prstGeom>
        </p:spPr>
        <p:txBody>
          <a:bodyPr wrap="square">
            <a:spAutoFit/>
          </a:bodyPr>
          <a:lstStyle/>
          <a:p>
            <a:r>
              <a:rPr lang="sv-SE" dirty="0"/>
              <a:t>1 · 10</a:t>
            </a:r>
            <a:r>
              <a:rPr lang="sv-SE" baseline="30000" dirty="0"/>
              <a:t>21</a:t>
            </a:r>
            <a:r>
              <a:rPr lang="sv-SE" dirty="0"/>
              <a:t> / 510 · 10</a:t>
            </a:r>
            <a:r>
              <a:rPr lang="sv-SE" baseline="30000" dirty="0"/>
              <a:t>12 </a:t>
            </a:r>
            <a:r>
              <a:rPr lang="sv-SE" dirty="0"/>
              <a:t>= </a:t>
            </a:r>
          </a:p>
        </p:txBody>
      </p:sp>
      <p:sp>
        <p:nvSpPr>
          <p:cNvPr id="26" name="Rektangel 25">
            <a:extLst>
              <a:ext uri="{FF2B5EF4-FFF2-40B4-BE49-F238E27FC236}">
                <a16:creationId xmlns:a16="http://schemas.microsoft.com/office/drawing/2014/main" id="{BA9D032B-CDB4-2B48-8565-2A2D4829DB34}"/>
              </a:ext>
            </a:extLst>
          </p:cNvPr>
          <p:cNvSpPr/>
          <p:nvPr/>
        </p:nvSpPr>
        <p:spPr>
          <a:xfrm>
            <a:off x="6080287" y="4235529"/>
            <a:ext cx="2760609" cy="400110"/>
          </a:xfrm>
          <a:prstGeom prst="rect">
            <a:avLst/>
          </a:prstGeom>
        </p:spPr>
        <p:txBody>
          <a:bodyPr wrap="square">
            <a:spAutoFit/>
          </a:bodyPr>
          <a:lstStyle/>
          <a:p>
            <a:r>
              <a:rPr lang="sv-SE" sz="2000" b="1" dirty="0">
                <a:solidFill>
                  <a:srgbClr val="C00000"/>
                </a:solidFill>
              </a:rPr>
              <a:t>2 miljoner personer</a:t>
            </a:r>
          </a:p>
        </p:txBody>
      </p:sp>
      <p:sp>
        <p:nvSpPr>
          <p:cNvPr id="27" name="Rektangel 26">
            <a:extLst>
              <a:ext uri="{FF2B5EF4-FFF2-40B4-BE49-F238E27FC236}">
                <a16:creationId xmlns:a16="http://schemas.microsoft.com/office/drawing/2014/main" id="{C16FFC55-1120-AC4B-A18B-D8612955084D}"/>
              </a:ext>
            </a:extLst>
          </p:cNvPr>
          <p:cNvSpPr/>
          <p:nvPr/>
        </p:nvSpPr>
        <p:spPr>
          <a:xfrm>
            <a:off x="1901543" y="1533877"/>
            <a:ext cx="5253317" cy="646331"/>
          </a:xfrm>
          <a:prstGeom prst="rect">
            <a:avLst/>
          </a:prstGeom>
        </p:spPr>
        <p:txBody>
          <a:bodyPr wrap="square">
            <a:spAutoFit/>
          </a:bodyPr>
          <a:lstStyle/>
          <a:p>
            <a:r>
              <a:rPr lang="sv-SE" dirty="0"/>
              <a:t>Vi antar att medelvikten på alla dessa människor som måste flygas hit från en annan planet är 60 kg.</a:t>
            </a:r>
          </a:p>
        </p:txBody>
      </p:sp>
      <p:sp>
        <p:nvSpPr>
          <p:cNvPr id="28" name="Rektangel 27">
            <a:extLst>
              <a:ext uri="{FF2B5EF4-FFF2-40B4-BE49-F238E27FC236}">
                <a16:creationId xmlns:a16="http://schemas.microsoft.com/office/drawing/2014/main" id="{41A409DC-0B7E-9146-810F-4A7EEA7D8228}"/>
              </a:ext>
            </a:extLst>
          </p:cNvPr>
          <p:cNvSpPr/>
          <p:nvPr/>
        </p:nvSpPr>
        <p:spPr>
          <a:xfrm>
            <a:off x="3667085" y="4266307"/>
            <a:ext cx="2760609" cy="369332"/>
          </a:xfrm>
          <a:prstGeom prst="rect">
            <a:avLst/>
          </a:prstGeom>
        </p:spPr>
        <p:txBody>
          <a:bodyPr wrap="square">
            <a:spAutoFit/>
          </a:bodyPr>
          <a:lstStyle/>
          <a:p>
            <a:r>
              <a:rPr lang="sv-SE" dirty="0"/>
              <a:t>1 000 · 10</a:t>
            </a:r>
            <a:r>
              <a:rPr lang="sv-SE" baseline="30000" dirty="0"/>
              <a:t>18</a:t>
            </a:r>
            <a:r>
              <a:rPr lang="sv-SE" dirty="0"/>
              <a:t> / 510 · 10</a:t>
            </a:r>
            <a:r>
              <a:rPr lang="sv-SE" baseline="30000" dirty="0"/>
              <a:t>12</a:t>
            </a:r>
            <a:r>
              <a:rPr lang="sv-SE" dirty="0"/>
              <a:t> ≈</a:t>
            </a:r>
          </a:p>
        </p:txBody>
      </p:sp>
    </p:spTree>
    <p:extLst>
      <p:ext uri="{BB962C8B-B14F-4D97-AF65-F5344CB8AC3E}">
        <p14:creationId xmlns:p14="http://schemas.microsoft.com/office/powerpoint/2010/main" val="11261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P spid="21"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p:cNvSpPr txBox="1"/>
          <p:nvPr/>
        </p:nvSpPr>
        <p:spPr>
          <a:xfrm>
            <a:off x="243735" y="2796923"/>
            <a:ext cx="256621"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15" name="textruta 14"/>
          <p:cNvSpPr txBox="1"/>
          <p:nvPr/>
        </p:nvSpPr>
        <p:spPr>
          <a:xfrm>
            <a:off x="585516" y="2789849"/>
            <a:ext cx="4294528" cy="830997"/>
          </a:xfrm>
          <a:prstGeom prst="rect">
            <a:avLst/>
          </a:prstGeom>
          <a:noFill/>
        </p:spPr>
        <p:txBody>
          <a:bodyPr wrap="square" rtlCol="0">
            <a:spAutoFit/>
          </a:bodyPr>
          <a:lstStyle/>
          <a:p>
            <a:r>
              <a:rPr lang="sv-SE" sz="1600" dirty="0"/>
              <a:t>Välj i kalendern fyra tal som finns i en rektangel. Den kan till exempel se ut på det sätt som den </a:t>
            </a:r>
            <a:r>
              <a:rPr lang="sv-SE" sz="1600" dirty="0">
                <a:solidFill>
                  <a:srgbClr val="FF0000"/>
                </a:solidFill>
              </a:rPr>
              <a:t>röda rektangeln </a:t>
            </a:r>
            <a:r>
              <a:rPr lang="sv-SE" sz="1600" dirty="0"/>
              <a:t>i bilden visar. </a:t>
            </a:r>
          </a:p>
        </p:txBody>
      </p:sp>
      <p:sp>
        <p:nvSpPr>
          <p:cNvPr id="18" name="textruta 17">
            <a:extLst>
              <a:ext uri="{FF2B5EF4-FFF2-40B4-BE49-F238E27FC236}">
                <a16:creationId xmlns:a16="http://schemas.microsoft.com/office/drawing/2014/main" id="{0B21561A-B52E-E141-9808-C9422F90AD43}"/>
              </a:ext>
            </a:extLst>
          </p:cNvPr>
          <p:cNvSpPr txBox="1"/>
          <p:nvPr/>
        </p:nvSpPr>
        <p:spPr>
          <a:xfrm>
            <a:off x="591314" y="3602849"/>
            <a:ext cx="3956598" cy="584775"/>
          </a:xfrm>
          <a:prstGeom prst="rect">
            <a:avLst/>
          </a:prstGeom>
          <a:noFill/>
        </p:spPr>
        <p:txBody>
          <a:bodyPr wrap="square" rtlCol="0">
            <a:spAutoFit/>
          </a:bodyPr>
          <a:lstStyle/>
          <a:p>
            <a:r>
              <a:rPr lang="sv-SE" sz="1600" dirty="0"/>
              <a:t>a)  Addera de tal i rektangeln som står  </a:t>
            </a:r>
          </a:p>
          <a:p>
            <a:r>
              <a:rPr lang="sv-SE" sz="1600" dirty="0"/>
              <a:t>      diagonalt mot varandra. </a:t>
            </a:r>
          </a:p>
        </p:txBody>
      </p:sp>
      <p:sp>
        <p:nvSpPr>
          <p:cNvPr id="20" name="textruta 19">
            <a:extLst>
              <a:ext uri="{FF2B5EF4-FFF2-40B4-BE49-F238E27FC236}">
                <a16:creationId xmlns:a16="http://schemas.microsoft.com/office/drawing/2014/main" id="{693F2BF1-A0E7-2645-80FB-C8F8C97F1757}"/>
              </a:ext>
            </a:extLst>
          </p:cNvPr>
          <p:cNvSpPr txBox="1"/>
          <p:nvPr/>
        </p:nvSpPr>
        <p:spPr>
          <a:xfrm>
            <a:off x="173028" y="5330876"/>
            <a:ext cx="256621"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1" name="textruta 20">
            <a:extLst>
              <a:ext uri="{FF2B5EF4-FFF2-40B4-BE49-F238E27FC236}">
                <a16:creationId xmlns:a16="http://schemas.microsoft.com/office/drawing/2014/main" id="{A507B621-286C-6443-A92B-8C2445C8CFE5}"/>
              </a:ext>
            </a:extLst>
          </p:cNvPr>
          <p:cNvSpPr txBox="1"/>
          <p:nvPr/>
        </p:nvSpPr>
        <p:spPr>
          <a:xfrm>
            <a:off x="514809" y="5309789"/>
            <a:ext cx="4396682" cy="584775"/>
          </a:xfrm>
          <a:prstGeom prst="rect">
            <a:avLst/>
          </a:prstGeom>
          <a:noFill/>
        </p:spPr>
        <p:txBody>
          <a:bodyPr wrap="square" rtlCol="0">
            <a:spAutoFit/>
          </a:bodyPr>
          <a:lstStyle/>
          <a:p>
            <a:r>
              <a:rPr lang="sv-SE" sz="1600" dirty="0"/>
              <a:t>a)  Kalla minsta talet i en sådan här rektangel för </a:t>
            </a:r>
            <a:r>
              <a:rPr lang="sv-SE" sz="1600" i="1" dirty="0"/>
              <a:t>x</a:t>
            </a:r>
            <a:r>
              <a:rPr lang="sv-SE" sz="1600" dirty="0"/>
              <a:t>.  </a:t>
            </a:r>
          </a:p>
          <a:p>
            <a:r>
              <a:rPr lang="sv-SE" sz="1600" dirty="0"/>
              <a:t>      Hur kan då de övriga tre talen tecknas?  </a:t>
            </a:r>
          </a:p>
        </p:txBody>
      </p:sp>
      <p:sp>
        <p:nvSpPr>
          <p:cNvPr id="22" name="textruta 21">
            <a:extLst>
              <a:ext uri="{FF2B5EF4-FFF2-40B4-BE49-F238E27FC236}">
                <a16:creationId xmlns:a16="http://schemas.microsoft.com/office/drawing/2014/main" id="{D09B4F07-40E9-4248-878E-7EE8C99A322C}"/>
              </a:ext>
            </a:extLst>
          </p:cNvPr>
          <p:cNvSpPr txBox="1"/>
          <p:nvPr/>
        </p:nvSpPr>
        <p:spPr>
          <a:xfrm>
            <a:off x="5279987" y="2789849"/>
            <a:ext cx="270748"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textruta 22">
            <a:extLst>
              <a:ext uri="{FF2B5EF4-FFF2-40B4-BE49-F238E27FC236}">
                <a16:creationId xmlns:a16="http://schemas.microsoft.com/office/drawing/2014/main" id="{A8FA0AFB-B0B4-CD47-BBDE-7445F8AE7D53}"/>
              </a:ext>
            </a:extLst>
          </p:cNvPr>
          <p:cNvSpPr txBox="1"/>
          <p:nvPr/>
        </p:nvSpPr>
        <p:spPr>
          <a:xfrm>
            <a:off x="5621768" y="2789849"/>
            <a:ext cx="3674632" cy="1077218"/>
          </a:xfrm>
          <a:prstGeom prst="rect">
            <a:avLst/>
          </a:prstGeom>
          <a:noFill/>
        </p:spPr>
        <p:txBody>
          <a:bodyPr wrap="square" rtlCol="0">
            <a:spAutoFit/>
          </a:bodyPr>
          <a:lstStyle/>
          <a:p>
            <a:r>
              <a:rPr lang="sv-SE" sz="1600" dirty="0"/>
              <a:t>a)  Beräkna nu produkten av de tal som </a:t>
            </a:r>
          </a:p>
          <a:p>
            <a:r>
              <a:rPr lang="sv-SE" sz="1600" dirty="0"/>
              <a:t>      står diagonalt mot varandra i några </a:t>
            </a:r>
          </a:p>
          <a:p>
            <a:r>
              <a:rPr lang="sv-SE" sz="1600" dirty="0"/>
              <a:t>      olika rektanglar. Jämför produkterna. </a:t>
            </a:r>
          </a:p>
          <a:p>
            <a:r>
              <a:rPr lang="sv-SE" sz="1600" dirty="0"/>
              <a:t>      Vad kommer du fram till? </a:t>
            </a:r>
          </a:p>
        </p:txBody>
      </p:sp>
      <p:grpSp>
        <p:nvGrpSpPr>
          <p:cNvPr id="29" name="Grupp 28">
            <a:extLst>
              <a:ext uri="{FF2B5EF4-FFF2-40B4-BE49-F238E27FC236}">
                <a16:creationId xmlns:a16="http://schemas.microsoft.com/office/drawing/2014/main" id="{BE925F00-2D9C-AE4A-B6F1-9F20B0270E2A}"/>
              </a:ext>
            </a:extLst>
          </p:cNvPr>
          <p:cNvGrpSpPr/>
          <p:nvPr/>
        </p:nvGrpSpPr>
        <p:grpSpPr>
          <a:xfrm>
            <a:off x="1564640" y="154061"/>
            <a:ext cx="6576921" cy="981690"/>
            <a:chOff x="1564640" y="154061"/>
            <a:chExt cx="6576921" cy="981690"/>
          </a:xfrm>
        </p:grpSpPr>
        <p:sp>
          <p:nvSpPr>
            <p:cNvPr id="19" name="textruta 18"/>
            <p:cNvSpPr txBox="1"/>
            <p:nvPr/>
          </p:nvSpPr>
          <p:spPr>
            <a:xfrm>
              <a:off x="1564640" y="183241"/>
              <a:ext cx="6421120"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Resonerna och utveckla – kalendern</a:t>
              </a:r>
            </a:p>
          </p:txBody>
        </p:sp>
        <p:pic>
          <p:nvPicPr>
            <p:cNvPr id="6" name="Bildobjekt 5">
              <a:extLst>
                <a:ext uri="{FF2B5EF4-FFF2-40B4-BE49-F238E27FC236}">
                  <a16:creationId xmlns:a16="http://schemas.microsoft.com/office/drawing/2014/main" id="{87CA6CAD-D199-174F-B3D3-2DA155420A9B}"/>
                </a:ext>
              </a:extLst>
            </p:cNvPr>
            <p:cNvPicPr>
              <a:picLocks noChangeAspect="1"/>
            </p:cNvPicPr>
            <p:nvPr/>
          </p:nvPicPr>
          <p:blipFill rotWithShape="1">
            <a:blip r:embed="rId2"/>
            <a:srcRect l="31013" t="29407" r="20146" b="5651"/>
            <a:stretch/>
          </p:blipFill>
          <p:spPr>
            <a:xfrm>
              <a:off x="7403261" y="154061"/>
              <a:ext cx="738300" cy="981690"/>
            </a:xfrm>
            <a:prstGeom prst="rect">
              <a:avLst/>
            </a:prstGeom>
          </p:spPr>
        </p:pic>
      </p:grpSp>
      <p:pic>
        <p:nvPicPr>
          <p:cNvPr id="9" name="Bildobjekt 8">
            <a:extLst>
              <a:ext uri="{FF2B5EF4-FFF2-40B4-BE49-F238E27FC236}">
                <a16:creationId xmlns:a16="http://schemas.microsoft.com/office/drawing/2014/main" id="{E6E9587D-F926-634D-AE6C-2E8BCFEE4B02}"/>
              </a:ext>
            </a:extLst>
          </p:cNvPr>
          <p:cNvPicPr>
            <a:picLocks noChangeAspect="1"/>
          </p:cNvPicPr>
          <p:nvPr/>
        </p:nvPicPr>
        <p:blipFill>
          <a:blip r:embed="rId3"/>
          <a:stretch>
            <a:fillRect/>
          </a:stretch>
        </p:blipFill>
        <p:spPr>
          <a:xfrm>
            <a:off x="2118183" y="670013"/>
            <a:ext cx="3683135" cy="2042083"/>
          </a:xfrm>
          <a:prstGeom prst="rect">
            <a:avLst/>
          </a:prstGeom>
        </p:spPr>
      </p:pic>
      <p:sp>
        <p:nvSpPr>
          <p:cNvPr id="10" name="Rektangel 9">
            <a:extLst>
              <a:ext uri="{FF2B5EF4-FFF2-40B4-BE49-F238E27FC236}">
                <a16:creationId xmlns:a16="http://schemas.microsoft.com/office/drawing/2014/main" id="{4A38C1CB-7669-3940-B54C-7EA10C63FEAB}"/>
              </a:ext>
            </a:extLst>
          </p:cNvPr>
          <p:cNvSpPr/>
          <p:nvPr/>
        </p:nvSpPr>
        <p:spPr>
          <a:xfrm>
            <a:off x="3244597" y="1400408"/>
            <a:ext cx="1012510" cy="479101"/>
          </a:xfrm>
          <a:prstGeom prst="rect">
            <a:avLst/>
          </a:prstGeom>
          <a:noFill/>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pSp>
        <p:nvGrpSpPr>
          <p:cNvPr id="28" name="Grupp 27">
            <a:extLst>
              <a:ext uri="{FF2B5EF4-FFF2-40B4-BE49-F238E27FC236}">
                <a16:creationId xmlns:a16="http://schemas.microsoft.com/office/drawing/2014/main" id="{6EF0B7A5-9875-9744-B404-8322EAF12436}"/>
              </a:ext>
            </a:extLst>
          </p:cNvPr>
          <p:cNvGrpSpPr/>
          <p:nvPr/>
        </p:nvGrpSpPr>
        <p:grpSpPr>
          <a:xfrm>
            <a:off x="571063" y="1667684"/>
            <a:ext cx="2620254" cy="697230"/>
            <a:chOff x="1917161" y="2964821"/>
            <a:chExt cx="2620254" cy="697230"/>
          </a:xfrm>
        </p:grpSpPr>
        <p:cxnSp>
          <p:nvCxnSpPr>
            <p:cNvPr id="13" name="Rak 12">
              <a:extLst>
                <a:ext uri="{FF2B5EF4-FFF2-40B4-BE49-F238E27FC236}">
                  <a16:creationId xmlns:a16="http://schemas.microsoft.com/office/drawing/2014/main" id="{8BF6C380-ABA7-4A42-990F-10D88EB1ABAA}"/>
                </a:ext>
              </a:extLst>
            </p:cNvPr>
            <p:cNvCxnSpPr>
              <a:cxnSpLocks/>
            </p:cNvCxnSpPr>
            <p:nvPr/>
          </p:nvCxnSpPr>
          <p:spPr>
            <a:xfrm flipH="1">
              <a:off x="2965623" y="2964821"/>
              <a:ext cx="1571792" cy="36666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pic>
          <p:nvPicPr>
            <p:cNvPr id="24" name="Bildobjekt 23">
              <a:extLst>
                <a:ext uri="{FF2B5EF4-FFF2-40B4-BE49-F238E27FC236}">
                  <a16:creationId xmlns:a16="http://schemas.microsoft.com/office/drawing/2014/main" id="{33D98630-49ED-2144-89DB-3E0F20054581}"/>
                </a:ext>
              </a:extLst>
            </p:cNvPr>
            <p:cNvPicPr>
              <a:picLocks noChangeAspect="1"/>
            </p:cNvPicPr>
            <p:nvPr/>
          </p:nvPicPr>
          <p:blipFill>
            <a:blip r:embed="rId4"/>
            <a:stretch>
              <a:fillRect/>
            </a:stretch>
          </p:blipFill>
          <p:spPr>
            <a:xfrm>
              <a:off x="1917161" y="3176646"/>
              <a:ext cx="1027611" cy="485405"/>
            </a:xfrm>
            <a:prstGeom prst="rect">
              <a:avLst/>
            </a:prstGeom>
          </p:spPr>
        </p:pic>
        <p:sp>
          <p:nvSpPr>
            <p:cNvPr id="27" name="Rektangel 26">
              <a:extLst>
                <a:ext uri="{FF2B5EF4-FFF2-40B4-BE49-F238E27FC236}">
                  <a16:creationId xmlns:a16="http://schemas.microsoft.com/office/drawing/2014/main" id="{D7AD8D52-FA56-DE43-A4DC-604536536387}"/>
                </a:ext>
              </a:extLst>
            </p:cNvPr>
            <p:cNvSpPr/>
            <p:nvPr/>
          </p:nvSpPr>
          <p:spPr>
            <a:xfrm>
              <a:off x="1931614" y="3176647"/>
              <a:ext cx="1013158" cy="471014"/>
            </a:xfrm>
            <a:prstGeom prst="rect">
              <a:avLst/>
            </a:prstGeom>
            <a:noFill/>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pSp>
      <p:sp>
        <p:nvSpPr>
          <p:cNvPr id="30" name="textruta 29">
            <a:extLst>
              <a:ext uri="{FF2B5EF4-FFF2-40B4-BE49-F238E27FC236}">
                <a16:creationId xmlns:a16="http://schemas.microsoft.com/office/drawing/2014/main" id="{36244B94-14B1-1E40-8E40-3A047586504F}"/>
              </a:ext>
            </a:extLst>
          </p:cNvPr>
          <p:cNvSpPr txBox="1"/>
          <p:nvPr/>
        </p:nvSpPr>
        <p:spPr>
          <a:xfrm>
            <a:off x="571063" y="4215243"/>
            <a:ext cx="3956598" cy="338554"/>
          </a:xfrm>
          <a:prstGeom prst="rect">
            <a:avLst/>
          </a:prstGeom>
          <a:noFill/>
        </p:spPr>
        <p:txBody>
          <a:bodyPr wrap="square" rtlCol="0">
            <a:spAutoFit/>
          </a:bodyPr>
          <a:lstStyle/>
          <a:p>
            <a:r>
              <a:rPr lang="sv-SE" sz="1600" dirty="0"/>
              <a:t>b) Välj en ny rektangel och gör samma sak. </a:t>
            </a:r>
          </a:p>
        </p:txBody>
      </p:sp>
      <p:sp>
        <p:nvSpPr>
          <p:cNvPr id="31" name="textruta 30">
            <a:extLst>
              <a:ext uri="{FF2B5EF4-FFF2-40B4-BE49-F238E27FC236}">
                <a16:creationId xmlns:a16="http://schemas.microsoft.com/office/drawing/2014/main" id="{A0B62E9D-B38C-A74E-AA89-0EF30D0851BD}"/>
              </a:ext>
            </a:extLst>
          </p:cNvPr>
          <p:cNvSpPr txBox="1"/>
          <p:nvPr/>
        </p:nvSpPr>
        <p:spPr>
          <a:xfrm>
            <a:off x="585516" y="4593034"/>
            <a:ext cx="3956598" cy="338554"/>
          </a:xfrm>
          <a:prstGeom prst="rect">
            <a:avLst/>
          </a:prstGeom>
          <a:noFill/>
        </p:spPr>
        <p:txBody>
          <a:bodyPr wrap="square" rtlCol="0">
            <a:spAutoFit/>
          </a:bodyPr>
          <a:lstStyle/>
          <a:p>
            <a:r>
              <a:rPr lang="sv-SE" sz="1600" dirty="0"/>
              <a:t>c) Upptäcker du något samband? Beskriv det. </a:t>
            </a:r>
          </a:p>
        </p:txBody>
      </p:sp>
      <p:sp>
        <p:nvSpPr>
          <p:cNvPr id="33" name="textruta 32">
            <a:extLst>
              <a:ext uri="{FF2B5EF4-FFF2-40B4-BE49-F238E27FC236}">
                <a16:creationId xmlns:a16="http://schemas.microsoft.com/office/drawing/2014/main" id="{8F7B281F-F974-6842-B4D8-792BD61FC694}"/>
              </a:ext>
            </a:extLst>
          </p:cNvPr>
          <p:cNvSpPr txBox="1"/>
          <p:nvPr/>
        </p:nvSpPr>
        <p:spPr>
          <a:xfrm>
            <a:off x="500356" y="5868847"/>
            <a:ext cx="4396682" cy="584775"/>
          </a:xfrm>
          <a:prstGeom prst="rect">
            <a:avLst/>
          </a:prstGeom>
          <a:noFill/>
        </p:spPr>
        <p:txBody>
          <a:bodyPr wrap="square" rtlCol="0">
            <a:spAutoFit/>
          </a:bodyPr>
          <a:lstStyle/>
          <a:p>
            <a:r>
              <a:rPr lang="sv-SE" sz="1600" dirty="0"/>
              <a:t>b)  Visa varför det du kom fram till i uppgift 1 gäller    </a:t>
            </a:r>
          </a:p>
          <a:p>
            <a:r>
              <a:rPr lang="sv-SE" sz="1600" dirty="0"/>
              <a:t>      för vilken rektangel du än väljer.   </a:t>
            </a:r>
          </a:p>
        </p:txBody>
      </p:sp>
      <p:sp>
        <p:nvSpPr>
          <p:cNvPr id="34" name="textruta 33">
            <a:extLst>
              <a:ext uri="{FF2B5EF4-FFF2-40B4-BE49-F238E27FC236}">
                <a16:creationId xmlns:a16="http://schemas.microsoft.com/office/drawing/2014/main" id="{C37063E8-DE48-3146-8096-B61961016DA0}"/>
              </a:ext>
            </a:extLst>
          </p:cNvPr>
          <p:cNvSpPr txBox="1"/>
          <p:nvPr/>
        </p:nvSpPr>
        <p:spPr>
          <a:xfrm>
            <a:off x="5698025" y="3969022"/>
            <a:ext cx="3674632" cy="584775"/>
          </a:xfrm>
          <a:prstGeom prst="rect">
            <a:avLst/>
          </a:prstGeom>
          <a:noFill/>
        </p:spPr>
        <p:txBody>
          <a:bodyPr wrap="square" rtlCol="0">
            <a:spAutoFit/>
          </a:bodyPr>
          <a:lstStyle/>
          <a:p>
            <a:r>
              <a:rPr lang="sv-SE" sz="1600" dirty="0"/>
              <a:t>b)  Visa att det här gäller för vilken </a:t>
            </a:r>
          </a:p>
          <a:p>
            <a:r>
              <a:rPr lang="sv-SE" sz="1600" dirty="0"/>
              <a:t>     rektangel du än väljer. </a:t>
            </a:r>
          </a:p>
        </p:txBody>
      </p:sp>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8" grpId="0"/>
      <p:bldP spid="20" grpId="0" animBg="1"/>
      <p:bldP spid="21" grpId="0"/>
      <p:bldP spid="22" grpId="0" animBg="1"/>
      <p:bldP spid="23" grpId="0"/>
      <p:bldP spid="10" grpId="0" animBg="1"/>
      <p:bldP spid="30"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p:cNvSpPr txBox="1"/>
          <p:nvPr/>
        </p:nvSpPr>
        <p:spPr>
          <a:xfrm>
            <a:off x="778437" y="2828248"/>
            <a:ext cx="256621"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15" name="textruta 14"/>
          <p:cNvSpPr txBox="1"/>
          <p:nvPr/>
        </p:nvSpPr>
        <p:spPr>
          <a:xfrm>
            <a:off x="1187458" y="2810932"/>
            <a:ext cx="7804141" cy="338554"/>
          </a:xfrm>
          <a:prstGeom prst="rect">
            <a:avLst/>
          </a:prstGeom>
          <a:noFill/>
        </p:spPr>
        <p:txBody>
          <a:bodyPr wrap="square" rtlCol="0">
            <a:spAutoFit/>
          </a:bodyPr>
          <a:lstStyle/>
          <a:p>
            <a:r>
              <a:rPr lang="sv-SE" sz="1600" dirty="0"/>
              <a:t>Titta nu på en rektangel med nio rutor, till exempel den </a:t>
            </a:r>
            <a:r>
              <a:rPr lang="sv-SE" sz="1600" dirty="0">
                <a:solidFill>
                  <a:srgbClr val="00B050"/>
                </a:solidFill>
              </a:rPr>
              <a:t>gröna</a:t>
            </a:r>
            <a:r>
              <a:rPr lang="sv-SE" sz="1600" dirty="0"/>
              <a:t> rektangeln i bilden ovan.</a:t>
            </a:r>
          </a:p>
        </p:txBody>
      </p:sp>
      <p:sp>
        <p:nvSpPr>
          <p:cNvPr id="18" name="textruta 17">
            <a:extLst>
              <a:ext uri="{FF2B5EF4-FFF2-40B4-BE49-F238E27FC236}">
                <a16:creationId xmlns:a16="http://schemas.microsoft.com/office/drawing/2014/main" id="{0B21561A-B52E-E141-9808-C9422F90AD43}"/>
              </a:ext>
            </a:extLst>
          </p:cNvPr>
          <p:cNvSpPr txBox="1"/>
          <p:nvPr/>
        </p:nvSpPr>
        <p:spPr>
          <a:xfrm>
            <a:off x="1269457" y="3166802"/>
            <a:ext cx="3956598" cy="338554"/>
          </a:xfrm>
          <a:prstGeom prst="rect">
            <a:avLst/>
          </a:prstGeom>
          <a:noFill/>
        </p:spPr>
        <p:txBody>
          <a:bodyPr wrap="square" rtlCol="0">
            <a:spAutoFit/>
          </a:bodyPr>
          <a:lstStyle/>
          <a:p>
            <a:r>
              <a:rPr lang="sv-SE" sz="1600" dirty="0"/>
              <a:t>a) Ta det minsta talet i rektangeln.</a:t>
            </a:r>
          </a:p>
        </p:txBody>
      </p:sp>
      <p:pic>
        <p:nvPicPr>
          <p:cNvPr id="9" name="Bildobjekt 8">
            <a:extLst>
              <a:ext uri="{FF2B5EF4-FFF2-40B4-BE49-F238E27FC236}">
                <a16:creationId xmlns:a16="http://schemas.microsoft.com/office/drawing/2014/main" id="{E6E9587D-F926-634D-AE6C-2E8BCFEE4B02}"/>
              </a:ext>
            </a:extLst>
          </p:cNvPr>
          <p:cNvPicPr>
            <a:picLocks noChangeAspect="1"/>
          </p:cNvPicPr>
          <p:nvPr/>
        </p:nvPicPr>
        <p:blipFill>
          <a:blip r:embed="rId2"/>
          <a:stretch>
            <a:fillRect/>
          </a:stretch>
        </p:blipFill>
        <p:spPr>
          <a:xfrm>
            <a:off x="2118183" y="670013"/>
            <a:ext cx="3683135" cy="2042083"/>
          </a:xfrm>
          <a:prstGeom prst="rect">
            <a:avLst/>
          </a:prstGeom>
        </p:spPr>
      </p:pic>
      <p:sp>
        <p:nvSpPr>
          <p:cNvPr id="10" name="Rektangel 9">
            <a:extLst>
              <a:ext uri="{FF2B5EF4-FFF2-40B4-BE49-F238E27FC236}">
                <a16:creationId xmlns:a16="http://schemas.microsoft.com/office/drawing/2014/main" id="{4A38C1CB-7669-3940-B54C-7EA10C63FEAB}"/>
              </a:ext>
            </a:extLst>
          </p:cNvPr>
          <p:cNvSpPr/>
          <p:nvPr/>
        </p:nvSpPr>
        <p:spPr>
          <a:xfrm>
            <a:off x="3755236" y="1639958"/>
            <a:ext cx="1458032" cy="710566"/>
          </a:xfrm>
          <a:prstGeom prst="rect">
            <a:avLst/>
          </a:prstGeom>
          <a:noFill/>
          <a:ln>
            <a:solidFill>
              <a:srgbClr val="00B05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30" name="textruta 29">
            <a:extLst>
              <a:ext uri="{FF2B5EF4-FFF2-40B4-BE49-F238E27FC236}">
                <a16:creationId xmlns:a16="http://schemas.microsoft.com/office/drawing/2014/main" id="{36244B94-14B1-1E40-8E40-3A047586504F}"/>
              </a:ext>
            </a:extLst>
          </p:cNvPr>
          <p:cNvSpPr txBox="1"/>
          <p:nvPr/>
        </p:nvSpPr>
        <p:spPr>
          <a:xfrm>
            <a:off x="1187458" y="4532470"/>
            <a:ext cx="3956598" cy="338554"/>
          </a:xfrm>
          <a:prstGeom prst="rect">
            <a:avLst/>
          </a:prstGeom>
          <a:noFill/>
        </p:spPr>
        <p:txBody>
          <a:bodyPr wrap="square" rtlCol="0">
            <a:spAutoFit/>
          </a:bodyPr>
          <a:lstStyle/>
          <a:p>
            <a:r>
              <a:rPr lang="sv-SE" sz="1600" dirty="0"/>
              <a:t>b) Addera alla tal i rektangeln.</a:t>
            </a:r>
          </a:p>
        </p:txBody>
      </p:sp>
      <p:sp>
        <p:nvSpPr>
          <p:cNvPr id="31" name="textruta 30">
            <a:extLst>
              <a:ext uri="{FF2B5EF4-FFF2-40B4-BE49-F238E27FC236}">
                <a16:creationId xmlns:a16="http://schemas.microsoft.com/office/drawing/2014/main" id="{A0B62E9D-B38C-A74E-AA89-0EF30D0851BD}"/>
              </a:ext>
            </a:extLst>
          </p:cNvPr>
          <p:cNvSpPr txBox="1"/>
          <p:nvPr/>
        </p:nvSpPr>
        <p:spPr>
          <a:xfrm>
            <a:off x="5122021" y="3203268"/>
            <a:ext cx="3956598" cy="584775"/>
          </a:xfrm>
          <a:prstGeom prst="rect">
            <a:avLst/>
          </a:prstGeom>
          <a:noFill/>
        </p:spPr>
        <p:txBody>
          <a:bodyPr wrap="square" rtlCol="0">
            <a:spAutoFit/>
          </a:bodyPr>
          <a:lstStyle/>
          <a:p>
            <a:r>
              <a:rPr lang="sv-SE" sz="1600" dirty="0"/>
              <a:t>c) Visa att det här gäller för vilken rektangel    </a:t>
            </a:r>
          </a:p>
          <a:p>
            <a:r>
              <a:rPr lang="sv-SE" sz="1600" dirty="0"/>
              <a:t>     du än väljer. </a:t>
            </a:r>
          </a:p>
        </p:txBody>
      </p:sp>
      <p:grpSp>
        <p:nvGrpSpPr>
          <p:cNvPr id="2" name="Grupp 1">
            <a:extLst>
              <a:ext uri="{FF2B5EF4-FFF2-40B4-BE49-F238E27FC236}">
                <a16:creationId xmlns:a16="http://schemas.microsoft.com/office/drawing/2014/main" id="{0BB5EB9A-BBEE-6E49-9A6E-A86E1079EF34}"/>
              </a:ext>
            </a:extLst>
          </p:cNvPr>
          <p:cNvGrpSpPr/>
          <p:nvPr/>
        </p:nvGrpSpPr>
        <p:grpSpPr>
          <a:xfrm>
            <a:off x="5213268" y="1661595"/>
            <a:ext cx="2972086" cy="752892"/>
            <a:chOff x="3093881" y="2929148"/>
            <a:chExt cx="2972086" cy="752892"/>
          </a:xfrm>
        </p:grpSpPr>
        <p:pic>
          <p:nvPicPr>
            <p:cNvPr id="14" name="Bildobjekt 13">
              <a:extLst>
                <a:ext uri="{FF2B5EF4-FFF2-40B4-BE49-F238E27FC236}">
                  <a16:creationId xmlns:a16="http://schemas.microsoft.com/office/drawing/2014/main" id="{71BADE13-338F-2644-9F4D-63EDF4A326A6}"/>
                </a:ext>
              </a:extLst>
            </p:cNvPr>
            <p:cNvPicPr>
              <a:picLocks noChangeAspect="1"/>
            </p:cNvPicPr>
            <p:nvPr/>
          </p:nvPicPr>
          <p:blipFill rotWithShape="1">
            <a:blip r:embed="rId2"/>
            <a:srcRect l="43242" t="46757" r="16429" b="17262"/>
            <a:stretch/>
          </p:blipFill>
          <p:spPr>
            <a:xfrm>
              <a:off x="4572000" y="2945639"/>
              <a:ext cx="1485390" cy="734763"/>
            </a:xfrm>
            <a:prstGeom prst="rect">
              <a:avLst/>
            </a:prstGeom>
            <a:ln>
              <a:solidFill>
                <a:schemeClr val="tx1"/>
              </a:solidFill>
            </a:ln>
          </p:spPr>
        </p:pic>
        <p:grpSp>
          <p:nvGrpSpPr>
            <p:cNvPr id="28" name="Grupp 27">
              <a:extLst>
                <a:ext uri="{FF2B5EF4-FFF2-40B4-BE49-F238E27FC236}">
                  <a16:creationId xmlns:a16="http://schemas.microsoft.com/office/drawing/2014/main" id="{6EF0B7A5-9875-9744-B404-8322EAF12436}"/>
                </a:ext>
              </a:extLst>
            </p:cNvPr>
            <p:cNvGrpSpPr/>
            <p:nvPr/>
          </p:nvGrpSpPr>
          <p:grpSpPr>
            <a:xfrm>
              <a:off x="3093881" y="2929148"/>
              <a:ext cx="2972086" cy="752892"/>
              <a:chOff x="-27314" y="3176647"/>
              <a:chExt cx="2972086" cy="734762"/>
            </a:xfrm>
          </p:grpSpPr>
          <p:cxnSp>
            <p:nvCxnSpPr>
              <p:cNvPr id="13" name="Rak 12">
                <a:extLst>
                  <a:ext uri="{FF2B5EF4-FFF2-40B4-BE49-F238E27FC236}">
                    <a16:creationId xmlns:a16="http://schemas.microsoft.com/office/drawing/2014/main" id="{8BF6C380-ABA7-4A42-990F-10D88EB1ABAA}"/>
                  </a:ext>
                </a:extLst>
              </p:cNvPr>
              <p:cNvCxnSpPr>
                <a:cxnSpLocks/>
                <a:stCxn id="27" idx="1"/>
              </p:cNvCxnSpPr>
              <p:nvPr/>
            </p:nvCxnSpPr>
            <p:spPr>
              <a:xfrm flipH="1">
                <a:off x="-27314" y="3544028"/>
                <a:ext cx="1478119" cy="0"/>
              </a:xfrm>
              <a:prstGeom prst="line">
                <a:avLst/>
              </a:prstGeom>
              <a:ln w="28575">
                <a:solidFill>
                  <a:srgbClr val="00B050"/>
                </a:solidFill>
                <a:prstDash val="dash"/>
              </a:ln>
            </p:spPr>
            <p:style>
              <a:lnRef idx="1">
                <a:schemeClr val="accent2"/>
              </a:lnRef>
              <a:fillRef idx="0">
                <a:schemeClr val="accent2"/>
              </a:fillRef>
              <a:effectRef idx="0">
                <a:schemeClr val="accent2"/>
              </a:effectRef>
              <a:fontRef idx="minor">
                <a:schemeClr val="tx1"/>
              </a:fontRef>
            </p:style>
          </p:cxnSp>
          <p:sp>
            <p:nvSpPr>
              <p:cNvPr id="27" name="Rektangel 26">
                <a:extLst>
                  <a:ext uri="{FF2B5EF4-FFF2-40B4-BE49-F238E27FC236}">
                    <a16:creationId xmlns:a16="http://schemas.microsoft.com/office/drawing/2014/main" id="{D7AD8D52-FA56-DE43-A4DC-604536536387}"/>
                  </a:ext>
                </a:extLst>
              </p:cNvPr>
              <p:cNvSpPr/>
              <p:nvPr/>
            </p:nvSpPr>
            <p:spPr>
              <a:xfrm>
                <a:off x="1450805" y="3176647"/>
                <a:ext cx="1493967" cy="734762"/>
              </a:xfrm>
              <a:prstGeom prst="rect">
                <a:avLst/>
              </a:prstGeom>
              <a:noFill/>
              <a:ln>
                <a:solidFill>
                  <a:srgbClr val="00B05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pSp>
      </p:grpSp>
      <p:sp>
        <p:nvSpPr>
          <p:cNvPr id="16" name="textruta 15">
            <a:extLst>
              <a:ext uri="{FF2B5EF4-FFF2-40B4-BE49-F238E27FC236}">
                <a16:creationId xmlns:a16="http://schemas.microsoft.com/office/drawing/2014/main" id="{14E35B95-4AB4-1548-A3F8-EDB511BD7455}"/>
              </a:ext>
            </a:extLst>
          </p:cNvPr>
          <p:cNvSpPr txBox="1"/>
          <p:nvPr/>
        </p:nvSpPr>
        <p:spPr>
          <a:xfrm>
            <a:off x="1421857" y="3416814"/>
            <a:ext cx="2333379" cy="338554"/>
          </a:xfrm>
          <a:prstGeom prst="rect">
            <a:avLst/>
          </a:prstGeom>
          <a:noFill/>
        </p:spPr>
        <p:txBody>
          <a:bodyPr wrap="square" rtlCol="0">
            <a:spAutoFit/>
          </a:bodyPr>
          <a:lstStyle/>
          <a:p>
            <a:r>
              <a:rPr lang="sv-SE" sz="1600" dirty="0"/>
              <a:t> – addera med 8</a:t>
            </a:r>
          </a:p>
        </p:txBody>
      </p:sp>
      <p:sp>
        <p:nvSpPr>
          <p:cNvPr id="17" name="textruta 16">
            <a:extLst>
              <a:ext uri="{FF2B5EF4-FFF2-40B4-BE49-F238E27FC236}">
                <a16:creationId xmlns:a16="http://schemas.microsoft.com/office/drawing/2014/main" id="{89B4CD13-BCF3-614C-AD0B-6A4AAC2ACFC1}"/>
              </a:ext>
            </a:extLst>
          </p:cNvPr>
          <p:cNvSpPr txBox="1"/>
          <p:nvPr/>
        </p:nvSpPr>
        <p:spPr>
          <a:xfrm>
            <a:off x="1421857" y="3657756"/>
            <a:ext cx="3956598" cy="338554"/>
          </a:xfrm>
          <a:prstGeom prst="rect">
            <a:avLst/>
          </a:prstGeom>
          <a:noFill/>
        </p:spPr>
        <p:txBody>
          <a:bodyPr wrap="square" rtlCol="0">
            <a:spAutoFit/>
          </a:bodyPr>
          <a:lstStyle/>
          <a:p>
            <a:r>
              <a:rPr lang="sv-SE" sz="1600" dirty="0"/>
              <a:t> – multiplicera sedan med 9</a:t>
            </a:r>
          </a:p>
        </p:txBody>
      </p:sp>
      <p:sp>
        <p:nvSpPr>
          <p:cNvPr id="19" name="textruta 18">
            <a:extLst>
              <a:ext uri="{FF2B5EF4-FFF2-40B4-BE49-F238E27FC236}">
                <a16:creationId xmlns:a16="http://schemas.microsoft.com/office/drawing/2014/main" id="{3A070EE6-7982-7E41-951D-66403E1F8028}"/>
              </a:ext>
            </a:extLst>
          </p:cNvPr>
          <p:cNvSpPr txBox="1"/>
          <p:nvPr/>
        </p:nvSpPr>
        <p:spPr>
          <a:xfrm>
            <a:off x="1421857" y="4046656"/>
            <a:ext cx="3956598" cy="338554"/>
          </a:xfrm>
          <a:prstGeom prst="rect">
            <a:avLst/>
          </a:prstGeom>
          <a:noFill/>
        </p:spPr>
        <p:txBody>
          <a:bodyPr wrap="square" rtlCol="0">
            <a:spAutoFit/>
          </a:bodyPr>
          <a:lstStyle/>
          <a:p>
            <a:r>
              <a:rPr lang="sv-SE" sz="1600" dirty="0"/>
              <a:t>Vilket svar får du?</a:t>
            </a:r>
          </a:p>
        </p:txBody>
      </p:sp>
      <p:sp>
        <p:nvSpPr>
          <p:cNvPr id="20" name="textruta 19">
            <a:extLst>
              <a:ext uri="{FF2B5EF4-FFF2-40B4-BE49-F238E27FC236}">
                <a16:creationId xmlns:a16="http://schemas.microsoft.com/office/drawing/2014/main" id="{E4A7B33E-A1BA-134D-9495-BC056F386FD1}"/>
              </a:ext>
            </a:extLst>
          </p:cNvPr>
          <p:cNvSpPr txBox="1"/>
          <p:nvPr/>
        </p:nvSpPr>
        <p:spPr>
          <a:xfrm>
            <a:off x="1421857" y="4849007"/>
            <a:ext cx="3956598" cy="338554"/>
          </a:xfrm>
          <a:prstGeom prst="rect">
            <a:avLst/>
          </a:prstGeom>
          <a:noFill/>
        </p:spPr>
        <p:txBody>
          <a:bodyPr wrap="square" rtlCol="0">
            <a:spAutoFit/>
          </a:bodyPr>
          <a:lstStyle/>
          <a:p>
            <a:r>
              <a:rPr lang="sv-SE" sz="1600" dirty="0"/>
              <a:t>Jämför med svaret i uppgift a).</a:t>
            </a:r>
          </a:p>
        </p:txBody>
      </p:sp>
      <p:sp>
        <p:nvSpPr>
          <p:cNvPr id="21" name="textruta 20">
            <a:extLst>
              <a:ext uri="{FF2B5EF4-FFF2-40B4-BE49-F238E27FC236}">
                <a16:creationId xmlns:a16="http://schemas.microsoft.com/office/drawing/2014/main" id="{B89C98A5-E093-194C-A468-1CFEC229D81E}"/>
              </a:ext>
            </a:extLst>
          </p:cNvPr>
          <p:cNvSpPr txBox="1"/>
          <p:nvPr/>
        </p:nvSpPr>
        <p:spPr>
          <a:xfrm>
            <a:off x="1421857" y="5237907"/>
            <a:ext cx="3956598" cy="338554"/>
          </a:xfrm>
          <a:prstGeom prst="rect">
            <a:avLst/>
          </a:prstGeom>
          <a:noFill/>
        </p:spPr>
        <p:txBody>
          <a:bodyPr wrap="square" rtlCol="0">
            <a:spAutoFit/>
          </a:bodyPr>
          <a:lstStyle/>
          <a:p>
            <a:r>
              <a:rPr lang="sv-SE" sz="1600" dirty="0"/>
              <a:t>Vad ser du då?</a:t>
            </a:r>
          </a:p>
        </p:txBody>
      </p:sp>
    </p:spTree>
    <p:extLst>
      <p:ext uri="{BB962C8B-B14F-4D97-AF65-F5344CB8AC3E}">
        <p14:creationId xmlns:p14="http://schemas.microsoft.com/office/powerpoint/2010/main" val="71145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8" grpId="0"/>
      <p:bldP spid="10" grpId="0" animBg="1"/>
      <p:bldP spid="30" grpId="0"/>
      <p:bldP spid="31" grpId="0"/>
      <p:bldP spid="16" grpId="0"/>
      <p:bldP spid="17"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3994974" y="4269"/>
            <a:ext cx="1915283" cy="584776"/>
          </a:xfrm>
          <a:prstGeom prst="rect">
            <a:avLst/>
          </a:prstGeom>
          <a:noFill/>
        </p:spPr>
        <p:txBody>
          <a:bodyPr wrap="square" rtlCol="0">
            <a:spAutoFit/>
          </a:bodyPr>
          <a:lstStyle/>
          <a:p>
            <a:r>
              <a:rPr lang="sv-SE" sz="3200" b="1" i="1" dirty="0">
                <a:solidFill>
                  <a:srgbClr val="C00000"/>
                </a:solidFill>
                <a:latin typeface="+mj-lt"/>
                <a:cs typeface="Comic Sans MS"/>
              </a:rPr>
              <a:t>Lösningar</a:t>
            </a:r>
          </a:p>
        </p:txBody>
      </p:sp>
      <p:sp>
        <p:nvSpPr>
          <p:cNvPr id="16" name="textruta 15">
            <a:extLst>
              <a:ext uri="{FF2B5EF4-FFF2-40B4-BE49-F238E27FC236}">
                <a16:creationId xmlns:a16="http://schemas.microsoft.com/office/drawing/2014/main" id="{F77ED1E1-18B5-4F4F-A955-6C8E65C86999}"/>
              </a:ext>
            </a:extLst>
          </p:cNvPr>
          <p:cNvSpPr txBox="1"/>
          <p:nvPr/>
        </p:nvSpPr>
        <p:spPr>
          <a:xfrm>
            <a:off x="762474" y="754163"/>
            <a:ext cx="429875" cy="400110"/>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2" name="textruta 21">
            <a:extLst>
              <a:ext uri="{FF2B5EF4-FFF2-40B4-BE49-F238E27FC236}">
                <a16:creationId xmlns:a16="http://schemas.microsoft.com/office/drawing/2014/main" id="{1631A6B8-BD30-D843-BFA0-B6759C29C338}"/>
              </a:ext>
            </a:extLst>
          </p:cNvPr>
          <p:cNvSpPr txBox="1"/>
          <p:nvPr/>
        </p:nvSpPr>
        <p:spPr>
          <a:xfrm>
            <a:off x="1516150" y="728197"/>
            <a:ext cx="7170650" cy="369332"/>
          </a:xfrm>
          <a:prstGeom prst="rect">
            <a:avLst/>
          </a:prstGeom>
          <a:noFill/>
        </p:spPr>
        <p:txBody>
          <a:bodyPr wrap="square" rtlCol="0">
            <a:spAutoFit/>
          </a:bodyPr>
          <a:lstStyle/>
          <a:p>
            <a:r>
              <a:rPr lang="sv-SE" dirty="0"/>
              <a:t>a) 	-</a:t>
            </a:r>
          </a:p>
        </p:txBody>
      </p:sp>
      <p:sp>
        <p:nvSpPr>
          <p:cNvPr id="94" name="textruta 93">
            <a:extLst>
              <a:ext uri="{FF2B5EF4-FFF2-40B4-BE49-F238E27FC236}">
                <a16:creationId xmlns:a16="http://schemas.microsoft.com/office/drawing/2014/main" id="{15A398E3-C0AD-8441-A277-48CF5388DE51}"/>
              </a:ext>
            </a:extLst>
          </p:cNvPr>
          <p:cNvSpPr txBox="1"/>
          <p:nvPr/>
        </p:nvSpPr>
        <p:spPr>
          <a:xfrm>
            <a:off x="5372703" y="647677"/>
            <a:ext cx="429875" cy="400110"/>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106" name="textruta 105">
            <a:extLst>
              <a:ext uri="{FF2B5EF4-FFF2-40B4-BE49-F238E27FC236}">
                <a16:creationId xmlns:a16="http://schemas.microsoft.com/office/drawing/2014/main" id="{CA98D598-7DB2-7D4B-8031-56E21667D31C}"/>
              </a:ext>
            </a:extLst>
          </p:cNvPr>
          <p:cNvSpPr txBox="1"/>
          <p:nvPr/>
        </p:nvSpPr>
        <p:spPr>
          <a:xfrm>
            <a:off x="762474" y="1957483"/>
            <a:ext cx="429875" cy="400110"/>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113" name="textruta 112">
            <a:extLst>
              <a:ext uri="{FF2B5EF4-FFF2-40B4-BE49-F238E27FC236}">
                <a16:creationId xmlns:a16="http://schemas.microsoft.com/office/drawing/2014/main" id="{FDFB58D8-407C-EE42-AA54-5D58A579469A}"/>
              </a:ext>
            </a:extLst>
          </p:cNvPr>
          <p:cNvSpPr txBox="1"/>
          <p:nvPr/>
        </p:nvSpPr>
        <p:spPr>
          <a:xfrm>
            <a:off x="728608" y="3052226"/>
            <a:ext cx="429875" cy="400110"/>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1" name="textruta 20">
            <a:extLst>
              <a:ext uri="{FF2B5EF4-FFF2-40B4-BE49-F238E27FC236}">
                <a16:creationId xmlns:a16="http://schemas.microsoft.com/office/drawing/2014/main" id="{3549E77D-EF61-7F41-9E13-D1A5D38BA036}"/>
              </a:ext>
            </a:extLst>
          </p:cNvPr>
          <p:cNvSpPr txBox="1"/>
          <p:nvPr/>
        </p:nvSpPr>
        <p:spPr>
          <a:xfrm>
            <a:off x="1516150" y="1052369"/>
            <a:ext cx="730339" cy="369332"/>
          </a:xfrm>
          <a:prstGeom prst="rect">
            <a:avLst/>
          </a:prstGeom>
          <a:noFill/>
        </p:spPr>
        <p:txBody>
          <a:bodyPr wrap="square" rtlCol="0">
            <a:spAutoFit/>
          </a:bodyPr>
          <a:lstStyle/>
          <a:p>
            <a:r>
              <a:rPr lang="sv-SE" dirty="0"/>
              <a:t>b)	-</a:t>
            </a:r>
          </a:p>
        </p:txBody>
      </p:sp>
      <p:sp>
        <p:nvSpPr>
          <p:cNvPr id="23" name="textruta 22">
            <a:extLst>
              <a:ext uri="{FF2B5EF4-FFF2-40B4-BE49-F238E27FC236}">
                <a16:creationId xmlns:a16="http://schemas.microsoft.com/office/drawing/2014/main" id="{A5E61DA4-C5AC-4A46-89CB-60A554CF10BD}"/>
              </a:ext>
            </a:extLst>
          </p:cNvPr>
          <p:cNvSpPr txBox="1"/>
          <p:nvPr/>
        </p:nvSpPr>
        <p:spPr>
          <a:xfrm>
            <a:off x="1516150" y="1379531"/>
            <a:ext cx="2867143" cy="369332"/>
          </a:xfrm>
          <a:prstGeom prst="rect">
            <a:avLst/>
          </a:prstGeom>
          <a:noFill/>
        </p:spPr>
        <p:txBody>
          <a:bodyPr wrap="square" rtlCol="0">
            <a:spAutoFit/>
          </a:bodyPr>
          <a:lstStyle/>
          <a:p>
            <a:r>
              <a:rPr lang="sv-SE" dirty="0"/>
              <a:t>c) 	Summan är densamma.</a:t>
            </a:r>
          </a:p>
        </p:txBody>
      </p:sp>
      <p:sp>
        <p:nvSpPr>
          <p:cNvPr id="25" name="textruta 24">
            <a:extLst>
              <a:ext uri="{FF2B5EF4-FFF2-40B4-BE49-F238E27FC236}">
                <a16:creationId xmlns:a16="http://schemas.microsoft.com/office/drawing/2014/main" id="{B7FA2094-821F-9F4D-9886-0596AFFDCCDB}"/>
              </a:ext>
            </a:extLst>
          </p:cNvPr>
          <p:cNvSpPr txBox="1"/>
          <p:nvPr/>
        </p:nvSpPr>
        <p:spPr>
          <a:xfrm>
            <a:off x="6146000" y="589045"/>
            <a:ext cx="2838568" cy="369332"/>
          </a:xfrm>
          <a:prstGeom prst="rect">
            <a:avLst/>
          </a:prstGeom>
          <a:noFill/>
        </p:spPr>
        <p:txBody>
          <a:bodyPr wrap="square" rtlCol="0">
            <a:spAutoFit/>
          </a:bodyPr>
          <a:lstStyle/>
          <a:p>
            <a:r>
              <a:rPr lang="sv-SE" dirty="0"/>
              <a:t>a) (</a:t>
            </a:r>
            <a:r>
              <a:rPr lang="sv-SE" i="1" dirty="0"/>
              <a:t>x</a:t>
            </a:r>
            <a:r>
              <a:rPr lang="sv-SE" dirty="0"/>
              <a:t> + 1), (</a:t>
            </a:r>
            <a:r>
              <a:rPr lang="sv-SE" i="1" dirty="0"/>
              <a:t>x</a:t>
            </a:r>
            <a:r>
              <a:rPr lang="sv-SE" dirty="0"/>
              <a:t> + 7) och (</a:t>
            </a:r>
            <a:r>
              <a:rPr lang="sv-SE" i="1" dirty="0"/>
              <a:t>x</a:t>
            </a:r>
            <a:r>
              <a:rPr lang="sv-SE" dirty="0"/>
              <a:t> + 8)</a:t>
            </a:r>
          </a:p>
        </p:txBody>
      </p:sp>
      <p:sp>
        <p:nvSpPr>
          <p:cNvPr id="26" name="textruta 25">
            <a:extLst>
              <a:ext uri="{FF2B5EF4-FFF2-40B4-BE49-F238E27FC236}">
                <a16:creationId xmlns:a16="http://schemas.microsoft.com/office/drawing/2014/main" id="{D982EFC9-1704-C14B-9CF7-CD0137C16B08}"/>
              </a:ext>
            </a:extLst>
          </p:cNvPr>
          <p:cNvSpPr txBox="1"/>
          <p:nvPr/>
        </p:nvSpPr>
        <p:spPr>
          <a:xfrm>
            <a:off x="6146000" y="929621"/>
            <a:ext cx="2981443" cy="369332"/>
          </a:xfrm>
          <a:prstGeom prst="rect">
            <a:avLst/>
          </a:prstGeom>
          <a:noFill/>
        </p:spPr>
        <p:txBody>
          <a:bodyPr wrap="square" rtlCol="0">
            <a:spAutoFit/>
          </a:bodyPr>
          <a:lstStyle/>
          <a:p>
            <a:r>
              <a:rPr lang="sv-SE" dirty="0"/>
              <a:t>b)  </a:t>
            </a:r>
            <a:r>
              <a:rPr lang="sv-SE" i="1" dirty="0"/>
              <a:t>x</a:t>
            </a:r>
            <a:r>
              <a:rPr lang="sv-SE" dirty="0"/>
              <a:t> + (</a:t>
            </a:r>
            <a:r>
              <a:rPr lang="sv-SE" i="1" dirty="0"/>
              <a:t>x</a:t>
            </a:r>
            <a:r>
              <a:rPr lang="sv-SE" dirty="0"/>
              <a:t> + 8) = 2x + 8</a:t>
            </a:r>
          </a:p>
        </p:txBody>
      </p:sp>
      <p:sp>
        <p:nvSpPr>
          <p:cNvPr id="27" name="textruta 26">
            <a:extLst>
              <a:ext uri="{FF2B5EF4-FFF2-40B4-BE49-F238E27FC236}">
                <a16:creationId xmlns:a16="http://schemas.microsoft.com/office/drawing/2014/main" id="{EFD5FF1B-CC2A-2C45-BAD4-DD0A67151CED}"/>
              </a:ext>
            </a:extLst>
          </p:cNvPr>
          <p:cNvSpPr txBox="1"/>
          <p:nvPr/>
        </p:nvSpPr>
        <p:spPr>
          <a:xfrm>
            <a:off x="6398449" y="1247144"/>
            <a:ext cx="2838568" cy="369332"/>
          </a:xfrm>
          <a:prstGeom prst="rect">
            <a:avLst/>
          </a:prstGeom>
          <a:noFill/>
        </p:spPr>
        <p:txBody>
          <a:bodyPr wrap="square" rtlCol="0">
            <a:spAutoFit/>
          </a:bodyPr>
          <a:lstStyle/>
          <a:p>
            <a:r>
              <a:rPr lang="sv-SE" dirty="0"/>
              <a:t>(</a:t>
            </a:r>
            <a:r>
              <a:rPr lang="sv-SE" i="1" dirty="0"/>
              <a:t>x</a:t>
            </a:r>
            <a:r>
              <a:rPr lang="sv-SE" dirty="0"/>
              <a:t> + 1) + (</a:t>
            </a:r>
            <a:r>
              <a:rPr lang="sv-SE" i="1" dirty="0"/>
              <a:t>x</a:t>
            </a:r>
            <a:r>
              <a:rPr lang="sv-SE" dirty="0"/>
              <a:t> + 7) = 2</a:t>
            </a:r>
            <a:r>
              <a:rPr lang="sv-SE" i="1" dirty="0"/>
              <a:t>x</a:t>
            </a:r>
            <a:r>
              <a:rPr lang="sv-SE" dirty="0"/>
              <a:t> + 8</a:t>
            </a:r>
          </a:p>
        </p:txBody>
      </p:sp>
      <p:sp>
        <p:nvSpPr>
          <p:cNvPr id="31" name="textruta 30">
            <a:extLst>
              <a:ext uri="{FF2B5EF4-FFF2-40B4-BE49-F238E27FC236}">
                <a16:creationId xmlns:a16="http://schemas.microsoft.com/office/drawing/2014/main" id="{DEBD273E-0CC2-B74E-8D45-C51A1C565194}"/>
              </a:ext>
            </a:extLst>
          </p:cNvPr>
          <p:cNvSpPr txBox="1"/>
          <p:nvPr/>
        </p:nvSpPr>
        <p:spPr>
          <a:xfrm>
            <a:off x="1515964" y="1957483"/>
            <a:ext cx="6865562" cy="369332"/>
          </a:xfrm>
          <a:prstGeom prst="rect">
            <a:avLst/>
          </a:prstGeom>
          <a:noFill/>
        </p:spPr>
        <p:txBody>
          <a:bodyPr wrap="square" rtlCol="0">
            <a:spAutoFit/>
          </a:bodyPr>
          <a:lstStyle/>
          <a:p>
            <a:r>
              <a:rPr lang="sv-SE" dirty="0"/>
              <a:t>a) Differensen mellan produkterna är alltid 7.</a:t>
            </a:r>
          </a:p>
        </p:txBody>
      </p:sp>
      <p:sp>
        <p:nvSpPr>
          <p:cNvPr id="32" name="textruta 31">
            <a:extLst>
              <a:ext uri="{FF2B5EF4-FFF2-40B4-BE49-F238E27FC236}">
                <a16:creationId xmlns:a16="http://schemas.microsoft.com/office/drawing/2014/main" id="{95A23FCD-7DBC-BC47-A842-23064E5F839F}"/>
              </a:ext>
            </a:extLst>
          </p:cNvPr>
          <p:cNvSpPr txBox="1"/>
          <p:nvPr/>
        </p:nvSpPr>
        <p:spPr>
          <a:xfrm>
            <a:off x="1515964" y="2333836"/>
            <a:ext cx="2672214" cy="369332"/>
          </a:xfrm>
          <a:prstGeom prst="rect">
            <a:avLst/>
          </a:prstGeom>
          <a:noFill/>
        </p:spPr>
        <p:txBody>
          <a:bodyPr wrap="square" rtlCol="0">
            <a:spAutoFit/>
          </a:bodyPr>
          <a:lstStyle/>
          <a:p>
            <a:r>
              <a:rPr lang="sv-SE" dirty="0"/>
              <a:t>b) (</a:t>
            </a:r>
            <a:r>
              <a:rPr lang="sv-SE" i="1" dirty="0"/>
              <a:t>x</a:t>
            </a:r>
            <a:r>
              <a:rPr lang="sv-SE" dirty="0"/>
              <a:t> + 1)(</a:t>
            </a:r>
            <a:r>
              <a:rPr lang="sv-SE" i="1" dirty="0"/>
              <a:t>x</a:t>
            </a:r>
            <a:r>
              <a:rPr lang="sv-SE" dirty="0"/>
              <a:t> + 7) – </a:t>
            </a:r>
            <a:r>
              <a:rPr lang="sv-SE" i="1" dirty="0"/>
              <a:t>x</a:t>
            </a:r>
            <a:r>
              <a:rPr lang="sv-SE" dirty="0"/>
              <a:t>(</a:t>
            </a:r>
            <a:r>
              <a:rPr lang="sv-SE" i="1" dirty="0"/>
              <a:t>x</a:t>
            </a:r>
            <a:r>
              <a:rPr lang="sv-SE" dirty="0"/>
              <a:t> + 8) =</a:t>
            </a:r>
          </a:p>
        </p:txBody>
      </p:sp>
      <p:sp>
        <p:nvSpPr>
          <p:cNvPr id="33" name="textruta 32">
            <a:extLst>
              <a:ext uri="{FF2B5EF4-FFF2-40B4-BE49-F238E27FC236}">
                <a16:creationId xmlns:a16="http://schemas.microsoft.com/office/drawing/2014/main" id="{4098085B-F5BB-DF47-B920-11D83951FEBE}"/>
              </a:ext>
            </a:extLst>
          </p:cNvPr>
          <p:cNvSpPr txBox="1"/>
          <p:nvPr/>
        </p:nvSpPr>
        <p:spPr>
          <a:xfrm>
            <a:off x="4109154" y="2324789"/>
            <a:ext cx="2483557" cy="369332"/>
          </a:xfrm>
          <a:prstGeom prst="rect">
            <a:avLst/>
          </a:prstGeom>
          <a:noFill/>
        </p:spPr>
        <p:txBody>
          <a:bodyPr wrap="square" rtlCol="0">
            <a:spAutoFit/>
          </a:bodyPr>
          <a:lstStyle/>
          <a:p>
            <a:r>
              <a:rPr lang="sv-SE" i="1" dirty="0"/>
              <a:t>x</a:t>
            </a:r>
            <a:r>
              <a:rPr lang="sv-SE" baseline="30000" dirty="0"/>
              <a:t>2</a:t>
            </a:r>
            <a:r>
              <a:rPr lang="sv-SE" dirty="0"/>
              <a:t> + 7</a:t>
            </a:r>
            <a:r>
              <a:rPr lang="sv-SE" i="1" dirty="0"/>
              <a:t>x</a:t>
            </a:r>
            <a:r>
              <a:rPr lang="sv-SE" dirty="0"/>
              <a:t> + </a:t>
            </a:r>
            <a:r>
              <a:rPr lang="sv-SE" i="1" dirty="0"/>
              <a:t>x</a:t>
            </a:r>
            <a:r>
              <a:rPr lang="sv-SE" dirty="0"/>
              <a:t> + 7 – </a:t>
            </a:r>
            <a:r>
              <a:rPr lang="sv-SE" i="1" dirty="0"/>
              <a:t>x</a:t>
            </a:r>
            <a:r>
              <a:rPr lang="sv-SE" baseline="30000" dirty="0"/>
              <a:t>2</a:t>
            </a:r>
            <a:r>
              <a:rPr lang="sv-SE" dirty="0"/>
              <a:t> – 8</a:t>
            </a:r>
            <a:r>
              <a:rPr lang="sv-SE" i="1" dirty="0"/>
              <a:t>x</a:t>
            </a:r>
            <a:r>
              <a:rPr lang="sv-SE" dirty="0"/>
              <a:t> =</a:t>
            </a:r>
          </a:p>
        </p:txBody>
      </p:sp>
      <p:sp>
        <p:nvSpPr>
          <p:cNvPr id="35" name="textruta 34">
            <a:extLst>
              <a:ext uri="{FF2B5EF4-FFF2-40B4-BE49-F238E27FC236}">
                <a16:creationId xmlns:a16="http://schemas.microsoft.com/office/drawing/2014/main" id="{C39A19DF-D55A-8147-A9FB-BBF067AFBC4F}"/>
              </a:ext>
            </a:extLst>
          </p:cNvPr>
          <p:cNvSpPr txBox="1"/>
          <p:nvPr/>
        </p:nvSpPr>
        <p:spPr>
          <a:xfrm>
            <a:off x="6446614" y="2322901"/>
            <a:ext cx="1581268" cy="369332"/>
          </a:xfrm>
          <a:prstGeom prst="rect">
            <a:avLst/>
          </a:prstGeom>
          <a:noFill/>
        </p:spPr>
        <p:txBody>
          <a:bodyPr wrap="square" rtlCol="0">
            <a:spAutoFit/>
          </a:bodyPr>
          <a:lstStyle/>
          <a:p>
            <a:r>
              <a:rPr lang="sv-SE" dirty="0"/>
              <a:t>7 </a:t>
            </a:r>
          </a:p>
        </p:txBody>
      </p:sp>
      <p:sp>
        <p:nvSpPr>
          <p:cNvPr id="36" name="textruta 35">
            <a:extLst>
              <a:ext uri="{FF2B5EF4-FFF2-40B4-BE49-F238E27FC236}">
                <a16:creationId xmlns:a16="http://schemas.microsoft.com/office/drawing/2014/main" id="{A767D9CD-CFED-384F-BC43-D935DE98B829}"/>
              </a:ext>
            </a:extLst>
          </p:cNvPr>
          <p:cNvSpPr txBox="1"/>
          <p:nvPr/>
        </p:nvSpPr>
        <p:spPr>
          <a:xfrm>
            <a:off x="1482099" y="3110858"/>
            <a:ext cx="1995605" cy="369332"/>
          </a:xfrm>
          <a:prstGeom prst="rect">
            <a:avLst/>
          </a:prstGeom>
          <a:noFill/>
        </p:spPr>
        <p:txBody>
          <a:bodyPr wrap="square" rtlCol="0">
            <a:spAutoFit/>
          </a:bodyPr>
          <a:lstStyle/>
          <a:p>
            <a:r>
              <a:rPr lang="sv-SE" dirty="0"/>
              <a:t>a) 180</a:t>
            </a:r>
          </a:p>
        </p:txBody>
      </p:sp>
      <p:sp>
        <p:nvSpPr>
          <p:cNvPr id="38" name="textruta 37">
            <a:extLst>
              <a:ext uri="{FF2B5EF4-FFF2-40B4-BE49-F238E27FC236}">
                <a16:creationId xmlns:a16="http://schemas.microsoft.com/office/drawing/2014/main" id="{2ED05BF4-AB54-7446-A018-C75F86E5DAEB}"/>
              </a:ext>
            </a:extLst>
          </p:cNvPr>
          <p:cNvSpPr txBox="1"/>
          <p:nvPr/>
        </p:nvSpPr>
        <p:spPr>
          <a:xfrm>
            <a:off x="2712069" y="3117879"/>
            <a:ext cx="1024036" cy="369332"/>
          </a:xfrm>
          <a:prstGeom prst="rect">
            <a:avLst/>
          </a:prstGeom>
          <a:noFill/>
        </p:spPr>
        <p:txBody>
          <a:bodyPr wrap="square" rtlCol="0">
            <a:spAutoFit/>
          </a:bodyPr>
          <a:lstStyle/>
          <a:p>
            <a:r>
              <a:rPr lang="sv-SE" dirty="0"/>
              <a:t>b) 180</a:t>
            </a:r>
          </a:p>
        </p:txBody>
      </p:sp>
      <p:sp>
        <p:nvSpPr>
          <p:cNvPr id="39" name="textruta 38">
            <a:extLst>
              <a:ext uri="{FF2B5EF4-FFF2-40B4-BE49-F238E27FC236}">
                <a16:creationId xmlns:a16="http://schemas.microsoft.com/office/drawing/2014/main" id="{05C158F7-A7F4-7644-9652-AA9211771592}"/>
              </a:ext>
            </a:extLst>
          </p:cNvPr>
          <p:cNvSpPr txBox="1"/>
          <p:nvPr/>
        </p:nvSpPr>
        <p:spPr>
          <a:xfrm>
            <a:off x="1459519" y="3466346"/>
            <a:ext cx="4774130" cy="369332"/>
          </a:xfrm>
          <a:prstGeom prst="rect">
            <a:avLst/>
          </a:prstGeom>
          <a:noFill/>
        </p:spPr>
        <p:txBody>
          <a:bodyPr wrap="square" rtlCol="0">
            <a:spAutoFit/>
          </a:bodyPr>
          <a:lstStyle/>
          <a:p>
            <a:r>
              <a:rPr lang="sv-SE" dirty="0"/>
              <a:t>c)  Vi kallar det minsta talet för x.</a:t>
            </a:r>
          </a:p>
        </p:txBody>
      </p:sp>
      <p:sp>
        <p:nvSpPr>
          <p:cNvPr id="40" name="textruta 39">
            <a:extLst>
              <a:ext uri="{FF2B5EF4-FFF2-40B4-BE49-F238E27FC236}">
                <a16:creationId xmlns:a16="http://schemas.microsoft.com/office/drawing/2014/main" id="{ACBE5D06-172D-3446-9DCD-786A2BC99635}"/>
              </a:ext>
            </a:extLst>
          </p:cNvPr>
          <p:cNvSpPr txBox="1"/>
          <p:nvPr/>
        </p:nvSpPr>
        <p:spPr>
          <a:xfrm>
            <a:off x="1763584" y="3882164"/>
            <a:ext cx="4356787" cy="646331"/>
          </a:xfrm>
          <a:prstGeom prst="rect">
            <a:avLst/>
          </a:prstGeom>
          <a:noFill/>
        </p:spPr>
        <p:txBody>
          <a:bodyPr wrap="square" rtlCol="0">
            <a:spAutoFit/>
          </a:bodyPr>
          <a:lstStyle/>
          <a:p>
            <a:r>
              <a:rPr lang="sv-SE" dirty="0"/>
              <a:t>Övriga tal är då (</a:t>
            </a:r>
            <a:r>
              <a:rPr lang="sv-SE" i="1" dirty="0"/>
              <a:t>x</a:t>
            </a:r>
            <a:r>
              <a:rPr lang="sv-SE" dirty="0"/>
              <a:t> + 1), (</a:t>
            </a:r>
            <a:r>
              <a:rPr lang="sv-SE" i="1" dirty="0"/>
              <a:t>x</a:t>
            </a:r>
            <a:r>
              <a:rPr lang="sv-SE" dirty="0"/>
              <a:t> + 2), (</a:t>
            </a:r>
            <a:r>
              <a:rPr lang="sv-SE" i="1" dirty="0"/>
              <a:t>x</a:t>
            </a:r>
            <a:r>
              <a:rPr lang="sv-SE" dirty="0"/>
              <a:t> + 7), (</a:t>
            </a:r>
            <a:r>
              <a:rPr lang="sv-SE" i="1" dirty="0"/>
              <a:t>x</a:t>
            </a:r>
            <a:r>
              <a:rPr lang="sv-SE" dirty="0"/>
              <a:t> + 8),</a:t>
            </a:r>
          </a:p>
          <a:p>
            <a:r>
              <a:rPr lang="sv-SE" dirty="0"/>
              <a:t>(</a:t>
            </a:r>
            <a:r>
              <a:rPr lang="sv-SE" i="1" dirty="0"/>
              <a:t>x</a:t>
            </a:r>
            <a:r>
              <a:rPr lang="sv-SE" dirty="0"/>
              <a:t> + 9), (</a:t>
            </a:r>
            <a:r>
              <a:rPr lang="sv-SE" i="1" dirty="0"/>
              <a:t>x</a:t>
            </a:r>
            <a:r>
              <a:rPr lang="sv-SE" dirty="0"/>
              <a:t> + 14), (</a:t>
            </a:r>
            <a:r>
              <a:rPr lang="sv-SE" i="1" dirty="0"/>
              <a:t>x</a:t>
            </a:r>
            <a:r>
              <a:rPr lang="sv-SE" dirty="0"/>
              <a:t> + 15) och (</a:t>
            </a:r>
            <a:r>
              <a:rPr lang="sv-SE" i="1" dirty="0"/>
              <a:t>x</a:t>
            </a:r>
            <a:r>
              <a:rPr lang="sv-SE" dirty="0"/>
              <a:t> + 16).</a:t>
            </a:r>
          </a:p>
        </p:txBody>
      </p:sp>
      <p:sp>
        <p:nvSpPr>
          <p:cNvPr id="41" name="textruta 40">
            <a:extLst>
              <a:ext uri="{FF2B5EF4-FFF2-40B4-BE49-F238E27FC236}">
                <a16:creationId xmlns:a16="http://schemas.microsoft.com/office/drawing/2014/main" id="{A18F927B-C4ED-C041-B456-DF941C150DE6}"/>
              </a:ext>
            </a:extLst>
          </p:cNvPr>
          <p:cNvSpPr txBox="1"/>
          <p:nvPr/>
        </p:nvSpPr>
        <p:spPr>
          <a:xfrm>
            <a:off x="1728616" y="4842185"/>
            <a:ext cx="4356787" cy="369332"/>
          </a:xfrm>
          <a:prstGeom prst="rect">
            <a:avLst/>
          </a:prstGeom>
          <a:noFill/>
        </p:spPr>
        <p:txBody>
          <a:bodyPr wrap="square" rtlCol="0">
            <a:spAutoFit/>
          </a:bodyPr>
          <a:lstStyle/>
          <a:p>
            <a:r>
              <a:rPr lang="sv-SE" dirty="0"/>
              <a:t>Vi utför beräkningen i a) och får då: </a:t>
            </a:r>
          </a:p>
        </p:txBody>
      </p:sp>
      <p:sp>
        <p:nvSpPr>
          <p:cNvPr id="42" name="textruta 41">
            <a:extLst>
              <a:ext uri="{FF2B5EF4-FFF2-40B4-BE49-F238E27FC236}">
                <a16:creationId xmlns:a16="http://schemas.microsoft.com/office/drawing/2014/main" id="{0C7B2FCC-5BC3-5343-AC2E-6BD8B016AB6A}"/>
              </a:ext>
            </a:extLst>
          </p:cNvPr>
          <p:cNvSpPr txBox="1"/>
          <p:nvPr/>
        </p:nvSpPr>
        <p:spPr>
          <a:xfrm>
            <a:off x="1728616" y="5231415"/>
            <a:ext cx="2843384" cy="369332"/>
          </a:xfrm>
          <a:prstGeom prst="rect">
            <a:avLst/>
          </a:prstGeom>
          <a:noFill/>
        </p:spPr>
        <p:txBody>
          <a:bodyPr wrap="square" rtlCol="0">
            <a:spAutoFit/>
          </a:bodyPr>
          <a:lstStyle/>
          <a:p>
            <a:r>
              <a:rPr lang="sv-SE" dirty="0"/>
              <a:t>(</a:t>
            </a:r>
            <a:r>
              <a:rPr lang="sv-SE" i="1" dirty="0"/>
              <a:t>x</a:t>
            </a:r>
            <a:r>
              <a:rPr lang="sv-SE" dirty="0"/>
              <a:t> + 8) och 9(</a:t>
            </a:r>
            <a:r>
              <a:rPr lang="sv-SE" i="1" dirty="0"/>
              <a:t>x</a:t>
            </a:r>
            <a:r>
              <a:rPr lang="sv-SE" dirty="0"/>
              <a:t> + 8) = 9</a:t>
            </a:r>
            <a:r>
              <a:rPr lang="sv-SE" i="1" dirty="0"/>
              <a:t>x </a:t>
            </a:r>
            <a:r>
              <a:rPr lang="sv-SE" dirty="0"/>
              <a:t>+ 72.</a:t>
            </a:r>
          </a:p>
        </p:txBody>
      </p:sp>
      <p:sp>
        <p:nvSpPr>
          <p:cNvPr id="43" name="textruta 42">
            <a:extLst>
              <a:ext uri="{FF2B5EF4-FFF2-40B4-BE49-F238E27FC236}">
                <a16:creationId xmlns:a16="http://schemas.microsoft.com/office/drawing/2014/main" id="{DC54F766-86F9-3A4F-82B7-984204E07165}"/>
              </a:ext>
            </a:extLst>
          </p:cNvPr>
          <p:cNvSpPr txBox="1"/>
          <p:nvPr/>
        </p:nvSpPr>
        <p:spPr>
          <a:xfrm>
            <a:off x="1783979" y="5610856"/>
            <a:ext cx="7177447" cy="369332"/>
          </a:xfrm>
          <a:prstGeom prst="rect">
            <a:avLst/>
          </a:prstGeom>
          <a:noFill/>
        </p:spPr>
        <p:txBody>
          <a:bodyPr wrap="square" rtlCol="0">
            <a:spAutoFit/>
          </a:bodyPr>
          <a:lstStyle/>
          <a:p>
            <a:r>
              <a:rPr lang="sv-SE" dirty="0"/>
              <a:t>Vi utför sen beräkningen i b) och får då också uttrycket 9</a:t>
            </a:r>
            <a:r>
              <a:rPr lang="sv-SE" i="1" dirty="0"/>
              <a:t>x</a:t>
            </a:r>
            <a:r>
              <a:rPr lang="sv-SE" dirty="0"/>
              <a:t> + 72.</a:t>
            </a:r>
          </a:p>
        </p:txBody>
      </p:sp>
    </p:spTree>
    <p:extLst>
      <p:ext uri="{BB962C8B-B14F-4D97-AF65-F5344CB8AC3E}">
        <p14:creationId xmlns:p14="http://schemas.microsoft.com/office/powerpoint/2010/main" val="9173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94" grpId="0" animBg="1"/>
      <p:bldP spid="106" grpId="0" animBg="1"/>
      <p:bldP spid="113" grpId="0" animBg="1"/>
      <p:bldP spid="21" grpId="0"/>
      <p:bldP spid="23" grpId="0"/>
      <p:bldP spid="25" grpId="0"/>
      <p:bldP spid="26" grpId="0"/>
      <p:bldP spid="27" grpId="0"/>
      <p:bldP spid="31" grpId="0"/>
      <p:bldP spid="32" grpId="0"/>
      <p:bldP spid="33" grpId="0"/>
      <p:bldP spid="35" grpId="0"/>
      <p:bldP spid="36" grpId="0"/>
      <p:bldP spid="38" grpId="0"/>
      <p:bldP spid="39" grpId="0"/>
      <p:bldP spid="40" grpId="0"/>
      <p:bldP spid="41" grpId="0"/>
      <p:bldP spid="42" grpId="0"/>
      <p:bldP spid="43"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36618</TotalTime>
  <Words>1148</Words>
  <Application>Microsoft Macintosh PowerPoint</Application>
  <PresentationFormat>Bildspel på skärmen (4:3)</PresentationFormat>
  <Paragraphs>160</Paragraphs>
  <Slides>11</Slides>
  <Notes>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Kristina Johnson Förvaltning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Gemensamma Uppgifter (GU)</dc:title>
  <dc:creator>Kristina Johnson</dc:creator>
  <cp:lastModifiedBy>Kristina Johnson</cp:lastModifiedBy>
  <cp:revision>281</cp:revision>
  <dcterms:created xsi:type="dcterms:W3CDTF">2017-04-10T07:17:33Z</dcterms:created>
  <dcterms:modified xsi:type="dcterms:W3CDTF">2024-01-14T09:51:17Z</dcterms:modified>
</cp:coreProperties>
</file>