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4" r:id="rId4"/>
    <p:sldId id="265" r:id="rId5"/>
    <p:sldId id="267" r:id="rId6"/>
    <p:sldId id="268" r:id="rId7"/>
    <p:sldId id="269" r:id="rId8"/>
    <p:sldId id="266" r:id="rId9"/>
    <p:sldId id="270" r:id="rId10"/>
    <p:sldId id="271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2503"/>
    <a:srgbClr val="F57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9"/>
    <p:restoredTop sz="86396"/>
  </p:normalViewPr>
  <p:slideViewPr>
    <p:cSldViewPr snapToGrid="0" snapToObjects="1">
      <p:cViewPr varScale="1">
        <p:scale>
          <a:sx n="113" d="100"/>
          <a:sy n="113" d="100"/>
        </p:scale>
        <p:origin x="14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9" d="100"/>
          <a:sy n="149" d="100"/>
        </p:scale>
        <p:origin x="31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CEA1B-389E-2E4F-9CF8-27740C7E46AA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84DD8-3F8B-D848-9C98-A6609EC1BC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64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A9A6F8-E199-1346-9DBC-F5831DE2D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444006-0229-AE47-8758-2358D666A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4FF216-35ED-864A-9C80-3591E089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6E2C7A-7A73-7D4C-A7D1-51767574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D22609-B3A9-A94B-A991-B903AF64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1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04C49C-02FE-674D-8559-FFECAD12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C228591-E1AA-0942-A468-162CE72CA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59CE2E-5FAC-F543-93E3-40B7F4FF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00CEA3-3D43-4F49-8C70-38936F6B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2B133-433E-F74E-8AF9-4262D119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24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33BF072-9142-874C-ADB3-8DB1BB211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FE9CEA9-3132-6048-9DC6-5A69DCB09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96511D-67B1-854B-83EB-7E36AB01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56ED7B-7E79-F64C-B3F0-05F7AE3E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B549BE-9810-214B-81DC-A7B12F2B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96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02B68D-4B0A-2747-AB41-B54F0026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932955-7E30-5E47-8E3E-826C155FD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6E6931-4C63-9B4E-8CCA-2907EA58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2B04C-4697-464B-859A-E77A05C0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BA831D-AF0A-994F-984B-345098C4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25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74405C-F8CC-4445-B5BF-8C9E176F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C0F114-D71C-C34D-8FE2-A50B5209C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F4183B-8112-FF48-AC4E-87028380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ED4C8B-5EDB-7442-8E36-A44DA80D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D4C65E-8C7F-A649-99B3-E5018DA6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091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325B7-7DA9-B046-AE38-CEF6C490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66C92A-DC61-2D4C-9BEF-089E77930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962429-A6A5-964D-B550-24A9C3086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8CCAE62-A272-494E-A077-2432EEA3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AFD0B4-6F6F-6D4D-AFB0-D6AD3627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11463-E630-374C-9F5B-A02CB524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350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42952C-BB09-FB44-AA3E-833CA945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28D71A-DD5E-0F45-872E-7AFDB2143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401F35-7C1E-E64F-9CD3-462B7F868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D98BB-91D1-5546-AA93-0B6DAE120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F970CD1-43D2-3749-9247-776384B21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C3AB1AD-430C-5B4D-9211-3E5683F7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97488F9-F885-2C4E-A545-E3627F68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2F4CD6B-E892-A44C-A17E-2DDA0D22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41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AAEC8F-F0F7-504D-9B0E-F8DF800D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4AA93F1-8BC6-F04A-84F6-A79496A3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5F9117-DD1C-DF42-BE7C-EDA2BA3B2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3018DA6-E414-F64D-9404-1655F6B9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0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317178E-A361-104E-BB03-CBE2400C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85EF86F-23B5-D843-8688-BE569E54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A4B9D09-529E-EB44-B012-C4083D6B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97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68CA8B-E810-7043-9A6D-031F0FB9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6BC70A-BE5B-3B42-A8DB-F76BC3080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3BEBD5-BBE2-FD46-A776-CAF59CCB5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4D588A-C9EB-DF43-B6AF-A034048F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9CE73A-D596-1D4D-982D-D8108FE4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6F54B4F-1849-8E4A-BFF2-C3DF9573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30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464F7A-543E-B242-9FFA-8679E075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EB155A-08C2-E944-BBD9-5EB344574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052EB6-D0E8-8E46-A6C7-DFAA0661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AF7EE0-5580-B046-821F-1E107022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4EDE105-4AD0-2246-BBBA-ADAC8D7F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695C51-F4B6-9A41-804D-7A576AA3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36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FFB9248-9A0B-9C40-9EBD-62A1482B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49EEE3-2A7F-8B4A-9B2F-55FA054A5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3A19EF-263E-3A45-B6A0-52871209F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8114D-161E-3947-8D31-961E48CECACC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F6645B-5BAF-294C-B97E-73D72BBAD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871431-4475-BD4A-9DE0-64514B60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625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0127040-5424-D049-8631-4126924B2BD4}"/>
              </a:ext>
            </a:extLst>
          </p:cNvPr>
          <p:cNvSpPr/>
          <p:nvPr/>
        </p:nvSpPr>
        <p:spPr>
          <a:xfrm>
            <a:off x="126999" y="141782"/>
            <a:ext cx="11839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Z 4.2				                           Skala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0D6E9AF-2DE7-1645-81C9-C4FB218BCCA1}"/>
              </a:ext>
            </a:extLst>
          </p:cNvPr>
          <p:cNvSpPr/>
          <p:nvPr/>
        </p:nvSpPr>
        <p:spPr>
          <a:xfrm>
            <a:off x="3461679" y="777201"/>
            <a:ext cx="4962770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Skalan visar </a:t>
            </a:r>
            <a:r>
              <a:rPr lang="sv-SE" i="1" dirty="0"/>
              <a:t>proportionen</a:t>
            </a:r>
            <a:r>
              <a:rPr lang="sv-SE" dirty="0"/>
              <a:t> mellan hur långt det är </a:t>
            </a:r>
          </a:p>
          <a:p>
            <a:r>
              <a:rPr lang="sv-SE" dirty="0"/>
              <a:t>på en bild och hur långt det är i verkligheten.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5337B85C-17F8-AC44-A167-6E61B44AFEDD}"/>
              </a:ext>
            </a:extLst>
          </p:cNvPr>
          <p:cNvGrpSpPr/>
          <p:nvPr/>
        </p:nvGrpSpPr>
        <p:grpSpPr>
          <a:xfrm>
            <a:off x="3266375" y="1647691"/>
            <a:ext cx="5394516" cy="1066159"/>
            <a:chOff x="2737747" y="1648698"/>
            <a:chExt cx="5394516" cy="1066159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DA5AF553-922E-6A48-8AB1-353FC1A8E26F}"/>
                </a:ext>
              </a:extLst>
            </p:cNvPr>
            <p:cNvSpPr/>
            <p:nvPr/>
          </p:nvSpPr>
          <p:spPr>
            <a:xfrm>
              <a:off x="2737747" y="1977407"/>
              <a:ext cx="36794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Naturlig storlek:                  </a:t>
              </a:r>
              <a:r>
                <a:rPr lang="sv-SE" dirty="0"/>
                <a:t>Skala 1 : 1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5B87C24F-BE4A-AB4A-9572-74ECA3D73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8886" y="1648698"/>
              <a:ext cx="1423377" cy="1066159"/>
            </a:xfrm>
            <a:prstGeom prst="rect">
              <a:avLst/>
            </a:prstGeom>
          </p:spPr>
        </p:pic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0116BE9F-E877-8540-AFD7-C5B7B6EDE886}"/>
              </a:ext>
            </a:extLst>
          </p:cNvPr>
          <p:cNvGrpSpPr/>
          <p:nvPr/>
        </p:nvGrpSpPr>
        <p:grpSpPr>
          <a:xfrm>
            <a:off x="3266375" y="3027624"/>
            <a:ext cx="4740163" cy="522835"/>
            <a:chOff x="1895231" y="3371728"/>
            <a:chExt cx="4740163" cy="522835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86EE1811-E833-A949-B956-49C348C6E5C7}"/>
                </a:ext>
              </a:extLst>
            </p:cNvPr>
            <p:cNvSpPr/>
            <p:nvPr/>
          </p:nvSpPr>
          <p:spPr>
            <a:xfrm>
              <a:off x="1895231" y="3505587"/>
              <a:ext cx="36215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Förminskning till hälften:</a:t>
              </a:r>
              <a:r>
                <a:rPr lang="sv-SE" dirty="0"/>
                <a:t>  Skala 1 : 2</a:t>
              </a:r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204AED2F-7ABE-6641-B58D-3EB4E73A3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7382" y="3371728"/>
              <a:ext cx="698012" cy="522835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C9099CF6-1156-814E-B9B0-E222678C8637}"/>
              </a:ext>
            </a:extLst>
          </p:cNvPr>
          <p:cNvGrpSpPr/>
          <p:nvPr/>
        </p:nvGrpSpPr>
        <p:grpSpPr>
          <a:xfrm>
            <a:off x="3266375" y="3676210"/>
            <a:ext cx="6799229" cy="2145855"/>
            <a:chOff x="2707745" y="4380326"/>
            <a:chExt cx="6799229" cy="2145855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F91B6889-854D-1241-852F-B5F690536F8C}"/>
                </a:ext>
              </a:extLst>
            </p:cNvPr>
            <p:cNvSpPr/>
            <p:nvPr/>
          </p:nvSpPr>
          <p:spPr>
            <a:xfrm>
              <a:off x="2707745" y="5268588"/>
              <a:ext cx="37318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Förstoring till det dubbla:  </a:t>
              </a:r>
              <a:r>
                <a:rPr lang="sv-SE" dirty="0"/>
                <a:t>Skala 2 : 1</a:t>
              </a:r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2FF3F07E-5DDD-1D4D-996D-613A1CFC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2148" y="4380326"/>
              <a:ext cx="2864826" cy="2145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90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975486" y="478378"/>
            <a:ext cx="199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Vilken är skalan?</a:t>
            </a:r>
          </a:p>
        </p:txBody>
      </p:sp>
      <p:sp>
        <p:nvSpPr>
          <p:cNvPr id="5" name="Rektangel 4"/>
          <p:cNvSpPr/>
          <p:nvPr/>
        </p:nvSpPr>
        <p:spPr>
          <a:xfrm>
            <a:off x="2245590" y="1992468"/>
            <a:ext cx="278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 cm</a:t>
            </a:r>
            <a:r>
              <a:rPr lang="pt-BR" baseline="30000" dirty="0"/>
              <a:t>3</a:t>
            </a:r>
            <a:r>
              <a:rPr lang="pt-BR" dirty="0"/>
              <a:t>	            2 dm</a:t>
            </a:r>
            <a:r>
              <a:rPr lang="pt-BR" baseline="30000" dirty="0"/>
              <a:t>3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2234710" y="2801449"/>
            <a:ext cx="289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</a:t>
            </a:r>
            <a:r>
              <a:rPr lang="pt-BR" dirty="0"/>
              <a:t>dm</a:t>
            </a:r>
            <a:r>
              <a:rPr lang="pt-BR" baseline="30000" dirty="0"/>
              <a:t>3</a:t>
            </a:r>
            <a:r>
              <a:rPr lang="pl-PL" dirty="0"/>
              <a:t>   	          200 mm</a:t>
            </a:r>
            <a:r>
              <a:rPr lang="pt-BR" baseline="30000" dirty="0"/>
              <a:t>3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2234710" y="3623743"/>
            <a:ext cx="303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5 cm</a:t>
            </a:r>
            <a:r>
              <a:rPr lang="pt-BR" baseline="30000" dirty="0"/>
              <a:t>3</a:t>
            </a:r>
            <a:r>
              <a:rPr lang="sk-SK" dirty="0"/>
              <a:t> 	            0,5 m</a:t>
            </a:r>
            <a:r>
              <a:rPr lang="pt-BR" baseline="30000" dirty="0"/>
              <a:t>3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8438106" y="1992467"/>
            <a:ext cx="10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</a:t>
            </a:r>
          </a:p>
        </p:txBody>
      </p:sp>
      <p:sp>
        <p:nvSpPr>
          <p:cNvPr id="9" name="Rektangel 8"/>
          <p:cNvSpPr/>
          <p:nvPr/>
        </p:nvSpPr>
        <p:spPr>
          <a:xfrm>
            <a:off x="8498945" y="2791680"/>
            <a:ext cx="10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5 000 : 1</a:t>
            </a:r>
          </a:p>
        </p:txBody>
      </p:sp>
      <p:sp>
        <p:nvSpPr>
          <p:cNvPr id="10" name="Rektangel 9"/>
          <p:cNvSpPr/>
          <p:nvPr/>
        </p:nvSpPr>
        <p:spPr>
          <a:xfrm>
            <a:off x="8498945" y="3623743"/>
            <a:ext cx="135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100 000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643185" y="1992467"/>
            <a:ext cx="191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2 dm</a:t>
            </a:r>
            <a:r>
              <a:rPr lang="pt-BR" baseline="30000" dirty="0"/>
              <a:t>3</a:t>
            </a:r>
            <a:r>
              <a:rPr lang="sv-SE" dirty="0">
                <a:cs typeface="Bradley Hand Bold"/>
              </a:rPr>
              <a:t> = 2 000 cm</a:t>
            </a:r>
            <a:r>
              <a:rPr lang="sv-SE" baseline="30000" dirty="0">
                <a:cs typeface="Bradley Hand Bold"/>
              </a:rPr>
              <a:t>3</a:t>
            </a:r>
            <a:endParaRPr lang="sv-SE" dirty="0">
              <a:cs typeface="Bradley Hand Bold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643184" y="2791680"/>
            <a:ext cx="2466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dm</a:t>
            </a:r>
            <a:r>
              <a:rPr lang="pt-BR" baseline="30000" dirty="0"/>
              <a:t>3</a:t>
            </a:r>
            <a:r>
              <a:rPr lang="sv-SE" dirty="0">
                <a:cs typeface="Bradley Hand Bold"/>
              </a:rPr>
              <a:t> = 1 000 000 mm</a:t>
            </a:r>
            <a:r>
              <a:rPr lang="pt-BR" baseline="30000" dirty="0"/>
              <a:t>3</a:t>
            </a:r>
            <a:endParaRPr lang="sv-SE" dirty="0">
              <a:cs typeface="Bradley Hand Bold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5643184" y="3623743"/>
            <a:ext cx="2357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0,5 m</a:t>
            </a:r>
            <a:r>
              <a:rPr lang="pt-BR" baseline="30000" dirty="0"/>
              <a:t>3</a:t>
            </a:r>
            <a:r>
              <a:rPr lang="sv-SE" dirty="0">
                <a:cs typeface="Bradley Hand Bold"/>
              </a:rPr>
              <a:t> = 500 000 cm</a:t>
            </a:r>
            <a:r>
              <a:rPr lang="pt-BR" baseline="30000" dirty="0"/>
              <a:t>3</a:t>
            </a:r>
            <a:endParaRPr lang="sv-SE" dirty="0">
              <a:cs typeface="Bradley Hand Bold"/>
            </a:endParaRP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64CE0F0-66A6-494A-845B-3D476E2DF53B}"/>
              </a:ext>
            </a:extLst>
          </p:cNvPr>
          <p:cNvGrpSpPr/>
          <p:nvPr/>
        </p:nvGrpSpPr>
        <p:grpSpPr>
          <a:xfrm>
            <a:off x="1773888" y="1303843"/>
            <a:ext cx="7822152" cy="369332"/>
            <a:chOff x="249887" y="1303842"/>
            <a:chExt cx="7822152" cy="369332"/>
          </a:xfrm>
        </p:grpSpPr>
        <p:sp>
          <p:nvSpPr>
            <p:cNvPr id="4" name="Rektangel 3"/>
            <p:cNvSpPr/>
            <p:nvPr/>
          </p:nvSpPr>
          <p:spPr>
            <a:xfrm>
              <a:off x="249887" y="1303842"/>
              <a:ext cx="33569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/>
                <a:t>          Bild 	Verklighet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4297508" y="1303842"/>
              <a:ext cx="1449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Omvandling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1FA845D-93C7-BC42-8AA0-46576155EF12}"/>
                </a:ext>
              </a:extLst>
            </p:cNvPr>
            <p:cNvSpPr/>
            <p:nvPr/>
          </p:nvSpPr>
          <p:spPr>
            <a:xfrm>
              <a:off x="6783783" y="1303842"/>
              <a:ext cx="1288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Volymskala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6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9" grpId="0"/>
      <p:bldP spid="10" grpId="0"/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AB25EA-5A6D-7448-8115-973BD7D001FE}"/>
              </a:ext>
            </a:extLst>
          </p:cNvPr>
          <p:cNvSpPr/>
          <p:nvPr/>
        </p:nvSpPr>
        <p:spPr>
          <a:xfrm>
            <a:off x="5417253" y="219787"/>
            <a:ext cx="1353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Längdskala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F4F28FE-433F-0E4E-8629-3742D6F62142}"/>
              </a:ext>
            </a:extLst>
          </p:cNvPr>
          <p:cNvSpPr/>
          <p:nvPr/>
        </p:nvSpPr>
        <p:spPr>
          <a:xfrm>
            <a:off x="460628" y="1120478"/>
            <a:ext cx="5320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karta kan vara ritad i </a:t>
            </a:r>
            <a:r>
              <a:rPr lang="sv-SE" i="1" dirty="0">
                <a:solidFill>
                  <a:srgbClr val="C00000"/>
                </a:solidFill>
              </a:rPr>
              <a:t>längdskalan</a:t>
            </a:r>
            <a:r>
              <a:rPr lang="sv-SE" i="1" dirty="0"/>
              <a:t> </a:t>
            </a:r>
            <a:r>
              <a:rPr lang="sv-SE" dirty="0"/>
              <a:t>1 : 5 000.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2E6D7D9-3DE2-1946-9D34-9DF8D053C669}"/>
              </a:ext>
            </a:extLst>
          </p:cNvPr>
          <p:cNvSpPr/>
          <p:nvPr/>
        </p:nvSpPr>
        <p:spPr>
          <a:xfrm>
            <a:off x="421296" y="1622448"/>
            <a:ext cx="5733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betyder att 1 cm på kartan motsvarar 5 000 cm i verkligheten. Istället för längdskala säger vi ofta bara </a:t>
            </a:r>
            <a:r>
              <a:rPr lang="sv-SE" i="1" dirty="0"/>
              <a:t>skala</a:t>
            </a:r>
            <a:r>
              <a:rPr lang="sv-SE" dirty="0"/>
              <a:t>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294CB9-DA5E-5742-8025-645FC2A82F2C}"/>
              </a:ext>
            </a:extLst>
          </p:cNvPr>
          <p:cNvSpPr/>
          <p:nvPr/>
        </p:nvSpPr>
        <p:spPr>
          <a:xfrm>
            <a:off x="421295" y="2416851"/>
            <a:ext cx="5733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kvoten mellan en sträcka i bilden och samma sträcka i verkligheten är </a:t>
            </a:r>
            <a:r>
              <a:rPr lang="sv-SE" dirty="0">
                <a:solidFill>
                  <a:srgbClr val="C00000"/>
                </a:solidFill>
              </a:rPr>
              <a:t>mindre än 1</a:t>
            </a:r>
            <a:r>
              <a:rPr lang="sv-SE" dirty="0"/>
              <a:t>, så är bilden </a:t>
            </a:r>
            <a:r>
              <a:rPr lang="sv-SE" dirty="0">
                <a:solidFill>
                  <a:srgbClr val="C00000"/>
                </a:solidFill>
              </a:rPr>
              <a:t>en </a:t>
            </a:r>
            <a:r>
              <a:rPr lang="sv-SE" i="1" dirty="0">
                <a:solidFill>
                  <a:srgbClr val="C00000"/>
                </a:solidFill>
              </a:rPr>
              <a:t>förminskning</a:t>
            </a:r>
            <a:r>
              <a:rPr lang="sv-SE" dirty="0"/>
              <a:t>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2D17E37-ADC6-1B4A-B962-021FEBF4E0B1}"/>
              </a:ext>
            </a:extLst>
          </p:cNvPr>
          <p:cNvSpPr/>
          <p:nvPr/>
        </p:nvSpPr>
        <p:spPr>
          <a:xfrm>
            <a:off x="460627" y="3939110"/>
            <a:ext cx="5733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kvoten mellan en sträcka i bilden och samma sträcka i verkligheten är </a:t>
            </a:r>
            <a:r>
              <a:rPr lang="sv-SE" dirty="0">
                <a:solidFill>
                  <a:srgbClr val="C00000"/>
                </a:solidFill>
              </a:rPr>
              <a:t>större än 1</a:t>
            </a:r>
            <a:r>
              <a:rPr lang="sv-SE" dirty="0"/>
              <a:t>, så är bilden en </a:t>
            </a:r>
            <a:r>
              <a:rPr lang="sv-SE" i="1" dirty="0">
                <a:solidFill>
                  <a:srgbClr val="C00000"/>
                </a:solidFill>
              </a:rPr>
              <a:t>förstoring</a:t>
            </a:r>
            <a:r>
              <a:rPr lang="sv-SE" dirty="0"/>
              <a:t>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4200F76-E55B-F149-8FD2-57AD6C58F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084" y="5285391"/>
            <a:ext cx="5009635" cy="1145727"/>
          </a:xfrm>
          <a:prstGeom prst="rect">
            <a:avLst/>
          </a:prstGeom>
        </p:spPr>
      </p:pic>
      <p:grpSp>
        <p:nvGrpSpPr>
          <p:cNvPr id="21" name="Grupp 20">
            <a:extLst>
              <a:ext uri="{FF2B5EF4-FFF2-40B4-BE49-F238E27FC236}">
                <a16:creationId xmlns:a16="http://schemas.microsoft.com/office/drawing/2014/main" id="{336704D8-27E0-5B45-9042-8C2F09FFD7B2}"/>
              </a:ext>
            </a:extLst>
          </p:cNvPr>
          <p:cNvGrpSpPr/>
          <p:nvPr/>
        </p:nvGrpSpPr>
        <p:grpSpPr>
          <a:xfrm>
            <a:off x="6649706" y="897969"/>
            <a:ext cx="3617582" cy="2095287"/>
            <a:chOff x="6649706" y="897969"/>
            <a:chExt cx="3617582" cy="2095287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F97C21BF-6105-1748-9FCF-EAA61EAF451F}"/>
                </a:ext>
              </a:extLst>
            </p:cNvPr>
            <p:cNvGrpSpPr/>
            <p:nvPr/>
          </p:nvGrpSpPr>
          <p:grpSpPr>
            <a:xfrm>
              <a:off x="6649706" y="897969"/>
              <a:ext cx="3617582" cy="2095287"/>
              <a:chOff x="6649706" y="897969"/>
              <a:chExt cx="3617582" cy="2095287"/>
            </a:xfrm>
          </p:grpSpPr>
          <p:pic>
            <p:nvPicPr>
              <p:cNvPr id="14" name="Bildobjekt 13">
                <a:extLst>
                  <a:ext uri="{FF2B5EF4-FFF2-40B4-BE49-F238E27FC236}">
                    <a16:creationId xmlns:a16="http://schemas.microsoft.com/office/drawing/2014/main" id="{0528389D-AB59-9342-836E-E544EA46A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9706" y="897969"/>
                <a:ext cx="3546025" cy="2095287"/>
              </a:xfrm>
              <a:prstGeom prst="rect">
                <a:avLst/>
              </a:prstGeom>
            </p:spPr>
          </p:pic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7908198-2C9B-D842-9993-7CD4479E4806}"/>
                  </a:ext>
                </a:extLst>
              </p:cNvPr>
              <p:cNvSpPr/>
              <p:nvPr/>
            </p:nvSpPr>
            <p:spPr>
              <a:xfrm>
                <a:off x="9399880" y="2463800"/>
                <a:ext cx="723525" cy="4667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9297982B-CE6E-7F48-9243-BED06F0E47B4}"/>
                  </a:ext>
                </a:extLst>
              </p:cNvPr>
              <p:cNvSpPr txBox="1"/>
              <p:nvPr/>
            </p:nvSpPr>
            <p:spPr>
              <a:xfrm>
                <a:off x="9153025" y="2577758"/>
                <a:ext cx="111426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v-SE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sv-S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Skala 1 : 5 000</a:t>
                </a:r>
              </a:p>
            </p:txBody>
          </p:sp>
        </p:grp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F4173AFE-86E5-FC4B-8A2F-370ED4F2691A}"/>
                </a:ext>
              </a:extLst>
            </p:cNvPr>
            <p:cNvSpPr/>
            <p:nvPr/>
          </p:nvSpPr>
          <p:spPr>
            <a:xfrm>
              <a:off x="6697548" y="2749550"/>
              <a:ext cx="718801" cy="1946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634D322E-6AF5-B242-9325-A47547C5ECEF}"/>
                </a:ext>
              </a:extLst>
            </p:cNvPr>
            <p:cNvSpPr/>
            <p:nvPr/>
          </p:nvSpPr>
          <p:spPr>
            <a:xfrm>
              <a:off x="7314508" y="2895290"/>
              <a:ext cx="203683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A7314258-A8E1-C243-BA35-2B5129A3A152}"/>
                </a:ext>
              </a:extLst>
            </p:cNvPr>
            <p:cNvSpPr/>
            <p:nvPr/>
          </p:nvSpPr>
          <p:spPr>
            <a:xfrm>
              <a:off x="6898583" y="2185919"/>
              <a:ext cx="327160" cy="973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5DB858E4-71CC-B34D-A476-9F1C85F16B9D}"/>
              </a:ext>
            </a:extLst>
          </p:cNvPr>
          <p:cNvGrpSpPr/>
          <p:nvPr/>
        </p:nvGrpSpPr>
        <p:grpSpPr>
          <a:xfrm>
            <a:off x="7660640" y="3429000"/>
            <a:ext cx="1739240" cy="1408078"/>
            <a:chOff x="7660640" y="3429000"/>
            <a:chExt cx="1739240" cy="1408078"/>
          </a:xfrm>
        </p:grpSpPr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FFAA85CB-DAB4-4448-B272-90A5AFA4F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130" t="11027" r="4368" b="8849"/>
            <a:stretch/>
          </p:blipFill>
          <p:spPr>
            <a:xfrm>
              <a:off x="7660640" y="3429000"/>
              <a:ext cx="1739240" cy="1145727"/>
            </a:xfrm>
            <a:prstGeom prst="ellipse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5FDFD060-6AAB-AC49-B83C-D9654F701F05}"/>
                </a:ext>
              </a:extLst>
            </p:cNvPr>
            <p:cNvSpPr txBox="1"/>
            <p:nvPr/>
          </p:nvSpPr>
          <p:spPr>
            <a:xfrm>
              <a:off x="8166370" y="4421580"/>
              <a:ext cx="111426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v-SE" sz="1000" dirty="0">
                  <a:latin typeface="Arial" panose="020B0604020202020204" pitchFamily="34" charset="0"/>
                  <a:cs typeface="Arial" panose="020B0604020202020204" pitchFamily="34" charset="0"/>
                </a:rPr>
                <a:t>Skala 10 : 1</a:t>
              </a:r>
            </a:p>
          </p:txBody>
        </p: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35F38582-C96C-D347-B3B3-72767CB7808C}"/>
              </a:ext>
            </a:extLst>
          </p:cNvPr>
          <p:cNvSpPr/>
          <p:nvPr/>
        </p:nvSpPr>
        <p:spPr>
          <a:xfrm>
            <a:off x="460627" y="3530288"/>
            <a:ext cx="5320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Nyckelpigan är avbildad i </a:t>
            </a:r>
            <a:r>
              <a:rPr lang="sv-SE" i="1" dirty="0">
                <a:solidFill>
                  <a:srgbClr val="C00000"/>
                </a:solidFill>
              </a:rPr>
              <a:t>längdskalan</a:t>
            </a:r>
            <a:r>
              <a:rPr lang="sv-SE" i="1" dirty="0"/>
              <a:t> </a:t>
            </a:r>
            <a:r>
              <a:rPr lang="sv-SE" dirty="0"/>
              <a:t>10 : 1. </a:t>
            </a:r>
          </a:p>
        </p:txBody>
      </p:sp>
    </p:spTree>
    <p:extLst>
      <p:ext uri="{BB962C8B-B14F-4D97-AF65-F5344CB8AC3E}">
        <p14:creationId xmlns:p14="http://schemas.microsoft.com/office/powerpoint/2010/main" val="21323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69CFB85-9762-4C48-B4F6-C96FFEAAA544}"/>
              </a:ext>
            </a:extLst>
          </p:cNvPr>
          <p:cNvSpPr/>
          <p:nvPr/>
        </p:nvSpPr>
        <p:spPr>
          <a:xfrm>
            <a:off x="6338791" y="3915337"/>
            <a:ext cx="153261" cy="1582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EFC0B87-EACC-D746-BE28-D9129DB45B07}"/>
              </a:ext>
            </a:extLst>
          </p:cNvPr>
          <p:cNvSpPr/>
          <p:nvPr/>
        </p:nvSpPr>
        <p:spPr>
          <a:xfrm>
            <a:off x="5253627" y="98616"/>
            <a:ext cx="1223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Areaskala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344DD3A-9864-8C43-891B-9F7BBD2E025F}"/>
              </a:ext>
            </a:extLst>
          </p:cNvPr>
          <p:cNvSpPr/>
          <p:nvPr/>
        </p:nvSpPr>
        <p:spPr>
          <a:xfrm>
            <a:off x="311270" y="1537108"/>
            <a:ext cx="382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Frimärket har sidorna 1 cm och 2 cm.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D7C5FD5-DF03-0C4D-8121-94B8DA27EB23}"/>
              </a:ext>
            </a:extLst>
          </p:cNvPr>
          <p:cNvSpPr/>
          <p:nvPr/>
        </p:nvSpPr>
        <p:spPr>
          <a:xfrm>
            <a:off x="311270" y="3064992"/>
            <a:ext cx="446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avbildar frimärket i längdskalan 3 : 1. 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45D9DA14-69B5-374D-AA2C-72595C4918EA}"/>
              </a:ext>
            </a:extLst>
          </p:cNvPr>
          <p:cNvGrpSpPr/>
          <p:nvPr/>
        </p:nvGrpSpPr>
        <p:grpSpPr>
          <a:xfrm>
            <a:off x="4986829" y="1198602"/>
            <a:ext cx="2192206" cy="1256076"/>
            <a:chOff x="5080031" y="1078582"/>
            <a:chExt cx="2192206" cy="1256076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BD420AD3-4563-E343-931C-FA08FECFF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73" t="24139" b="21553"/>
            <a:stretch/>
          </p:blipFill>
          <p:spPr>
            <a:xfrm>
              <a:off x="5290868" y="1364283"/>
              <a:ext cx="1350182" cy="717559"/>
            </a:xfrm>
            <a:prstGeom prst="rect">
              <a:avLst/>
            </a:prstGeom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57FF5FD-F97E-0C41-923E-D5C6F4D75187}"/>
                </a:ext>
              </a:extLst>
            </p:cNvPr>
            <p:cNvSpPr/>
            <p:nvPr/>
          </p:nvSpPr>
          <p:spPr>
            <a:xfrm>
              <a:off x="5317476" y="1078582"/>
              <a:ext cx="14412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VERKLIGHET 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27AD7CB1-DA3A-014C-8D38-F40BEDBC6B6D}"/>
                </a:ext>
              </a:extLst>
            </p:cNvPr>
            <p:cNvSpPr/>
            <p:nvPr/>
          </p:nvSpPr>
          <p:spPr>
            <a:xfrm>
              <a:off x="5080031" y="1538396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1 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8E943264-44F0-414E-854A-DFC1769E42D2}"/>
                </a:ext>
              </a:extLst>
            </p:cNvPr>
            <p:cNvSpPr/>
            <p:nvPr/>
          </p:nvSpPr>
          <p:spPr>
            <a:xfrm>
              <a:off x="5830628" y="1965326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2 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498219C7-58AD-0A45-A092-C05AF117E4ED}"/>
                </a:ext>
              </a:extLst>
            </p:cNvPr>
            <p:cNvSpPr/>
            <p:nvPr/>
          </p:nvSpPr>
          <p:spPr>
            <a:xfrm>
              <a:off x="6601424" y="1367421"/>
              <a:ext cx="670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B9505316-6CC2-C348-8A7D-B7CFF07539D9}"/>
              </a:ext>
            </a:extLst>
          </p:cNvPr>
          <p:cNvGrpSpPr/>
          <p:nvPr/>
        </p:nvGrpSpPr>
        <p:grpSpPr>
          <a:xfrm>
            <a:off x="4242833" y="2765228"/>
            <a:ext cx="3693695" cy="2042444"/>
            <a:chOff x="7395510" y="957288"/>
            <a:chExt cx="3693695" cy="2042444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7441E5C9-0711-A246-9632-E7E3569AF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74" t="10367" b="10985"/>
            <a:stretch/>
          </p:blipFill>
          <p:spPr>
            <a:xfrm>
              <a:off x="7634180" y="1203981"/>
              <a:ext cx="2931252" cy="1519881"/>
            </a:xfrm>
            <a:prstGeom prst="rect">
              <a:avLst/>
            </a:prstGeom>
          </p:spPr>
        </p:pic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95576F12-3F55-9A49-8663-27136D0AE54C}"/>
                </a:ext>
              </a:extLst>
            </p:cNvPr>
            <p:cNvSpPr/>
            <p:nvPr/>
          </p:nvSpPr>
          <p:spPr>
            <a:xfrm>
              <a:off x="8455513" y="957288"/>
              <a:ext cx="14412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FÖRSTORING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4488DE78-30B0-0E4C-A5D0-6A3BDFF228FE}"/>
                </a:ext>
              </a:extLst>
            </p:cNvPr>
            <p:cNvSpPr/>
            <p:nvPr/>
          </p:nvSpPr>
          <p:spPr>
            <a:xfrm>
              <a:off x="7395510" y="1737484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3 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D85791D6-6413-D549-AA70-27373CB5BD52}"/>
                </a:ext>
              </a:extLst>
            </p:cNvPr>
            <p:cNvSpPr/>
            <p:nvPr/>
          </p:nvSpPr>
          <p:spPr>
            <a:xfrm>
              <a:off x="8982651" y="2630400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6 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1E3722B-1CA8-A441-8079-BBC4FDDEFC4E}"/>
                </a:ext>
              </a:extLst>
            </p:cNvPr>
            <p:cNvSpPr/>
            <p:nvPr/>
          </p:nvSpPr>
          <p:spPr>
            <a:xfrm>
              <a:off x="10418392" y="1240574"/>
              <a:ext cx="670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BFDCEA84-69B9-0040-AD28-22769713A6DC}"/>
              </a:ext>
            </a:extLst>
          </p:cNvPr>
          <p:cNvSpPr/>
          <p:nvPr/>
        </p:nvSpPr>
        <p:spPr>
          <a:xfrm>
            <a:off x="7725977" y="1477613"/>
            <a:ext cx="446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Frimärkets area är 2 · 1 cm</a:t>
            </a:r>
            <a:r>
              <a:rPr lang="sv-SE" baseline="30000" dirty="0"/>
              <a:t>2</a:t>
            </a:r>
            <a:r>
              <a:rPr lang="sv-SE" dirty="0"/>
              <a:t> = 2 cm</a:t>
            </a:r>
            <a:r>
              <a:rPr lang="sv-SE" baseline="30000" dirty="0"/>
              <a:t>2</a:t>
            </a:r>
            <a:r>
              <a:rPr lang="sv-SE" dirty="0"/>
              <a:t>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E4524D9-0B90-C246-B649-AFB061A763A2}"/>
              </a:ext>
            </a:extLst>
          </p:cNvPr>
          <p:cNvSpPr/>
          <p:nvPr/>
        </p:nvSpPr>
        <p:spPr>
          <a:xfrm>
            <a:off x="7853015" y="3036545"/>
            <a:ext cx="446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Förstoringens area är 6 · 3 cm</a:t>
            </a:r>
            <a:r>
              <a:rPr lang="sv-SE" baseline="30000" dirty="0"/>
              <a:t>2 </a:t>
            </a:r>
            <a:r>
              <a:rPr lang="sv-SE" dirty="0"/>
              <a:t>= 18 cm</a:t>
            </a:r>
            <a:r>
              <a:rPr lang="sv-SE" baseline="30000" dirty="0"/>
              <a:t>2</a:t>
            </a:r>
            <a:r>
              <a:rPr lang="sv-SE" dirty="0"/>
              <a:t>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DC1B9B9-E8BC-3847-8D9A-4BBFAFAB985F}"/>
              </a:ext>
            </a:extLst>
          </p:cNvPr>
          <p:cNvSpPr/>
          <p:nvPr/>
        </p:nvSpPr>
        <p:spPr>
          <a:xfrm>
            <a:off x="7868303" y="3508722"/>
            <a:ext cx="4466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innebär att förstoringens area är </a:t>
            </a:r>
          </a:p>
          <a:p>
            <a:r>
              <a:rPr lang="sv-SE" dirty="0">
                <a:solidFill>
                  <a:srgbClr val="C00000"/>
                </a:solidFill>
              </a:rPr>
              <a:t>18 / 2 = 9 gånger så stor </a:t>
            </a:r>
            <a:r>
              <a:rPr lang="sv-SE" dirty="0"/>
              <a:t>som frimärkets area.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E6E609B-532E-8E46-A420-9221E379BB59}"/>
              </a:ext>
            </a:extLst>
          </p:cNvPr>
          <p:cNvSpPr/>
          <p:nvPr/>
        </p:nvSpPr>
        <p:spPr>
          <a:xfrm>
            <a:off x="8329496" y="4196545"/>
            <a:ext cx="3091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att </a:t>
            </a:r>
            <a:r>
              <a:rPr lang="sv-SE" i="1" dirty="0">
                <a:solidFill>
                  <a:srgbClr val="C00000"/>
                </a:solidFill>
              </a:rPr>
              <a:t>areaskalan </a:t>
            </a:r>
            <a:r>
              <a:rPr lang="sv-SE" dirty="0"/>
              <a:t>är 9 : 1.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B78101A-1198-4343-8B24-7AF58EC813BD}"/>
              </a:ext>
            </a:extLst>
          </p:cNvPr>
          <p:cNvSpPr/>
          <p:nvPr/>
        </p:nvSpPr>
        <p:spPr>
          <a:xfrm>
            <a:off x="802672" y="3557963"/>
            <a:ext cx="2765926" cy="1200329"/>
          </a:xfrm>
          <a:prstGeom prst="rect">
            <a:avLst/>
          </a:prstGeom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Eftersom 9 = 3</a:t>
            </a:r>
            <a:r>
              <a:rPr lang="sv-SE" baseline="30000" dirty="0"/>
              <a:t>2</a:t>
            </a:r>
            <a:r>
              <a:rPr lang="sv-SE" dirty="0"/>
              <a:t> säger man att </a:t>
            </a:r>
            <a:r>
              <a:rPr lang="sv-SE" i="1" dirty="0">
                <a:solidFill>
                  <a:srgbClr val="C00000"/>
                </a:solidFill>
              </a:rPr>
              <a:t>areaskalan </a:t>
            </a:r>
            <a:r>
              <a:rPr lang="sv-SE" dirty="0">
                <a:solidFill>
                  <a:srgbClr val="C00000"/>
                </a:solidFill>
              </a:rPr>
              <a:t>är lika med längdskalan upphöjt till 2 </a:t>
            </a:r>
            <a:r>
              <a:rPr lang="sv-SE" dirty="0"/>
              <a:t>eller längdskalan i kvadrat. 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C27C7B25-A9C5-1D45-99AC-D741FD5AD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215" y="5371038"/>
            <a:ext cx="4202362" cy="1031958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65D1898A-13DD-1649-97E2-99BB11670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035" y="5368092"/>
            <a:ext cx="3823273" cy="563764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40BB9FD9-8BC8-6548-AD9C-A35F3DEC1E7B}"/>
              </a:ext>
            </a:extLst>
          </p:cNvPr>
          <p:cNvSpPr/>
          <p:nvPr/>
        </p:nvSpPr>
        <p:spPr>
          <a:xfrm>
            <a:off x="6843628" y="6182937"/>
            <a:ext cx="2483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En enhet för längd är 1 cm.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88392A39-47CC-CA40-BB35-AAF84AC06AA1}"/>
              </a:ext>
            </a:extLst>
          </p:cNvPr>
          <p:cNvSpPr/>
          <p:nvPr/>
        </p:nvSpPr>
        <p:spPr>
          <a:xfrm>
            <a:off x="9403073" y="6059826"/>
            <a:ext cx="2931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Motsvarande </a:t>
            </a:r>
            <a:r>
              <a:rPr lang="sv-SE" sz="1600" dirty="0" err="1"/>
              <a:t>areaenhet</a:t>
            </a:r>
            <a:r>
              <a:rPr lang="sv-SE" sz="1600" dirty="0"/>
              <a:t> är</a:t>
            </a:r>
          </a:p>
          <a:p>
            <a:r>
              <a:rPr lang="sv-SE" sz="1600" dirty="0"/>
              <a:t>1 cm · 1 cm = 1</a:t>
            </a:r>
            <a:r>
              <a:rPr lang="sv-SE" sz="1600" baseline="30000" dirty="0"/>
              <a:t>2</a:t>
            </a:r>
            <a:r>
              <a:rPr lang="sv-SE" sz="1600" dirty="0"/>
              <a:t> cm</a:t>
            </a:r>
            <a:r>
              <a:rPr lang="sv-SE" sz="1600" baseline="30000" dirty="0"/>
              <a:t>2</a:t>
            </a:r>
            <a:r>
              <a:rPr lang="sv-SE" sz="1600" dirty="0"/>
              <a:t> = 1 cm</a:t>
            </a:r>
            <a:r>
              <a:rPr lang="sv-SE" sz="1600" baseline="30000" dirty="0"/>
              <a:t>2</a:t>
            </a:r>
            <a:r>
              <a:rPr lang="sv-SE" sz="1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3429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  <p:bldP spid="24" grpId="0"/>
      <p:bldP spid="25" grpId="0"/>
      <p:bldP spid="26" grpId="0"/>
      <p:bldP spid="27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B899176-FE88-D247-BFD7-0342C3B8E634}"/>
              </a:ext>
            </a:extLst>
          </p:cNvPr>
          <p:cNvSpPr/>
          <p:nvPr/>
        </p:nvSpPr>
        <p:spPr>
          <a:xfrm>
            <a:off x="5253627" y="223307"/>
            <a:ext cx="1394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Volymskala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CC08C3F-8BD7-C34A-89F1-1AAAE829833A}"/>
              </a:ext>
            </a:extLst>
          </p:cNvPr>
          <p:cNvSpPr/>
          <p:nvPr/>
        </p:nvSpPr>
        <p:spPr>
          <a:xfrm>
            <a:off x="1623536" y="1357372"/>
            <a:ext cx="313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här kuben har sidan 1 cm. 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38217215-33BB-F049-A5CA-CE258ACE1B2C}"/>
              </a:ext>
            </a:extLst>
          </p:cNvPr>
          <p:cNvGrpSpPr/>
          <p:nvPr/>
        </p:nvGrpSpPr>
        <p:grpSpPr>
          <a:xfrm>
            <a:off x="5176263" y="817589"/>
            <a:ext cx="1659142" cy="1366693"/>
            <a:chOff x="3649807" y="863116"/>
            <a:chExt cx="1659142" cy="1366693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DC8BEEA0-DB59-E648-8414-682E9FBC26EA}"/>
                </a:ext>
              </a:extLst>
            </p:cNvPr>
            <p:cNvSpPr/>
            <p:nvPr/>
          </p:nvSpPr>
          <p:spPr>
            <a:xfrm>
              <a:off x="4638136" y="1168608"/>
              <a:ext cx="670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61C4A1C4-040F-5D4C-BFA5-A326352B173B}"/>
                </a:ext>
              </a:extLst>
            </p:cNvPr>
            <p:cNvGrpSpPr/>
            <p:nvPr/>
          </p:nvGrpSpPr>
          <p:grpSpPr>
            <a:xfrm>
              <a:off x="3649807" y="863116"/>
              <a:ext cx="1441241" cy="1366693"/>
              <a:chOff x="3701721" y="863117"/>
              <a:chExt cx="1441241" cy="1366693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0047C451-1B80-CC4D-ACB9-ACD54D8B79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8614" t="21077" r="1841" b="2190"/>
              <a:stretch/>
            </p:blipFill>
            <p:spPr>
              <a:xfrm>
                <a:off x="3891517" y="1222007"/>
                <a:ext cx="751368" cy="731119"/>
              </a:xfrm>
              <a:prstGeom prst="cube">
                <a:avLst>
                  <a:gd name="adj" fmla="val 25845"/>
                </a:avLst>
              </a:prstGeom>
              <a:ln>
                <a:noFill/>
              </a:ln>
            </p:spPr>
          </p:pic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95A75777-6C06-7E41-9ED2-53E0A920D161}"/>
                  </a:ext>
                </a:extLst>
              </p:cNvPr>
              <p:cNvSpPr/>
              <p:nvPr/>
            </p:nvSpPr>
            <p:spPr>
              <a:xfrm>
                <a:off x="3701721" y="863117"/>
                <a:ext cx="14412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VERKLIGHET </a:t>
                </a:r>
              </a:p>
            </p:txBody>
          </p:sp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E60111B6-ABD3-D74F-A9F5-96F905AFF40C}"/>
                  </a:ext>
                </a:extLst>
              </p:cNvPr>
              <p:cNvSpPr/>
              <p:nvPr/>
            </p:nvSpPr>
            <p:spPr>
              <a:xfrm>
                <a:off x="4035375" y="1860478"/>
                <a:ext cx="3869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1 </a:t>
                </a:r>
              </a:p>
            </p:txBody>
          </p:sp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8404B3EF-A379-504D-BDBD-A5720BF5023A}"/>
                  </a:ext>
                </a:extLst>
              </p:cNvPr>
              <p:cNvSpPr/>
              <p:nvPr/>
            </p:nvSpPr>
            <p:spPr>
              <a:xfrm>
                <a:off x="4449399" y="1730857"/>
                <a:ext cx="3869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1 </a:t>
                </a:r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2F77699B-FEC0-1947-91DF-0108DAC89291}"/>
                  </a:ext>
                </a:extLst>
              </p:cNvPr>
              <p:cNvSpPr/>
              <p:nvPr/>
            </p:nvSpPr>
            <p:spPr>
              <a:xfrm>
                <a:off x="4546143" y="1320852"/>
                <a:ext cx="3869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1 </a:t>
                </a:r>
              </a:p>
            </p:txBody>
          </p:sp>
        </p:grp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19A521C2-7D77-4A49-85D1-36E10646990D}"/>
              </a:ext>
            </a:extLst>
          </p:cNvPr>
          <p:cNvSpPr/>
          <p:nvPr/>
        </p:nvSpPr>
        <p:spPr>
          <a:xfrm>
            <a:off x="7105756" y="1418773"/>
            <a:ext cx="250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Kubens volym är 1 cm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07CB10A-B023-6F46-82B2-6D2F44D82F18}"/>
              </a:ext>
            </a:extLst>
          </p:cNvPr>
          <p:cNvSpPr/>
          <p:nvPr/>
        </p:nvSpPr>
        <p:spPr>
          <a:xfrm>
            <a:off x="1224249" y="2990895"/>
            <a:ext cx="3599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avbildar kuben i längdskalan 3 : 1. 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74483198-82EE-264A-8348-93C4EA9FF125}"/>
              </a:ext>
            </a:extLst>
          </p:cNvPr>
          <p:cNvGrpSpPr/>
          <p:nvPr/>
        </p:nvGrpSpPr>
        <p:grpSpPr>
          <a:xfrm>
            <a:off x="5007044" y="2579301"/>
            <a:ext cx="2177911" cy="2230428"/>
            <a:chOff x="4525111" y="2137570"/>
            <a:chExt cx="2177911" cy="2230428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902874A4-DC63-2C4D-AB9E-AFAD97A6A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8614" t="21077" r="1841" b="2190"/>
            <a:stretch/>
          </p:blipFill>
          <p:spPr>
            <a:xfrm>
              <a:off x="4525111" y="2506902"/>
              <a:ext cx="1533080" cy="1491764"/>
            </a:xfrm>
            <a:prstGeom prst="cube">
              <a:avLst>
                <a:gd name="adj" fmla="val 25845"/>
              </a:avLst>
            </a:prstGeom>
            <a:ln>
              <a:noFill/>
            </a:ln>
          </p:spPr>
        </p:pic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5768B356-4A89-114B-9E34-9E1E00749271}"/>
                </a:ext>
              </a:extLst>
            </p:cNvPr>
            <p:cNvSpPr/>
            <p:nvPr/>
          </p:nvSpPr>
          <p:spPr>
            <a:xfrm>
              <a:off x="4784452" y="2137570"/>
              <a:ext cx="14412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FÖRSTORING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D8AB1CBD-DAD0-B94A-B5C4-FCF375EDCD58}"/>
                </a:ext>
              </a:extLst>
            </p:cNvPr>
            <p:cNvSpPr/>
            <p:nvPr/>
          </p:nvSpPr>
          <p:spPr>
            <a:xfrm>
              <a:off x="4921982" y="3998666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3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71E609C-CD9E-4C46-A5C7-F143975897EB}"/>
                </a:ext>
              </a:extLst>
            </p:cNvPr>
            <p:cNvSpPr/>
            <p:nvPr/>
          </p:nvSpPr>
          <p:spPr>
            <a:xfrm>
              <a:off x="5838726" y="3651723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3 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0DA3CE97-6BDD-2F4C-B402-B5CF95EC426D}"/>
                </a:ext>
              </a:extLst>
            </p:cNvPr>
            <p:cNvSpPr/>
            <p:nvPr/>
          </p:nvSpPr>
          <p:spPr>
            <a:xfrm>
              <a:off x="6032209" y="2876234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3 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36C6B981-CFBE-EA47-BC3A-8EA50E5CF83D}"/>
                </a:ext>
              </a:extLst>
            </p:cNvPr>
            <p:cNvSpPr/>
            <p:nvPr/>
          </p:nvSpPr>
          <p:spPr>
            <a:xfrm>
              <a:off x="6032209" y="2506902"/>
              <a:ext cx="670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F9C1932A-9E78-4E4B-81B5-7C1CD26ED36A}"/>
              </a:ext>
            </a:extLst>
          </p:cNvPr>
          <p:cNvSpPr/>
          <p:nvPr/>
        </p:nvSpPr>
        <p:spPr>
          <a:xfrm>
            <a:off x="7018473" y="2652340"/>
            <a:ext cx="4709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Förstoringens volym är 3 · 3 · 3 cm</a:t>
            </a:r>
            <a:r>
              <a:rPr lang="sv-SE" baseline="30000" dirty="0"/>
              <a:t>3 </a:t>
            </a:r>
            <a:r>
              <a:rPr lang="sv-SE" dirty="0"/>
              <a:t>= 27 cm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FE8A2AB-761B-6D4C-B509-6C37720D7A13}"/>
              </a:ext>
            </a:extLst>
          </p:cNvPr>
          <p:cNvSpPr/>
          <p:nvPr/>
        </p:nvSpPr>
        <p:spPr>
          <a:xfrm>
            <a:off x="7028621" y="3152002"/>
            <a:ext cx="4200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Förstoringen har alltså </a:t>
            </a:r>
            <a:r>
              <a:rPr lang="sv-SE" dirty="0">
                <a:solidFill>
                  <a:srgbClr val="C00000"/>
                </a:solidFill>
              </a:rPr>
              <a:t>27 gånger så stor </a:t>
            </a:r>
            <a:r>
              <a:rPr lang="sv-SE" dirty="0"/>
              <a:t>volym som den ursprungliga kuben.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AEEEBF6-BBF3-A14C-B788-4BB5E4FF677B}"/>
              </a:ext>
            </a:extLst>
          </p:cNvPr>
          <p:cNvSpPr/>
          <p:nvPr/>
        </p:nvSpPr>
        <p:spPr>
          <a:xfrm>
            <a:off x="7028621" y="3844478"/>
            <a:ext cx="3575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att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volymskalan </a:t>
            </a:r>
            <a:r>
              <a:rPr lang="sv-SE" dirty="0"/>
              <a:t>är 27 : 1.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7BC19D67-5145-2E4F-8368-3EB7BE38A555}"/>
              </a:ext>
            </a:extLst>
          </p:cNvPr>
          <p:cNvSpPr/>
          <p:nvPr/>
        </p:nvSpPr>
        <p:spPr>
          <a:xfrm>
            <a:off x="1548783" y="3429000"/>
            <a:ext cx="2839392" cy="1200329"/>
          </a:xfrm>
          <a:prstGeom prst="rect">
            <a:avLst/>
          </a:prstGeom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Eftersom 27 = 3</a:t>
            </a:r>
            <a:r>
              <a:rPr lang="sv-SE" baseline="30000" dirty="0"/>
              <a:t>3</a:t>
            </a:r>
            <a:r>
              <a:rPr lang="sv-SE" dirty="0"/>
              <a:t> säger man att </a:t>
            </a:r>
            <a:r>
              <a:rPr lang="sv-SE" i="1" dirty="0">
                <a:solidFill>
                  <a:srgbClr val="C00000"/>
                </a:solidFill>
              </a:rPr>
              <a:t>volymskalan </a:t>
            </a:r>
            <a:r>
              <a:rPr lang="sv-SE" dirty="0">
                <a:solidFill>
                  <a:srgbClr val="C00000"/>
                </a:solidFill>
              </a:rPr>
              <a:t>är lika med längdskalan upphöjt till 3 </a:t>
            </a:r>
            <a:r>
              <a:rPr lang="sv-SE" dirty="0"/>
              <a:t>eller längdskalan i kubik. 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E5B6D624-05B3-6B41-AEDD-09303687A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88" y="5157982"/>
            <a:ext cx="4148227" cy="888071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A5BA57A3-D359-8E43-887E-1AA1AAF23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405" y="5142719"/>
            <a:ext cx="3291882" cy="474829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4A4618CB-BBEF-D844-B964-F0B65178CF26}"/>
              </a:ext>
            </a:extLst>
          </p:cNvPr>
          <p:cNvSpPr/>
          <p:nvPr/>
        </p:nvSpPr>
        <p:spPr>
          <a:xfrm>
            <a:off x="6189451" y="5950538"/>
            <a:ext cx="2483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En enhet för längd är 1 cm.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386AF58-D0FA-2144-AD33-9DB8FB088E47}"/>
              </a:ext>
            </a:extLst>
          </p:cNvPr>
          <p:cNvSpPr/>
          <p:nvPr/>
        </p:nvSpPr>
        <p:spPr>
          <a:xfrm>
            <a:off x="8778992" y="5813278"/>
            <a:ext cx="3291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Motsvarande volymenhet är</a:t>
            </a:r>
          </a:p>
          <a:p>
            <a:r>
              <a:rPr lang="sv-SE" sz="1600" dirty="0"/>
              <a:t>1 cm · 1 cm · 1 cm = 1</a:t>
            </a:r>
            <a:r>
              <a:rPr lang="sv-SE" sz="1600" baseline="30000" dirty="0"/>
              <a:t>3</a:t>
            </a:r>
            <a:r>
              <a:rPr lang="sv-SE" sz="1600" dirty="0"/>
              <a:t> cm</a:t>
            </a:r>
            <a:r>
              <a:rPr lang="sv-SE" sz="1600" baseline="30000" dirty="0"/>
              <a:t>3</a:t>
            </a:r>
            <a:r>
              <a:rPr lang="sv-SE" sz="1600" dirty="0"/>
              <a:t> = 1 cm</a:t>
            </a:r>
            <a:r>
              <a:rPr lang="sv-SE" sz="1600" baseline="30000" dirty="0"/>
              <a:t>3</a:t>
            </a:r>
            <a:r>
              <a:rPr lang="sv-SE" sz="1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1486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23" grpId="0"/>
      <p:bldP spid="24" grpId="0"/>
      <p:bldP spid="25" grpId="0"/>
      <p:bldP spid="26" grpId="0" animBg="1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2804" r="6729"/>
          <a:stretch/>
        </p:blipFill>
        <p:spPr>
          <a:xfrm>
            <a:off x="3815895" y="376269"/>
            <a:ext cx="3867557" cy="202636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 rot="2218782">
            <a:off x="4257756" y="1484098"/>
            <a:ext cx="1693775" cy="171727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577288" y="2507049"/>
            <a:ext cx="623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långt är det fågelvägen mellan Garphyttan och </a:t>
            </a:r>
          </a:p>
          <a:p>
            <a:r>
              <a:rPr lang="sv-SE" dirty="0"/>
              <a:t>Marieberg i verkligheten? (Mät i hela och halva cm)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257093" y="3532730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kartan :  7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347162" y="3904125"/>
            <a:ext cx="234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:  1 : 300 000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845701" y="4401786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178078" y="4408673"/>
            <a:ext cx="194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300 000 ∙ 7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7004280" y="4409086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2 100 000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8671837" y="440908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21 km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896301" y="5496729"/>
            <a:ext cx="753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Det är 21 km mellan Garphyttan och Marieberg i verkligheten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C29CA17-59EC-FD4C-9394-BD010C80A87C}"/>
              </a:ext>
            </a:extLst>
          </p:cNvPr>
          <p:cNvSpPr txBox="1"/>
          <p:nvPr/>
        </p:nvSpPr>
        <p:spPr>
          <a:xfrm>
            <a:off x="401841" y="176214"/>
            <a:ext cx="183752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/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2408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45189" t="19005" r="2061" b="6787"/>
          <a:stretch/>
        </p:blipFill>
        <p:spPr>
          <a:xfrm>
            <a:off x="6616537" y="75172"/>
            <a:ext cx="3549954" cy="384433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 rot="2784030">
            <a:off x="6691016" y="1723286"/>
            <a:ext cx="2817986" cy="26788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2152649" y="2239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Bilden visar en myra i skala 5 : 1.</a:t>
            </a:r>
          </a:p>
        </p:txBody>
      </p:sp>
      <p:sp>
        <p:nvSpPr>
          <p:cNvPr id="6" name="Rektangel 5"/>
          <p:cNvSpPr/>
          <p:nvPr/>
        </p:nvSpPr>
        <p:spPr>
          <a:xfrm>
            <a:off x="1826941" y="3814098"/>
            <a:ext cx="768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 startAt="2"/>
            </a:pPr>
            <a:r>
              <a:rPr lang="sv-SE" dirty="0"/>
              <a:t>Antag att myran var avbildad i skala 8 : 1 i stället. Hur långt skulle den då</a:t>
            </a:r>
          </a:p>
          <a:p>
            <a:r>
              <a:rPr lang="sv-SE" dirty="0"/>
              <a:t>       vara på bilden?</a:t>
            </a:r>
          </a:p>
        </p:txBody>
      </p:sp>
      <p:sp>
        <p:nvSpPr>
          <p:cNvPr id="3" name="Rektangel 2"/>
          <p:cNvSpPr/>
          <p:nvPr/>
        </p:nvSpPr>
        <p:spPr>
          <a:xfrm>
            <a:off x="1826941" y="6397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LcParenR"/>
            </a:pPr>
            <a:r>
              <a:rPr lang="sv-SE" dirty="0"/>
              <a:t>Mät i hela och halva centimeter och räkna   </a:t>
            </a:r>
          </a:p>
          <a:p>
            <a:r>
              <a:rPr lang="sv-SE" dirty="0"/>
              <a:t>       ut hur lång myran är i verkligheten.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398952" y="1498023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 :  6,5 cm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484115" y="1859276"/>
            <a:ext cx="184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  5 : 1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916096" y="2256508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4308346" y="2143165"/>
            <a:ext cx="1144278" cy="641941"/>
            <a:chOff x="1772552" y="5075065"/>
            <a:chExt cx="1144278" cy="641941"/>
          </a:xfrm>
        </p:grpSpPr>
        <p:grpSp>
          <p:nvGrpSpPr>
            <p:cNvPr id="14" name="Grupp 13"/>
            <p:cNvGrpSpPr/>
            <p:nvPr/>
          </p:nvGrpSpPr>
          <p:grpSpPr>
            <a:xfrm>
              <a:off x="1772552" y="5075065"/>
              <a:ext cx="1144278" cy="641941"/>
              <a:chOff x="2555791" y="3388918"/>
              <a:chExt cx="1144278" cy="641941"/>
            </a:xfrm>
          </p:grpSpPr>
          <p:grpSp>
            <p:nvGrpSpPr>
              <p:cNvPr id="16" name="Grupp 15"/>
              <p:cNvGrpSpPr>
                <a:grpSpLocks/>
              </p:cNvGrpSpPr>
              <p:nvPr/>
            </p:nvGrpSpPr>
            <p:grpSpPr bwMode="auto">
              <a:xfrm>
                <a:off x="2555791" y="3388918"/>
                <a:ext cx="557503" cy="641941"/>
                <a:chOff x="3960467" y="1846460"/>
                <a:chExt cx="557243" cy="642122"/>
              </a:xfrm>
            </p:grpSpPr>
            <p:sp>
              <p:nvSpPr>
                <p:cNvPr id="18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3960467" y="1846460"/>
                  <a:ext cx="53387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6,5</a:t>
                  </a:r>
                </a:p>
              </p:txBody>
            </p:sp>
            <p:sp>
              <p:nvSpPr>
                <p:cNvPr id="19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048652" y="2119146"/>
                  <a:ext cx="325578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20" name="Rak 19"/>
                <p:cNvCxnSpPr/>
                <p:nvPr/>
              </p:nvCxnSpPr>
              <p:spPr>
                <a:xfrm>
                  <a:off x="3971734" y="2166523"/>
                  <a:ext cx="545976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ruta 16"/>
              <p:cNvSpPr txBox="1"/>
              <p:nvPr/>
            </p:nvSpPr>
            <p:spPr>
              <a:xfrm>
                <a:off x="3444599" y="3532404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15" name="textruta 14"/>
            <p:cNvSpPr txBox="1"/>
            <p:nvPr/>
          </p:nvSpPr>
          <p:spPr>
            <a:xfrm>
              <a:off x="2300538" y="519193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5452625" y="2268504"/>
            <a:ext cx="90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1,3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1895635" y="4615563"/>
            <a:ext cx="364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  1,3 cm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3386014" y="5004369"/>
            <a:ext cx="184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:  8 : 1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2390005" y="5462868"/>
            <a:ext cx="198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 :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4308345" y="5465458"/>
            <a:ext cx="150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8 ∙ 1,3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7" name="Rektangel 26"/>
          <p:cNvSpPr/>
          <p:nvPr/>
        </p:nvSpPr>
        <p:spPr>
          <a:xfrm>
            <a:off x="5542093" y="5457716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10,4 cm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714383" y="6360265"/>
            <a:ext cx="82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Myran är 1,3 cm i verkligheten och i skala 8 : 1 skulle den vara 10,4 cm.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A73CB44D-C730-EA41-9FDF-C548128D9C64}"/>
              </a:ext>
            </a:extLst>
          </p:cNvPr>
          <p:cNvSpPr txBox="1"/>
          <p:nvPr/>
        </p:nvSpPr>
        <p:spPr>
          <a:xfrm>
            <a:off x="401841" y="176214"/>
            <a:ext cx="120750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/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70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" grpId="0"/>
      <p:bldP spid="9" grpId="0"/>
      <p:bldP spid="10" grpId="0"/>
      <p:bldP spid="11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975486" y="478378"/>
            <a:ext cx="199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Vilken är skalan?</a:t>
            </a:r>
          </a:p>
        </p:txBody>
      </p:sp>
      <p:sp>
        <p:nvSpPr>
          <p:cNvPr id="5" name="Rektangel 4"/>
          <p:cNvSpPr/>
          <p:nvPr/>
        </p:nvSpPr>
        <p:spPr>
          <a:xfrm>
            <a:off x="2245590" y="1992468"/>
            <a:ext cx="278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 cm	            20 m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2234710" y="2801449"/>
            <a:ext cx="289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cm   	            5 mm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2221066" y="3623743"/>
            <a:ext cx="303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3 cm 	           4,5 km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2100470" y="4428953"/>
            <a:ext cx="323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30 mm 	               6 mil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8438106" y="1992467"/>
            <a:ext cx="10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</a:t>
            </a:r>
          </a:p>
        </p:txBody>
      </p:sp>
      <p:sp>
        <p:nvSpPr>
          <p:cNvPr id="9" name="Rektangel 8"/>
          <p:cNvSpPr/>
          <p:nvPr/>
        </p:nvSpPr>
        <p:spPr>
          <a:xfrm>
            <a:off x="8621219" y="2791680"/>
            <a:ext cx="649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 : 1</a:t>
            </a:r>
          </a:p>
        </p:txBody>
      </p:sp>
      <p:sp>
        <p:nvSpPr>
          <p:cNvPr id="10" name="Rektangel 9"/>
          <p:cNvSpPr/>
          <p:nvPr/>
        </p:nvSpPr>
        <p:spPr>
          <a:xfrm>
            <a:off x="8438106" y="3623743"/>
            <a:ext cx="135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150 000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8498945" y="4428953"/>
            <a:ext cx="1544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2 000 000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548138" y="1998930"/>
            <a:ext cx="191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20 m = 2 000 cm</a:t>
            </a:r>
          </a:p>
        </p:txBody>
      </p:sp>
      <p:sp>
        <p:nvSpPr>
          <p:cNvPr id="15" name="Rektangel 14"/>
          <p:cNvSpPr/>
          <p:nvPr/>
        </p:nvSpPr>
        <p:spPr>
          <a:xfrm>
            <a:off x="5643185" y="2791680"/>
            <a:ext cx="1675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cm = 10 mm</a:t>
            </a:r>
          </a:p>
        </p:txBody>
      </p:sp>
      <p:sp>
        <p:nvSpPr>
          <p:cNvPr id="16" name="Rektangel 15"/>
          <p:cNvSpPr/>
          <p:nvPr/>
        </p:nvSpPr>
        <p:spPr>
          <a:xfrm>
            <a:off x="5474382" y="3623743"/>
            <a:ext cx="2357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4,5 km = 450 000 cm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474382" y="4428953"/>
            <a:ext cx="257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6 mil = 60 000 000 mm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64CE0F0-66A6-494A-845B-3D476E2DF53B}"/>
              </a:ext>
            </a:extLst>
          </p:cNvPr>
          <p:cNvGrpSpPr/>
          <p:nvPr/>
        </p:nvGrpSpPr>
        <p:grpSpPr>
          <a:xfrm>
            <a:off x="1773888" y="1303843"/>
            <a:ext cx="7774663" cy="369332"/>
            <a:chOff x="249887" y="1303842"/>
            <a:chExt cx="7774663" cy="369332"/>
          </a:xfrm>
        </p:grpSpPr>
        <p:sp>
          <p:nvSpPr>
            <p:cNvPr id="4" name="Rektangel 3"/>
            <p:cNvSpPr/>
            <p:nvPr/>
          </p:nvSpPr>
          <p:spPr>
            <a:xfrm>
              <a:off x="249887" y="1303842"/>
              <a:ext cx="33569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/>
                <a:t>          Bild 	Verklighet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4297508" y="1303842"/>
              <a:ext cx="1449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Omvandling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1FA845D-93C7-BC42-8AA0-46576155EF12}"/>
                </a:ext>
              </a:extLst>
            </p:cNvPr>
            <p:cNvSpPr/>
            <p:nvPr/>
          </p:nvSpPr>
          <p:spPr>
            <a:xfrm>
              <a:off x="6974944" y="1303842"/>
              <a:ext cx="10496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Skala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7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9" grpId="0"/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FE74046-66BE-6A4C-9DE8-8DC21E767155}"/>
              </a:ext>
            </a:extLst>
          </p:cNvPr>
          <p:cNvSpPr txBox="1"/>
          <p:nvPr/>
        </p:nvSpPr>
        <p:spPr>
          <a:xfrm>
            <a:off x="351041" y="481014"/>
            <a:ext cx="183752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/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0828F6E-183E-2B4C-8E16-3EA3587B9B59}"/>
              </a:ext>
            </a:extLst>
          </p:cNvPr>
          <p:cNvSpPr/>
          <p:nvPr/>
        </p:nvSpPr>
        <p:spPr>
          <a:xfrm>
            <a:off x="2016654" y="511792"/>
            <a:ext cx="7955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På en ritning är ett rum en kvadrat med arean 16 cm</a:t>
            </a:r>
            <a:r>
              <a:rPr lang="sv-SE" baseline="30000" dirty="0"/>
              <a:t>2</a:t>
            </a:r>
            <a:r>
              <a:rPr lang="sv-SE" dirty="0"/>
              <a:t>. Skalan är 1 : 100.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0D7849E-8657-EC4C-8A57-B0006EC2E226}"/>
              </a:ext>
            </a:extLst>
          </p:cNvPr>
          <p:cNvSpPr/>
          <p:nvPr/>
        </p:nvSpPr>
        <p:spPr>
          <a:xfrm>
            <a:off x="2016654" y="911902"/>
            <a:ext cx="4079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rummets area i verkligheten? 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4917794-F9AB-524B-8D93-114351D83816}"/>
              </a:ext>
            </a:extLst>
          </p:cNvPr>
          <p:cNvSpPr txBox="1"/>
          <p:nvPr/>
        </p:nvSpPr>
        <p:spPr>
          <a:xfrm>
            <a:off x="2362272" y="1811564"/>
            <a:ext cx="15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Längdskala: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8BDED6E-2880-7D47-8525-154EB53CA547}"/>
              </a:ext>
            </a:extLst>
          </p:cNvPr>
          <p:cNvSpPr txBox="1"/>
          <p:nvPr/>
        </p:nvSpPr>
        <p:spPr>
          <a:xfrm>
            <a:off x="3766413" y="1811564"/>
            <a:ext cx="139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: 100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4E86C31-58B8-6648-9F39-9B6F4081D2F8}"/>
              </a:ext>
            </a:extLst>
          </p:cNvPr>
          <p:cNvSpPr txBox="1"/>
          <p:nvPr/>
        </p:nvSpPr>
        <p:spPr>
          <a:xfrm>
            <a:off x="2493363" y="234249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Areaskala :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E39AA88-9934-0341-883B-8A625274F6C6}"/>
              </a:ext>
            </a:extLst>
          </p:cNvPr>
          <p:cNvSpPr txBox="1"/>
          <p:nvPr/>
        </p:nvSpPr>
        <p:spPr>
          <a:xfrm>
            <a:off x="3703292" y="2341894"/>
            <a:ext cx="139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 : 100)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67F83D7-4450-7642-91C5-103AB3EE2B7A}"/>
              </a:ext>
            </a:extLst>
          </p:cNvPr>
          <p:cNvSpPr txBox="1"/>
          <p:nvPr/>
        </p:nvSpPr>
        <p:spPr>
          <a:xfrm>
            <a:off x="4913221" y="2329643"/>
            <a:ext cx="139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: 100</a:t>
            </a:r>
            <a:r>
              <a:rPr lang="sv-SE" baseline="30000" dirty="0">
                <a:latin typeface="Bradley Hand Bold"/>
                <a:cs typeface="Bradley Hand Bold"/>
              </a:rPr>
              <a:t>2 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509AE5F-DA65-894A-BA5A-72C82A097DDB}"/>
              </a:ext>
            </a:extLst>
          </p:cNvPr>
          <p:cNvSpPr txBox="1"/>
          <p:nvPr/>
        </p:nvSpPr>
        <p:spPr>
          <a:xfrm>
            <a:off x="6096000" y="2330240"/>
            <a:ext cx="139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: 10 000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3A41BFE-CD6A-174E-99F0-1D5F19AE4027}"/>
              </a:ext>
            </a:extLst>
          </p:cNvPr>
          <p:cNvSpPr txBox="1"/>
          <p:nvPr/>
        </p:nvSpPr>
        <p:spPr>
          <a:xfrm>
            <a:off x="1629948" y="2965104"/>
            <a:ext cx="221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Area i verkligheten 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F588887-BD77-9D42-97EE-94DBA7A468AB}"/>
              </a:ext>
            </a:extLst>
          </p:cNvPr>
          <p:cNvSpPr txBox="1"/>
          <p:nvPr/>
        </p:nvSpPr>
        <p:spPr>
          <a:xfrm>
            <a:off x="3766413" y="2965104"/>
            <a:ext cx="207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 · 10 000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100E197-A27C-2F40-B1F2-89EC90244BDA}"/>
              </a:ext>
            </a:extLst>
          </p:cNvPr>
          <p:cNvSpPr txBox="1"/>
          <p:nvPr/>
        </p:nvSpPr>
        <p:spPr>
          <a:xfrm>
            <a:off x="5611231" y="2965104"/>
            <a:ext cx="165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160 000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F242BA7-23C9-3548-AF6F-41AB80FADA8A}"/>
              </a:ext>
            </a:extLst>
          </p:cNvPr>
          <p:cNvSpPr txBox="1"/>
          <p:nvPr/>
        </p:nvSpPr>
        <p:spPr>
          <a:xfrm>
            <a:off x="7151880" y="2956900"/>
            <a:ext cx="165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1 600 dm</a:t>
            </a:r>
            <a:r>
              <a:rPr lang="sv-SE" baseline="30000" dirty="0">
                <a:latin typeface="Bradley Hand Bold"/>
                <a:cs typeface="Bradley Hand Bold"/>
              </a:rPr>
              <a:t>2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C16F9C0-C69F-F245-90B0-8722FAA94970}"/>
              </a:ext>
            </a:extLst>
          </p:cNvPr>
          <p:cNvSpPr txBox="1"/>
          <p:nvPr/>
        </p:nvSpPr>
        <p:spPr>
          <a:xfrm>
            <a:off x="8471921" y="2958856"/>
            <a:ext cx="9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 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78850F5-290B-E54B-BEDE-136FBD2AE80D}"/>
              </a:ext>
            </a:extLst>
          </p:cNvPr>
          <p:cNvSpPr txBox="1"/>
          <p:nvPr/>
        </p:nvSpPr>
        <p:spPr>
          <a:xfrm>
            <a:off x="2586440" y="4147494"/>
            <a:ext cx="82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Rummets area är 16 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i verkligheten.</a:t>
            </a:r>
          </a:p>
        </p:txBody>
      </p:sp>
    </p:spTree>
    <p:extLst>
      <p:ext uri="{BB962C8B-B14F-4D97-AF65-F5344CB8AC3E}">
        <p14:creationId xmlns:p14="http://schemas.microsoft.com/office/powerpoint/2010/main" val="3587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975486" y="478378"/>
            <a:ext cx="199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Vilken är skalan?</a:t>
            </a:r>
          </a:p>
        </p:txBody>
      </p:sp>
      <p:sp>
        <p:nvSpPr>
          <p:cNvPr id="5" name="Rektangel 4"/>
          <p:cNvSpPr/>
          <p:nvPr/>
        </p:nvSpPr>
        <p:spPr>
          <a:xfrm>
            <a:off x="2245590" y="1992468"/>
            <a:ext cx="278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 cm</a:t>
            </a:r>
            <a:r>
              <a:rPr lang="pt-BR" baseline="30000" dirty="0"/>
              <a:t>2</a:t>
            </a:r>
            <a:r>
              <a:rPr lang="pt-BR" dirty="0"/>
              <a:t>	            4 dm</a:t>
            </a:r>
            <a:r>
              <a:rPr lang="pt-BR" baseline="30000" dirty="0"/>
              <a:t>2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2234710" y="2801449"/>
            <a:ext cx="289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</a:t>
            </a:r>
            <a:r>
              <a:rPr lang="pt-BR" dirty="0"/>
              <a:t>cm</a:t>
            </a:r>
            <a:r>
              <a:rPr lang="pt-BR" baseline="30000" dirty="0"/>
              <a:t>2</a:t>
            </a:r>
            <a:r>
              <a:rPr lang="pl-PL" dirty="0"/>
              <a:t>   	            5 mm</a:t>
            </a:r>
            <a:r>
              <a:rPr lang="pt-BR" baseline="30000" dirty="0"/>
              <a:t>2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2221066" y="3623743"/>
            <a:ext cx="303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5 cm</a:t>
            </a:r>
            <a:r>
              <a:rPr lang="pt-BR" baseline="30000" dirty="0"/>
              <a:t>2</a:t>
            </a:r>
            <a:r>
              <a:rPr lang="sk-SK" dirty="0"/>
              <a:t> 	           5,5 m</a:t>
            </a:r>
            <a:r>
              <a:rPr lang="pt-BR" baseline="30000" dirty="0"/>
              <a:t>2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2100470" y="4428953"/>
            <a:ext cx="323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20 mm</a:t>
            </a:r>
            <a:r>
              <a:rPr lang="pt-BR" baseline="30000" dirty="0"/>
              <a:t>2</a:t>
            </a:r>
            <a:r>
              <a:rPr lang="pt-BR" dirty="0"/>
              <a:t> 	               8 m</a:t>
            </a:r>
            <a:r>
              <a:rPr lang="pt-BR" baseline="30000" dirty="0"/>
              <a:t>2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8438106" y="1992467"/>
            <a:ext cx="10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400</a:t>
            </a:r>
          </a:p>
        </p:txBody>
      </p:sp>
      <p:sp>
        <p:nvSpPr>
          <p:cNvPr id="9" name="Rektangel 8"/>
          <p:cNvSpPr/>
          <p:nvPr/>
        </p:nvSpPr>
        <p:spPr>
          <a:xfrm>
            <a:off x="8621219" y="2791680"/>
            <a:ext cx="795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20 : 1</a:t>
            </a:r>
          </a:p>
        </p:txBody>
      </p:sp>
      <p:sp>
        <p:nvSpPr>
          <p:cNvPr id="10" name="Rektangel 9"/>
          <p:cNvSpPr/>
          <p:nvPr/>
        </p:nvSpPr>
        <p:spPr>
          <a:xfrm>
            <a:off x="8438106" y="3623743"/>
            <a:ext cx="135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55 000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8498945" y="4428953"/>
            <a:ext cx="1544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400 000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643185" y="1992467"/>
            <a:ext cx="191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4 dm</a:t>
            </a:r>
            <a:r>
              <a:rPr lang="pt-BR" baseline="30000" dirty="0"/>
              <a:t>2</a:t>
            </a:r>
            <a:r>
              <a:rPr lang="sv-SE" dirty="0">
                <a:cs typeface="Bradley Hand Bold"/>
              </a:rPr>
              <a:t> = 400 cm</a:t>
            </a:r>
            <a:r>
              <a:rPr lang="sv-SE" baseline="30000" dirty="0">
                <a:cs typeface="Bradley Hand Bold"/>
              </a:rPr>
              <a:t>2</a:t>
            </a:r>
            <a:endParaRPr lang="sv-SE" dirty="0">
              <a:cs typeface="Bradley Hand Bold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643184" y="2791680"/>
            <a:ext cx="184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cm</a:t>
            </a:r>
            <a:r>
              <a:rPr lang="pt-BR" baseline="30000" dirty="0"/>
              <a:t>2</a:t>
            </a:r>
            <a:r>
              <a:rPr lang="sv-SE" dirty="0">
                <a:cs typeface="Bradley Hand Bold"/>
              </a:rPr>
              <a:t> = 100 mm</a:t>
            </a:r>
            <a:r>
              <a:rPr lang="pt-BR" baseline="30000" dirty="0"/>
              <a:t>2</a:t>
            </a:r>
            <a:endParaRPr lang="sv-SE" dirty="0">
              <a:cs typeface="Bradley Hand Bold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5474382" y="3623743"/>
            <a:ext cx="2357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5,5 m</a:t>
            </a:r>
            <a:r>
              <a:rPr lang="pt-BR" baseline="30000" dirty="0"/>
              <a:t>2</a:t>
            </a:r>
            <a:r>
              <a:rPr lang="sv-SE" dirty="0">
                <a:cs typeface="Bradley Hand Bold"/>
              </a:rPr>
              <a:t> = 55 000 cm</a:t>
            </a:r>
            <a:r>
              <a:rPr lang="pt-BR" baseline="30000" dirty="0"/>
              <a:t>2</a:t>
            </a:r>
            <a:endParaRPr lang="sv-SE" dirty="0">
              <a:cs typeface="Bradley Hand Bold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5643184" y="4428953"/>
            <a:ext cx="257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8 m</a:t>
            </a:r>
            <a:r>
              <a:rPr lang="pt-BR" baseline="30000" dirty="0"/>
              <a:t>2</a:t>
            </a:r>
            <a:r>
              <a:rPr lang="sv-SE" dirty="0">
                <a:cs typeface="Bradley Hand Bold"/>
              </a:rPr>
              <a:t> = 8 000 000 mm</a:t>
            </a:r>
            <a:r>
              <a:rPr lang="pt-BR" baseline="30000" dirty="0"/>
              <a:t>2</a:t>
            </a:r>
            <a:endParaRPr lang="sv-SE" dirty="0">
              <a:cs typeface="Bradley Hand Bold"/>
            </a:endParaRP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64CE0F0-66A6-494A-845B-3D476E2DF53B}"/>
              </a:ext>
            </a:extLst>
          </p:cNvPr>
          <p:cNvGrpSpPr/>
          <p:nvPr/>
        </p:nvGrpSpPr>
        <p:grpSpPr>
          <a:xfrm>
            <a:off x="1773888" y="1303843"/>
            <a:ext cx="7720818" cy="369332"/>
            <a:chOff x="249887" y="1303842"/>
            <a:chExt cx="7720818" cy="369332"/>
          </a:xfrm>
        </p:grpSpPr>
        <p:sp>
          <p:nvSpPr>
            <p:cNvPr id="4" name="Rektangel 3"/>
            <p:cNvSpPr/>
            <p:nvPr/>
          </p:nvSpPr>
          <p:spPr>
            <a:xfrm>
              <a:off x="249887" y="1303842"/>
              <a:ext cx="33569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/>
                <a:t>          Bild 	Verklighet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4297508" y="1303842"/>
              <a:ext cx="1449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Omvandling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1FA845D-93C7-BC42-8AA0-46576155EF12}"/>
                </a:ext>
              </a:extLst>
            </p:cNvPr>
            <p:cNvSpPr/>
            <p:nvPr/>
          </p:nvSpPr>
          <p:spPr>
            <a:xfrm>
              <a:off x="6873610" y="1303842"/>
              <a:ext cx="10970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Areaskala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8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9" grpId="0"/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867</Words>
  <Application>Microsoft Macintosh PowerPoint</Application>
  <PresentationFormat>Bredbild</PresentationFormat>
  <Paragraphs>147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Bradley Hand</vt:lpstr>
      <vt:lpstr>Bradley Hand Bold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 Johnson</dc:creator>
  <cp:lastModifiedBy>Kristina Johnson</cp:lastModifiedBy>
  <cp:revision>38</cp:revision>
  <dcterms:created xsi:type="dcterms:W3CDTF">2020-02-01T13:58:22Z</dcterms:created>
  <dcterms:modified xsi:type="dcterms:W3CDTF">2023-03-03T06:35:53Z</dcterms:modified>
</cp:coreProperties>
</file>