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  <p:sldMasterId id="2147483660" r:id="rId12"/>
    <p:sldMasterId id="2147483661" r:id="rId13"/>
    <p:sldMasterId id="2147483662" r:id="rId14"/>
  </p:sldMasterIdLst>
  <p:sldIdLst>
    <p:sldId id="282" r:id="rId15"/>
    <p:sldId id="284" r:id="rId16"/>
    <p:sldId id="292" r:id="rId17"/>
    <p:sldId id="293" r:id="rId18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1712" y="-112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9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" Target="slides/slide1.xml"/><Relationship Id="rId16" Type="http://schemas.openxmlformats.org/officeDocument/2006/relationships/slide" Target="slides/slide2.xml"/><Relationship Id="rId17" Type="http://schemas.openxmlformats.org/officeDocument/2006/relationships/slide" Target="slides/slide3.xml"/><Relationship Id="rId18" Type="http://schemas.openxmlformats.org/officeDocument/2006/relationships/slide" Target="slides/slide4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8327652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1092490"/>
      </p:ext>
    </p:extLst>
  </p:cSld>
  <p:clrMapOvr>
    <a:masterClrMapping/>
  </p:clrMapOvr>
  <p:transition xmlns:p14="http://schemas.microsoft.com/office/powerpoint/2010/main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3957260"/>
      </p:ext>
    </p:extLst>
  </p:cSld>
  <p:clrMapOvr>
    <a:masterClrMapping/>
  </p:clrMapOvr>
  <p:transition xmlns:p14="http://schemas.microsoft.com/office/powerpoint/2010/main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3963462"/>
      </p:ext>
    </p:extLst>
  </p:cSld>
  <p:clrMapOvr>
    <a:masterClrMapping/>
  </p:clrMapOvr>
  <p:transition xmlns:p14="http://schemas.microsoft.com/office/powerpoint/2010/main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012696974"/>
      </p:ext>
    </p:extLst>
  </p:cSld>
  <p:clrMapOvr>
    <a:masterClrMapping/>
  </p:clrMapOvr>
  <p:transition xmlns:p14="http://schemas.microsoft.com/office/powerpoint/2010/main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4110534"/>
      </p:ext>
    </p:extLst>
  </p:cSld>
  <p:clrMapOvr>
    <a:masterClrMapping/>
  </p:clrMapOvr>
  <p:transition xmlns:p14="http://schemas.microsoft.com/office/powerpoint/2010/main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9295364"/>
      </p:ext>
    </p:extLst>
  </p:cSld>
  <p:clrMapOvr>
    <a:masterClrMapping/>
  </p:clrMapOvr>
  <p:transition xmlns:p14="http://schemas.microsoft.com/office/powerpoint/2010/main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5374664"/>
      </p:ext>
    </p:extLst>
  </p:cSld>
  <p:clrMapOvr>
    <a:masterClrMapping/>
  </p:clrMapOvr>
  <p:transition xmlns:p14="http://schemas.microsoft.com/office/powerpoint/2010/main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6886161"/>
      </p:ext>
    </p:extLst>
  </p:cSld>
  <p:clrMapOvr>
    <a:masterClrMapping/>
  </p:clrMapOvr>
  <p:transition xmlns:p14="http://schemas.microsoft.com/office/powerpoint/2010/main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694324948"/>
      </p:ext>
    </p:extLst>
  </p:cSld>
  <p:clrMapOvr>
    <a:masterClrMapping/>
  </p:clrMapOvr>
  <p:transition xmlns:p14="http://schemas.microsoft.com/office/powerpoint/2010/main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181183011"/>
      </p:ext>
    </p:extLst>
  </p:cSld>
  <p:clrMapOvr>
    <a:masterClrMapping/>
  </p:clrMapOvr>
  <p:transition xmlns:p14="http://schemas.microsoft.com/office/powerpoint/2010/main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8678322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8877461"/>
      </p:ext>
    </p:extLst>
  </p:cSld>
  <p:clrMapOvr>
    <a:masterClrMapping/>
  </p:clrMapOvr>
  <p:transition xmlns:p14="http://schemas.microsoft.com/office/powerpoint/2010/main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3252618"/>
      </p:ext>
    </p:extLst>
  </p:cSld>
  <p:clrMapOvr>
    <a:masterClrMapping/>
  </p:clrMapOvr>
  <p:transition xmlns:p14="http://schemas.microsoft.com/office/powerpoint/2010/main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5154854"/>
      </p:ext>
    </p:extLst>
  </p:cSld>
  <p:clrMapOvr>
    <a:masterClrMapping/>
  </p:clrMapOvr>
  <p:transition xmlns:p14="http://schemas.microsoft.com/office/powerpoint/2010/main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3036798"/>
      </p:ext>
    </p:extLst>
  </p:cSld>
  <p:clrMapOvr>
    <a:masterClrMapping/>
  </p:clrMapOvr>
  <p:transition xmlns:p14="http://schemas.microsoft.com/office/powerpoint/2010/main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544111724"/>
      </p:ext>
    </p:extLst>
  </p:cSld>
  <p:clrMapOvr>
    <a:masterClrMapping/>
  </p:clrMapOvr>
  <p:transition xmlns:p14="http://schemas.microsoft.com/office/powerpoint/2010/main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9114193"/>
      </p:ext>
    </p:extLst>
  </p:cSld>
  <p:clrMapOvr>
    <a:masterClrMapping/>
  </p:clrMapOvr>
  <p:transition xmlns:p14="http://schemas.microsoft.com/office/powerpoint/2010/main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7453226"/>
      </p:ext>
    </p:extLst>
  </p:cSld>
  <p:clrMapOvr>
    <a:masterClrMapping/>
  </p:clrMapOvr>
  <p:transition xmlns:p14="http://schemas.microsoft.com/office/powerpoint/2010/main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1566538"/>
      </p:ext>
    </p:extLst>
  </p:cSld>
  <p:clrMapOvr>
    <a:masterClrMapping/>
  </p:clrMapOvr>
  <p:transition xmlns:p14="http://schemas.microsoft.com/office/powerpoint/2010/main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8158150"/>
      </p:ext>
    </p:extLst>
  </p:cSld>
  <p:clrMapOvr>
    <a:masterClrMapping/>
  </p:clrMapOvr>
  <p:transition xmlns:p14="http://schemas.microsoft.com/office/powerpoint/2010/main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633165320"/>
      </p:ext>
    </p:extLst>
  </p:cSld>
  <p:clrMapOvr>
    <a:masterClrMapping/>
  </p:clrMapOvr>
  <p:transition xmlns:p14="http://schemas.microsoft.com/office/powerpoint/2010/main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088486655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6073500"/>
      </p:ext>
    </p:extLst>
  </p:cSld>
  <p:clrMapOvr>
    <a:masterClrMapping/>
  </p:clrMapOvr>
  <p:transition xmlns:p14="http://schemas.microsoft.com/office/powerpoint/2010/main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809708"/>
      </p:ext>
    </p:extLst>
  </p:cSld>
  <p:clrMapOvr>
    <a:masterClrMapping/>
  </p:clrMapOvr>
  <p:transition xmlns:p14="http://schemas.microsoft.com/office/powerpoint/2010/main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1718295"/>
      </p:ext>
    </p:extLst>
  </p:cSld>
  <p:clrMapOvr>
    <a:masterClrMapping/>
  </p:clrMapOvr>
  <p:transition xmlns:p14="http://schemas.microsoft.com/office/powerpoint/2010/main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906290"/>
      </p:ext>
    </p:extLst>
  </p:cSld>
  <p:clrMapOvr>
    <a:masterClrMapping/>
  </p:clrMapOvr>
  <p:transition xmlns:p14="http://schemas.microsoft.com/office/powerpoint/2010/main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521643"/>
      </p:ext>
    </p:extLst>
  </p:cSld>
  <p:clrMapOvr>
    <a:masterClrMapping/>
  </p:clrMapOvr>
  <p:transition xmlns:p14="http://schemas.microsoft.com/office/powerpoint/2010/main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738257027"/>
      </p:ext>
    </p:extLst>
  </p:cSld>
  <p:clrMapOvr>
    <a:masterClrMapping/>
  </p:clrMapOvr>
  <p:transition xmlns:p14="http://schemas.microsoft.com/office/powerpoint/2010/main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7972998"/>
      </p:ext>
    </p:extLst>
  </p:cSld>
  <p:clrMapOvr>
    <a:masterClrMapping/>
  </p:clrMapOvr>
  <p:transition xmlns:p14="http://schemas.microsoft.com/office/powerpoint/2010/main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4291078"/>
      </p:ext>
    </p:extLst>
  </p:cSld>
  <p:clrMapOvr>
    <a:masterClrMapping/>
  </p:clrMapOvr>
  <p:transition xmlns:p14="http://schemas.microsoft.com/office/powerpoint/2010/main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6748270"/>
      </p:ext>
    </p:extLst>
  </p:cSld>
  <p:clrMapOvr>
    <a:masterClrMapping/>
  </p:clrMapOvr>
  <p:transition xmlns:p14="http://schemas.microsoft.com/office/powerpoint/2010/main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1541127"/>
      </p:ext>
    </p:extLst>
  </p:cSld>
  <p:clrMapOvr>
    <a:masterClrMapping/>
  </p:clrMapOvr>
  <p:transition xmlns:p14="http://schemas.microsoft.com/office/powerpoint/2010/main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4191032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2601956"/>
      </p:ext>
    </p:extLst>
  </p:cSld>
  <p:clrMapOvr>
    <a:masterClrMapping/>
  </p:clrMapOvr>
  <p:transition xmlns:p14="http://schemas.microsoft.com/office/powerpoint/2010/main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97936729"/>
      </p:ext>
    </p:extLst>
  </p:cSld>
  <p:clrMapOvr>
    <a:masterClrMapping/>
  </p:clrMapOvr>
  <p:transition xmlns:p14="http://schemas.microsoft.com/office/powerpoint/2010/main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8793971"/>
      </p:ext>
    </p:extLst>
  </p:cSld>
  <p:clrMapOvr>
    <a:masterClrMapping/>
  </p:clrMapOvr>
  <p:transition xmlns:p14="http://schemas.microsoft.com/office/powerpoint/2010/main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2136296"/>
      </p:ext>
    </p:extLst>
  </p:cSld>
  <p:clrMapOvr>
    <a:masterClrMapping/>
  </p:clrMapOvr>
  <p:transition xmlns:p14="http://schemas.microsoft.com/office/powerpoint/2010/main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6502060"/>
      </p:ext>
    </p:extLst>
  </p:cSld>
  <p:clrMapOvr>
    <a:masterClrMapping/>
  </p:clrMapOvr>
  <p:transition xmlns:p14="http://schemas.microsoft.com/office/powerpoint/2010/main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9885614"/>
      </p:ext>
    </p:extLst>
  </p:cSld>
  <p:clrMapOvr>
    <a:masterClrMapping/>
  </p:clrMapOvr>
  <p:transition xmlns:p14="http://schemas.microsoft.com/office/powerpoint/2010/main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902294714"/>
      </p:ext>
    </p:extLst>
  </p:cSld>
  <p:clrMapOvr>
    <a:masterClrMapping/>
  </p:clrMapOvr>
  <p:transition xmlns:p14="http://schemas.microsoft.com/office/powerpoint/2010/main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697535"/>
      </p:ext>
    </p:extLst>
  </p:cSld>
  <p:clrMapOvr>
    <a:masterClrMapping/>
  </p:clrMapOvr>
  <p:transition xmlns:p14="http://schemas.microsoft.com/office/powerpoint/2010/main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1817790"/>
      </p:ext>
    </p:extLst>
  </p:cSld>
  <p:clrMapOvr>
    <a:masterClrMapping/>
  </p:clrMapOvr>
  <p:transition xmlns:p14="http://schemas.microsoft.com/office/powerpoint/2010/main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452586"/>
      </p:ext>
    </p:extLst>
  </p:cSld>
  <p:clrMapOvr>
    <a:masterClrMapping/>
  </p:clrMapOvr>
  <p:transition xmlns:p14="http://schemas.microsoft.com/office/powerpoint/2010/main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2110980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934562277"/>
      </p:ext>
    </p:extLst>
  </p:cSld>
  <p:clrMapOvr>
    <a:masterClrMapping/>
  </p:clrMapOvr>
  <p:transition xmlns:p14="http://schemas.microsoft.com/office/powerpoint/2010/main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249487296"/>
      </p:ext>
    </p:extLst>
  </p:cSld>
  <p:clrMapOvr>
    <a:masterClrMapping/>
  </p:clrMapOvr>
  <p:transition xmlns:p14="http://schemas.microsoft.com/office/powerpoint/2010/main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119799195"/>
      </p:ext>
    </p:extLst>
  </p:cSld>
  <p:clrMapOvr>
    <a:masterClrMapping/>
  </p:clrMapOvr>
  <p:transition xmlns:p14="http://schemas.microsoft.com/office/powerpoint/2010/main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1491275"/>
      </p:ext>
    </p:extLst>
  </p:cSld>
  <p:clrMapOvr>
    <a:masterClrMapping/>
  </p:clrMapOvr>
  <p:transition xmlns:p14="http://schemas.microsoft.com/office/powerpoint/2010/main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0761079"/>
      </p:ext>
    </p:extLst>
  </p:cSld>
  <p:clrMapOvr>
    <a:masterClrMapping/>
  </p:clrMapOvr>
  <p:transition xmlns:p14="http://schemas.microsoft.com/office/powerpoint/2010/main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3112195"/>
      </p:ext>
    </p:extLst>
  </p:cSld>
  <p:clrMapOvr>
    <a:masterClrMapping/>
  </p:clrMapOvr>
  <p:transition xmlns:p14="http://schemas.microsoft.com/office/powerpoint/2010/main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4838041"/>
      </p:ext>
    </p:extLst>
  </p:cSld>
  <p:clrMapOvr>
    <a:masterClrMapping/>
  </p:clrMapOvr>
  <p:transition xmlns:p14="http://schemas.microsoft.com/office/powerpoint/2010/main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63499545"/>
      </p:ext>
    </p:extLst>
  </p:cSld>
  <p:clrMapOvr>
    <a:masterClrMapping/>
  </p:clrMapOvr>
  <p:transition xmlns:p14="http://schemas.microsoft.com/office/powerpoint/2010/main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1152694"/>
      </p:ext>
    </p:extLst>
  </p:cSld>
  <p:clrMapOvr>
    <a:masterClrMapping/>
  </p:clrMapOvr>
  <p:transition xmlns:p14="http://schemas.microsoft.com/office/powerpoint/2010/main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3489730"/>
      </p:ext>
    </p:extLst>
  </p:cSld>
  <p:clrMapOvr>
    <a:masterClrMapping/>
  </p:clrMapOvr>
  <p:transition xmlns:p14="http://schemas.microsoft.com/office/powerpoint/2010/main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3371765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8591423"/>
      </p:ext>
    </p:extLst>
  </p:cSld>
  <p:clrMapOvr>
    <a:masterClrMapping/>
  </p:clrMapOvr>
  <p:transition xmlns:p14="http://schemas.microsoft.com/office/powerpoint/2010/main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5018649"/>
      </p:ext>
    </p:extLst>
  </p:cSld>
  <p:clrMapOvr>
    <a:masterClrMapping/>
  </p:clrMapOvr>
  <p:transition xmlns:p14="http://schemas.microsoft.com/office/powerpoint/2010/main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040174491"/>
      </p:ext>
    </p:extLst>
  </p:cSld>
  <p:clrMapOvr>
    <a:masterClrMapping/>
  </p:clrMapOvr>
  <p:transition xmlns:p14="http://schemas.microsoft.com/office/powerpoint/2010/main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183055758"/>
      </p:ext>
    </p:extLst>
  </p:cSld>
  <p:clrMapOvr>
    <a:masterClrMapping/>
  </p:clrMapOvr>
  <p:transition xmlns:p14="http://schemas.microsoft.com/office/powerpoint/2010/main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5315166"/>
      </p:ext>
    </p:extLst>
  </p:cSld>
  <p:clrMapOvr>
    <a:masterClrMapping/>
  </p:clrMapOvr>
  <p:transition xmlns:p14="http://schemas.microsoft.com/office/powerpoint/2010/main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8261094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2609651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9728138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9260557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189213291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8425884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148446711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0090953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6898001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8892050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873212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930608915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7655680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0899017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7952896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9247383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746771586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688559122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470655004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2414565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0332096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3826811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7200044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293616398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2889187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5760001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088163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0950073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781252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861461151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940964886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2876676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0974056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6277494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6584604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348058430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3351297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480413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0214571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0860751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6181878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645366628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284793736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3804640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554387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6727062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7157719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822335450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6942460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3452253"/>
      </p:ext>
    </p:extLst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9124233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1596845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0532586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676381636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072559615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4602919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4098308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956253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3346552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489717067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30428"/>
      </p:ext>
    </p:extLst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0211857"/>
      </p:ext>
    </p:extLst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3371429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893544"/>
      </p:ext>
    </p:extLst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0640727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182542848"/>
      </p:ext>
    </p:extLst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348555160"/>
      </p:ext>
    </p:extLst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3352967"/>
      </p:ext>
    </p:extLst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1092884"/>
      </p:ext>
    </p:extLst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742524"/>
      </p:ext>
    </p:extLst>
  </p:cSld>
  <p:clrMapOvr>
    <a:masterClrMapping/>
  </p:clrMapOvr>
  <p:transition xmlns:p14="http://schemas.microsoft.com/office/powerpoint/2010/main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6477172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103139900"/>
      </p:ext>
    </p:extLst>
  </p:cSld>
  <p:clrMapOvr>
    <a:masterClrMapping/>
  </p:clrMapOvr>
  <p:transition xmlns:p14="http://schemas.microsoft.com/office/powerpoint/2010/main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720264337"/>
      </p:ext>
    </p:extLst>
  </p:cSld>
  <p:clrMapOvr>
    <a:masterClrMapping/>
  </p:clrMapOvr>
  <p:transition xmlns:p14="http://schemas.microsoft.com/office/powerpoint/2010/main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2410771"/>
      </p:ext>
    </p:extLst>
  </p:cSld>
  <p:clrMapOvr>
    <a:masterClrMapping/>
  </p:clrMapOvr>
  <p:transition xmlns:p14="http://schemas.microsoft.com/office/powerpoint/2010/main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603994"/>
      </p:ext>
    </p:extLst>
  </p:cSld>
  <p:clrMapOvr>
    <a:masterClrMapping/>
  </p:clrMapOvr>
  <p:transition xmlns:p14="http://schemas.microsoft.com/office/powerpoint/2010/main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0499495"/>
      </p:ext>
    </p:extLst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7851055"/>
      </p:ext>
    </p:extLst>
  </p:cSld>
  <p:clrMapOvr>
    <a:masterClrMapping/>
  </p:clrMapOvr>
  <p:transition xmlns:p14="http://schemas.microsoft.com/office/powerpoint/2010/main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267861933"/>
      </p:ext>
    </p:extLst>
  </p:cSld>
  <p:clrMapOvr>
    <a:masterClrMapping/>
  </p:clrMapOvr>
  <p:transition xmlns:p14="http://schemas.microsoft.com/office/powerpoint/2010/main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826369586"/>
      </p:ext>
    </p:extLst>
  </p:cSld>
  <p:clrMapOvr>
    <a:masterClrMapping/>
  </p:clrMapOvr>
  <p:transition xmlns:p14="http://schemas.microsoft.com/office/powerpoint/2010/main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6247414"/>
      </p:ext>
    </p:extLst>
  </p:cSld>
  <p:clrMapOvr>
    <a:masterClrMapping/>
  </p:clrMapOvr>
  <p:transition xmlns:p14="http://schemas.microsoft.com/office/powerpoint/2010/main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9046806"/>
      </p:ext>
    </p:extLst>
  </p:cSld>
  <p:clrMapOvr>
    <a:masterClrMapping/>
  </p:clrMapOvr>
  <p:transition xmlns:p14="http://schemas.microsoft.com/office/powerpoint/2010/main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8915420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488486680"/>
      </p:ext>
    </p:extLst>
  </p:cSld>
  <p:clrMapOvr>
    <a:masterClrMapping/>
  </p:clrMapOvr>
  <p:transition xmlns:p14="http://schemas.microsoft.com/office/powerpoint/2010/main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2370151"/>
      </p:ext>
    </p:extLst>
  </p:cSld>
  <p:clrMapOvr>
    <a:masterClrMapping/>
  </p:clrMapOvr>
  <p:transition xmlns:p14="http://schemas.microsoft.com/office/powerpoint/2010/main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413921276"/>
      </p:ext>
    </p:extLst>
  </p:cSld>
  <p:clrMapOvr>
    <a:masterClrMapping/>
  </p:clrMapOvr>
  <p:transition xmlns:p14="http://schemas.microsoft.com/office/powerpoint/2010/main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284800"/>
      </p:ext>
    </p:extLst>
  </p:cSld>
  <p:clrMapOvr>
    <a:masterClrMapping/>
  </p:clrMapOvr>
  <p:transition xmlns:p14="http://schemas.microsoft.com/office/powerpoint/2010/main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6788678"/>
      </p:ext>
    </p:extLst>
  </p:cSld>
  <p:clrMapOvr>
    <a:masterClrMapping/>
  </p:clrMapOvr>
  <p:transition xmlns:p14="http://schemas.microsoft.com/office/powerpoint/2010/main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448202"/>
      </p:ext>
    </p:extLst>
  </p:cSld>
  <p:clrMapOvr>
    <a:masterClrMapping/>
  </p:clrMapOvr>
  <p:transition xmlns:p14="http://schemas.microsoft.com/office/powerpoint/2010/main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6233793"/>
      </p:ext>
    </p:extLst>
  </p:cSld>
  <p:clrMapOvr>
    <a:masterClrMapping/>
  </p:clrMapOvr>
  <p:transition xmlns:p14="http://schemas.microsoft.com/office/powerpoint/2010/main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583406161"/>
      </p:ext>
    </p:extLst>
  </p:cSld>
  <p:clrMapOvr>
    <a:masterClrMapping/>
  </p:clrMapOvr>
  <p:transition xmlns:p14="http://schemas.microsoft.com/office/powerpoint/2010/main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846537605"/>
      </p:ext>
    </p:extLst>
  </p:cSld>
  <p:clrMapOvr>
    <a:masterClrMapping/>
  </p:clrMapOvr>
  <p:transition xmlns:p14="http://schemas.microsoft.com/office/powerpoint/2010/main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8036319"/>
      </p:ext>
    </p:extLst>
  </p:cSld>
  <p:clrMapOvr>
    <a:masterClrMapping/>
  </p:clrMapOvr>
  <p:transition xmlns:p14="http://schemas.microsoft.com/office/powerpoint/2010/main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4812713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9" t="30188" r="4716" b="32704"/>
          <a:stretch>
            <a:fillRect/>
          </a:stretch>
        </p:blipFill>
        <p:spPr bwMode="auto">
          <a:xfrm>
            <a:off x="10287000" y="139700"/>
            <a:ext cx="242252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objekt 1" descr="glob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13004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/>
          </p:cNvSpPr>
          <p:nvPr/>
        </p:nvSpPr>
        <p:spPr bwMode="auto">
          <a:xfrm>
            <a:off x="2325936" y="2284512"/>
            <a:ext cx="8352928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sv-SE" sz="3600" dirty="0"/>
              <a:t>De senaste 200 </a:t>
            </a:r>
            <a:r>
              <a:rPr lang="sv-SE" sz="3600" dirty="0" err="1"/>
              <a:t>åren</a:t>
            </a:r>
            <a:r>
              <a:rPr lang="sv-SE" sz="3600" dirty="0"/>
              <a:t> har antalet </a:t>
            </a:r>
            <a:r>
              <a:rPr lang="sv-SE" sz="3600" dirty="0" err="1"/>
              <a:t>människor</a:t>
            </a:r>
            <a:r>
              <a:rPr lang="sv-SE" sz="3600" dirty="0"/>
              <a:t> </a:t>
            </a:r>
            <a:r>
              <a:rPr lang="sv-SE" sz="3600" dirty="0" err="1"/>
              <a:t>ökat</a:t>
            </a:r>
            <a:r>
              <a:rPr lang="sv-SE" sz="3600" dirty="0"/>
              <a:t> med cirka 6,6 miljarder. Det motsvarar </a:t>
            </a:r>
            <a:r>
              <a:rPr lang="sv-SE" sz="3600" dirty="0" err="1"/>
              <a:t>ungefär</a:t>
            </a:r>
            <a:r>
              <a:rPr lang="sv-SE" sz="3600" dirty="0"/>
              <a:t> 400 miljarder kg </a:t>
            </a:r>
            <a:r>
              <a:rPr lang="sv-SE" sz="3600" dirty="0" err="1"/>
              <a:t>människa</a:t>
            </a:r>
            <a:r>
              <a:rPr lang="sv-SE" sz="3600" dirty="0"/>
              <a:t>. Men eftersom vi </a:t>
            </a:r>
            <a:r>
              <a:rPr lang="sv-SE" sz="3600" dirty="0" err="1"/>
              <a:t>människor</a:t>
            </a:r>
            <a:r>
              <a:rPr lang="sv-SE" sz="3600" dirty="0"/>
              <a:t> </a:t>
            </a:r>
            <a:r>
              <a:rPr lang="sv-SE" sz="3600" dirty="0" err="1"/>
              <a:t>är</a:t>
            </a:r>
            <a:r>
              <a:rPr lang="sv-SE" sz="3600" dirty="0"/>
              <a:t> byggda av atomer </a:t>
            </a:r>
            <a:r>
              <a:rPr lang="sv-SE" sz="3600" i="1" dirty="0" err="1"/>
              <a:t>från</a:t>
            </a:r>
            <a:r>
              <a:rPr lang="sv-SE" sz="3600" dirty="0"/>
              <a:t> jordklotet </a:t>
            </a:r>
            <a:r>
              <a:rPr lang="sv-SE" sz="3600" dirty="0" err="1"/>
              <a:t>ökar</a:t>
            </a:r>
            <a:r>
              <a:rPr lang="sv-SE" sz="3600" dirty="0"/>
              <a:t> </a:t>
            </a:r>
            <a:r>
              <a:rPr lang="sv-SE" sz="3600" dirty="0" smtClean="0"/>
              <a:t>inte jordklotets </a:t>
            </a:r>
            <a:r>
              <a:rPr lang="sv-SE" sz="3600" dirty="0"/>
              <a:t>sammanlagda vikt </a:t>
            </a:r>
            <a:r>
              <a:rPr lang="sv-SE" sz="3600" dirty="0" err="1"/>
              <a:t>när</a:t>
            </a:r>
            <a:r>
              <a:rPr lang="sv-SE" sz="3600" dirty="0"/>
              <a:t> vi </a:t>
            </a:r>
            <a:r>
              <a:rPr lang="sv-SE" sz="3600" dirty="0" err="1"/>
              <a:t>ökar</a:t>
            </a:r>
            <a:r>
              <a:rPr lang="sv-SE" sz="3600" dirty="0"/>
              <a:t> i antal. </a:t>
            </a:r>
            <a:endParaRPr lang="sv-SE" sz="3600" dirty="0">
              <a:effectLst/>
            </a:endParaRPr>
          </a:p>
        </p:txBody>
      </p:sp>
      <p:sp>
        <p:nvSpPr>
          <p:cNvPr id="16386" name="Rectangle 2"/>
          <p:cNvSpPr>
            <a:spLocks/>
          </p:cNvSpPr>
          <p:nvPr/>
        </p:nvSpPr>
        <p:spPr bwMode="auto">
          <a:xfrm>
            <a:off x="901700" y="38100"/>
            <a:ext cx="116078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4500" b="1" dirty="0" err="1" smtClean="0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Jordens</a:t>
            </a:r>
            <a:r>
              <a:rPr lang="en-US" sz="4500" b="1" dirty="0" smtClean="0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4500" b="1" dirty="0" err="1" smtClean="0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vikt</a:t>
            </a:r>
            <a:endParaRPr lang="en-US" sz="4500" b="1" dirty="0">
              <a:solidFill>
                <a:srgbClr val="826F36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9" t="30188" r="4716" b="32704"/>
          <a:stretch>
            <a:fillRect/>
          </a:stretch>
        </p:blipFill>
        <p:spPr bwMode="auto">
          <a:xfrm>
            <a:off x="10287000" y="139700"/>
            <a:ext cx="242252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objekt 1" descr="Skärmavbild 2019-08-09 kl. 13.05.3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60976"/>
            <a:ext cx="13028205" cy="338437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/>
          </p:cNvSpPr>
          <p:nvPr/>
        </p:nvSpPr>
        <p:spPr bwMode="auto">
          <a:xfrm>
            <a:off x="901700" y="38100"/>
            <a:ext cx="116078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4500" b="1" dirty="0" err="1" smtClean="0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Jordens</a:t>
            </a:r>
            <a:r>
              <a:rPr lang="en-US" sz="4500" b="1" dirty="0" smtClean="0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4500" b="1" dirty="0" err="1" smtClean="0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vikt</a:t>
            </a:r>
            <a:endParaRPr lang="en-US" sz="4500" b="1" dirty="0">
              <a:solidFill>
                <a:srgbClr val="826F36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7108" name="Rectangle 4"/>
          <p:cNvSpPr>
            <a:spLocks/>
          </p:cNvSpPr>
          <p:nvPr/>
        </p:nvSpPr>
        <p:spPr bwMode="auto">
          <a:xfrm>
            <a:off x="885776" y="2068488"/>
            <a:ext cx="6552728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sv-SE" sz="3600" dirty="0" err="1"/>
              <a:t>Låt</a:t>
            </a:r>
            <a:r>
              <a:rPr lang="sv-SE" sz="3600" dirty="0"/>
              <a:t> oss nu anta att </a:t>
            </a:r>
            <a:r>
              <a:rPr lang="sv-SE" sz="3600" dirty="0" smtClean="0"/>
              <a:t>rymdvarelser </a:t>
            </a:r>
            <a:r>
              <a:rPr lang="sv-SE" sz="3600" dirty="0" err="1" smtClean="0"/>
              <a:t>från</a:t>
            </a:r>
            <a:r>
              <a:rPr lang="sv-SE" sz="3600" dirty="0" smtClean="0"/>
              <a:t> </a:t>
            </a:r>
            <a:r>
              <a:rPr lang="sv-SE" sz="3600" dirty="0"/>
              <a:t>en annan planet kommer hit till jorden. Hur </a:t>
            </a:r>
            <a:r>
              <a:rPr lang="sv-SE" sz="3600" dirty="0" err="1"/>
              <a:t>många</a:t>
            </a:r>
            <a:r>
              <a:rPr lang="sv-SE" sz="3600" dirty="0"/>
              <a:t> </a:t>
            </a:r>
            <a:r>
              <a:rPr lang="sv-SE" sz="3600" dirty="0" smtClean="0"/>
              <a:t>rymd-varelser skulle </a:t>
            </a:r>
            <a:r>
              <a:rPr lang="sv-SE" sz="3600" dirty="0"/>
              <a:t>det </a:t>
            </a:r>
            <a:r>
              <a:rPr lang="sv-SE" sz="3600" dirty="0" err="1"/>
              <a:t>behövas</a:t>
            </a:r>
            <a:r>
              <a:rPr lang="sv-SE" sz="3600" dirty="0"/>
              <a:t> </a:t>
            </a:r>
            <a:r>
              <a:rPr lang="sv-SE" sz="3600" dirty="0" err="1"/>
              <a:t>för</a:t>
            </a:r>
            <a:r>
              <a:rPr lang="sv-SE" sz="3600" dirty="0"/>
              <a:t> att jordens vikt skulle </a:t>
            </a:r>
            <a:r>
              <a:rPr lang="sv-SE" sz="3600" dirty="0" err="1"/>
              <a:t>öka</a:t>
            </a:r>
            <a:r>
              <a:rPr lang="sv-SE" sz="3600" dirty="0"/>
              <a:t> med 1 %? </a:t>
            </a:r>
            <a:endParaRPr lang="sv-SE" sz="3600" dirty="0" smtClean="0"/>
          </a:p>
          <a:p>
            <a:pPr algn="l"/>
            <a:endParaRPr lang="sv-SE" sz="1800" dirty="0"/>
          </a:p>
          <a:p>
            <a:pPr algn="l"/>
            <a:r>
              <a:rPr lang="sv-SE" sz="3600" dirty="0" err="1" smtClean="0"/>
              <a:t>Räkna</a:t>
            </a:r>
            <a:r>
              <a:rPr lang="sv-SE" sz="3600" dirty="0" smtClean="0"/>
              <a:t> </a:t>
            </a:r>
            <a:r>
              <a:rPr lang="sv-SE" sz="3600" dirty="0"/>
              <a:t>med att </a:t>
            </a:r>
            <a:r>
              <a:rPr lang="sv-SE" sz="3600" dirty="0" smtClean="0"/>
              <a:t>att rymdvarelserna väger ungefär som en människa. Jordens </a:t>
            </a:r>
            <a:r>
              <a:rPr lang="sv-SE" sz="3600" dirty="0"/>
              <a:t>vikt </a:t>
            </a:r>
            <a:r>
              <a:rPr lang="sv-SE" sz="3600" dirty="0" err="1"/>
              <a:t>är</a:t>
            </a:r>
            <a:r>
              <a:rPr lang="sv-SE" sz="3600" dirty="0"/>
              <a:t> </a:t>
            </a:r>
            <a:r>
              <a:rPr lang="sv-SE" sz="3600" dirty="0" smtClean="0"/>
              <a:t>ca 6 </a:t>
            </a:r>
            <a:r>
              <a:rPr lang="sv-SE" sz="3600" dirty="0"/>
              <a:t>· 10</a:t>
            </a:r>
            <a:r>
              <a:rPr lang="sv-SE" sz="3600" baseline="30000" dirty="0"/>
              <a:t>24</a:t>
            </a:r>
            <a:r>
              <a:rPr lang="sv-SE" sz="3600" dirty="0"/>
              <a:t> kg. </a:t>
            </a:r>
            <a:endParaRPr lang="sv-SE" sz="3600" dirty="0" smtClean="0"/>
          </a:p>
          <a:p>
            <a:pPr algn="l"/>
            <a:endParaRPr lang="sv-SE" sz="1800" dirty="0"/>
          </a:p>
          <a:p>
            <a:pPr algn="l"/>
            <a:r>
              <a:rPr lang="sv-SE" sz="3600" dirty="0"/>
              <a:t>Skulle alla dessa </a:t>
            </a:r>
            <a:r>
              <a:rPr lang="sv-SE" sz="3600" dirty="0" err="1" smtClean="0"/>
              <a:t>rymvarelser</a:t>
            </a:r>
            <a:r>
              <a:rPr lang="sv-SE" sz="3600" dirty="0" smtClean="0"/>
              <a:t> få </a:t>
            </a:r>
            <a:r>
              <a:rPr lang="sv-SE" sz="3600" dirty="0"/>
              <a:t>plats </a:t>
            </a:r>
            <a:r>
              <a:rPr lang="sv-SE" sz="3600" dirty="0" err="1"/>
              <a:t>pa</a:t>
            </a:r>
            <a:r>
              <a:rPr lang="sv-SE" sz="3600" dirty="0"/>
              <a:t>̊ jorden? </a:t>
            </a:r>
            <a:endParaRPr lang="sv-SE" sz="3600" dirty="0">
              <a:effectLst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9" t="30188" r="4716" b="32704"/>
          <a:stretch>
            <a:fillRect/>
          </a:stretch>
        </p:blipFill>
        <p:spPr bwMode="auto">
          <a:xfrm>
            <a:off x="10287000" y="139700"/>
            <a:ext cx="242252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objekt 1" descr="Skärmavbild 2019-08-09 kl. 13.13.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512" y="2239131"/>
            <a:ext cx="5685060" cy="753506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/>
          </p:cNvSpPr>
          <p:nvPr/>
        </p:nvSpPr>
        <p:spPr bwMode="auto">
          <a:xfrm>
            <a:off x="901700" y="38100"/>
            <a:ext cx="116078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4500" b="1" dirty="0" err="1" smtClean="0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Jordens</a:t>
            </a:r>
            <a:r>
              <a:rPr lang="en-US" sz="4500" b="1" dirty="0" smtClean="0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4500" b="1" dirty="0" err="1" smtClean="0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vikt</a:t>
            </a:r>
            <a:endParaRPr lang="en-US" sz="4500" b="1" dirty="0">
              <a:solidFill>
                <a:srgbClr val="826F36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7108" name="Rectangle 4"/>
          <p:cNvSpPr>
            <a:spLocks/>
          </p:cNvSpPr>
          <p:nvPr/>
        </p:nvSpPr>
        <p:spPr bwMode="auto">
          <a:xfrm>
            <a:off x="885776" y="1852464"/>
            <a:ext cx="11521280" cy="7901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sv-SE" sz="3200" dirty="0"/>
              <a:t>Jordens</a:t>
            </a:r>
            <a:r>
              <a:rPr lang="sv-SE" sz="3600" dirty="0"/>
              <a:t> vikt: </a:t>
            </a:r>
            <a:r>
              <a:rPr lang="sv-SE" sz="3600" dirty="0" smtClean="0"/>
              <a:t> 6 </a:t>
            </a:r>
            <a:r>
              <a:rPr lang="sv-SE" sz="3600" dirty="0"/>
              <a:t>· 10</a:t>
            </a:r>
            <a:r>
              <a:rPr lang="sv-SE" sz="3600" baseline="30000" dirty="0"/>
              <a:t>24</a:t>
            </a:r>
            <a:r>
              <a:rPr lang="sv-SE" sz="3600" dirty="0"/>
              <a:t> </a:t>
            </a:r>
            <a:r>
              <a:rPr lang="sv-SE" sz="3600" dirty="0" smtClean="0"/>
              <a:t>kg       1 </a:t>
            </a:r>
            <a:r>
              <a:rPr lang="sv-SE" sz="3600" dirty="0"/>
              <a:t>% av </a:t>
            </a:r>
            <a:r>
              <a:rPr lang="sv-SE" sz="3200" dirty="0" smtClean="0"/>
              <a:t>jordens</a:t>
            </a:r>
            <a:r>
              <a:rPr lang="sv-SE" sz="3600" dirty="0" smtClean="0"/>
              <a:t> vikt:  </a:t>
            </a:r>
            <a:r>
              <a:rPr lang="sv-SE" sz="3600" dirty="0"/>
              <a:t>6 · 10</a:t>
            </a:r>
            <a:r>
              <a:rPr lang="sv-SE" sz="3600" baseline="30000" dirty="0"/>
              <a:t>22</a:t>
            </a:r>
            <a:r>
              <a:rPr lang="sv-SE" sz="3600" dirty="0"/>
              <a:t> </a:t>
            </a:r>
            <a:r>
              <a:rPr lang="sv-SE" sz="3600" dirty="0" smtClean="0"/>
              <a:t>kg</a:t>
            </a:r>
            <a:endParaRPr lang="sv-SE" sz="3600" dirty="0"/>
          </a:p>
          <a:p>
            <a:endParaRPr lang="sv-SE" sz="1800" dirty="0"/>
          </a:p>
          <a:p>
            <a:r>
              <a:rPr lang="sv-SE" sz="3600" dirty="0"/>
              <a:t>Vi leker med tanken att medelvikten </a:t>
            </a:r>
            <a:r>
              <a:rPr lang="sv-SE" sz="3600" dirty="0" err="1"/>
              <a:t>pa</a:t>
            </a:r>
            <a:r>
              <a:rPr lang="sv-SE" sz="3600" dirty="0"/>
              <a:t>̊ </a:t>
            </a:r>
            <a:r>
              <a:rPr lang="sv-SE" sz="3600" dirty="0" smtClean="0"/>
              <a:t>rymdvarelserna som </a:t>
            </a:r>
            <a:r>
              <a:rPr lang="sv-SE" sz="3600" dirty="0" err="1"/>
              <a:t>måste</a:t>
            </a:r>
            <a:r>
              <a:rPr lang="sv-SE" sz="3600" dirty="0"/>
              <a:t> flygas hit </a:t>
            </a:r>
            <a:r>
              <a:rPr lang="sv-SE" sz="3600" dirty="0" err="1"/>
              <a:t>från</a:t>
            </a:r>
            <a:r>
              <a:rPr lang="sv-SE" sz="3600" dirty="0"/>
              <a:t> en annan </a:t>
            </a:r>
            <a:r>
              <a:rPr lang="sv-SE" sz="3600" dirty="0" smtClean="0"/>
              <a:t>planet </a:t>
            </a:r>
            <a:r>
              <a:rPr lang="sv-SE" sz="3600" dirty="0" err="1"/>
              <a:t>är</a:t>
            </a:r>
            <a:r>
              <a:rPr lang="sv-SE" sz="3600" dirty="0"/>
              <a:t> 60 kg. Det </a:t>
            </a:r>
            <a:r>
              <a:rPr lang="sv-SE" sz="3600" dirty="0" err="1"/>
              <a:t>behövs</a:t>
            </a:r>
            <a:r>
              <a:rPr lang="sv-SE" sz="3600" dirty="0"/>
              <a:t> </a:t>
            </a:r>
            <a:r>
              <a:rPr lang="sv-SE" sz="3600" dirty="0" smtClean="0"/>
              <a:t>då:</a:t>
            </a:r>
          </a:p>
          <a:p>
            <a:endParaRPr lang="sv-SE" sz="1800" dirty="0"/>
          </a:p>
          <a:p>
            <a:r>
              <a:rPr lang="sv-SE" sz="3600" dirty="0" smtClean="0"/>
              <a:t>6 </a:t>
            </a:r>
            <a:r>
              <a:rPr lang="sv-SE" sz="3600" dirty="0"/>
              <a:t>· 10</a:t>
            </a:r>
            <a:r>
              <a:rPr lang="sv-SE" sz="3600" baseline="30000" dirty="0"/>
              <a:t>22</a:t>
            </a:r>
            <a:r>
              <a:rPr lang="sv-SE" sz="3600" dirty="0"/>
              <a:t> / 60 </a:t>
            </a:r>
            <a:r>
              <a:rPr lang="sv-SE" sz="3200" dirty="0"/>
              <a:t>rymdvarelser</a:t>
            </a:r>
            <a:r>
              <a:rPr lang="sv-SE" sz="3600" dirty="0" smtClean="0"/>
              <a:t> </a:t>
            </a:r>
            <a:r>
              <a:rPr lang="sv-SE" sz="3600" dirty="0"/>
              <a:t>= </a:t>
            </a:r>
            <a:r>
              <a:rPr lang="sv-SE" sz="3600" b="1" dirty="0">
                <a:solidFill>
                  <a:srgbClr val="FF0000"/>
                </a:solidFill>
              </a:rPr>
              <a:t>1 · 10</a:t>
            </a:r>
            <a:r>
              <a:rPr lang="sv-SE" sz="3600" b="1" baseline="30000" dirty="0">
                <a:solidFill>
                  <a:srgbClr val="FF0000"/>
                </a:solidFill>
              </a:rPr>
              <a:t>21</a:t>
            </a:r>
            <a:r>
              <a:rPr lang="sv-SE" sz="3600" b="1" dirty="0">
                <a:solidFill>
                  <a:srgbClr val="FF0000"/>
                </a:solidFill>
              </a:rPr>
              <a:t> </a:t>
            </a:r>
            <a:r>
              <a:rPr lang="sv-SE" sz="3200" b="1" dirty="0" smtClean="0">
                <a:solidFill>
                  <a:srgbClr val="FF0000"/>
                </a:solidFill>
              </a:rPr>
              <a:t>rymdvarelser</a:t>
            </a:r>
          </a:p>
          <a:p>
            <a:endParaRPr lang="sv-SE" sz="1800" dirty="0"/>
          </a:p>
          <a:p>
            <a:r>
              <a:rPr lang="sv-SE" sz="3600" dirty="0" smtClean="0"/>
              <a:t>Jordens area:  510 </a:t>
            </a:r>
            <a:r>
              <a:rPr lang="sv-SE" sz="3600" dirty="0"/>
              <a:t>· 10</a:t>
            </a:r>
            <a:r>
              <a:rPr lang="sv-SE" sz="3600" baseline="30000" dirty="0"/>
              <a:t>6</a:t>
            </a:r>
            <a:r>
              <a:rPr lang="sv-SE" sz="3600" dirty="0"/>
              <a:t> km</a:t>
            </a:r>
            <a:r>
              <a:rPr lang="sv-SE" sz="3600" baseline="30000" dirty="0"/>
              <a:t>2</a:t>
            </a:r>
            <a:r>
              <a:rPr lang="sv-SE" sz="3600" dirty="0"/>
              <a:t> = 510 · 10</a:t>
            </a:r>
            <a:r>
              <a:rPr lang="sv-SE" sz="3600" baseline="30000" dirty="0"/>
              <a:t>12</a:t>
            </a:r>
            <a:r>
              <a:rPr lang="sv-SE" sz="3600" dirty="0"/>
              <a:t> m</a:t>
            </a:r>
            <a:r>
              <a:rPr lang="sv-SE" sz="3600" baseline="30000" dirty="0"/>
              <a:t>2</a:t>
            </a:r>
            <a:r>
              <a:rPr lang="sv-SE" sz="3600" dirty="0"/>
              <a:t> </a:t>
            </a:r>
            <a:endParaRPr lang="sv-SE" sz="3600" dirty="0"/>
          </a:p>
          <a:p>
            <a:r>
              <a:rPr lang="sv-SE" sz="3600" dirty="0" smtClean="0"/>
              <a:t>(</a:t>
            </a:r>
            <a:r>
              <a:rPr lang="sv-SE" sz="3600" dirty="0"/>
              <a:t>men endast 30 % av detta </a:t>
            </a:r>
            <a:r>
              <a:rPr lang="sv-SE" sz="3600" dirty="0" err="1"/>
              <a:t>är</a:t>
            </a:r>
            <a:r>
              <a:rPr lang="sv-SE" sz="3600" dirty="0"/>
              <a:t> land</a:t>
            </a:r>
            <a:r>
              <a:rPr lang="sv-SE" sz="3600" dirty="0" smtClean="0"/>
              <a:t>)</a:t>
            </a:r>
          </a:p>
          <a:p>
            <a:endParaRPr lang="sv-SE" sz="1800" dirty="0" smtClean="0"/>
          </a:p>
          <a:p>
            <a:r>
              <a:rPr lang="sv-SE" sz="3600" dirty="0" smtClean="0"/>
              <a:t>Antal </a:t>
            </a:r>
            <a:r>
              <a:rPr lang="sv-SE" sz="3200" dirty="0" smtClean="0"/>
              <a:t>rymdvarelser </a:t>
            </a:r>
            <a:r>
              <a:rPr lang="sv-SE" sz="3600" dirty="0" smtClean="0"/>
              <a:t>per </a:t>
            </a:r>
            <a:r>
              <a:rPr lang="sv-SE" sz="3600" dirty="0"/>
              <a:t>kvadratmeter: </a:t>
            </a:r>
            <a:endParaRPr lang="sv-SE" sz="3600" dirty="0" smtClean="0"/>
          </a:p>
          <a:p>
            <a:endParaRPr lang="sv-SE" sz="1800" dirty="0"/>
          </a:p>
          <a:p>
            <a:r>
              <a:rPr lang="sv-SE" sz="3600" dirty="0"/>
              <a:t>1 · 10</a:t>
            </a:r>
            <a:r>
              <a:rPr lang="sv-SE" sz="3600" baseline="30000" dirty="0"/>
              <a:t>21</a:t>
            </a:r>
            <a:r>
              <a:rPr lang="sv-SE" sz="3600" dirty="0"/>
              <a:t> / 510 · 10</a:t>
            </a:r>
            <a:r>
              <a:rPr lang="sv-SE" sz="3600" baseline="30000" dirty="0"/>
              <a:t>12</a:t>
            </a:r>
            <a:r>
              <a:rPr lang="sv-SE" sz="3600" dirty="0"/>
              <a:t> = 1 </a:t>
            </a:r>
            <a:r>
              <a:rPr lang="sv-SE" sz="3200" dirty="0"/>
              <a:t>000</a:t>
            </a:r>
            <a:r>
              <a:rPr lang="sv-SE" sz="3600" dirty="0"/>
              <a:t> · 10</a:t>
            </a:r>
            <a:r>
              <a:rPr lang="sv-SE" sz="3600" baseline="30000" dirty="0"/>
              <a:t>18</a:t>
            </a:r>
            <a:r>
              <a:rPr lang="sv-SE" sz="3600" dirty="0"/>
              <a:t> / 510 · 10</a:t>
            </a:r>
            <a:r>
              <a:rPr lang="sv-SE" sz="3600" baseline="30000" dirty="0"/>
              <a:t>12</a:t>
            </a:r>
            <a:r>
              <a:rPr lang="sv-SE" sz="3600" dirty="0"/>
              <a:t> ≈ </a:t>
            </a:r>
            <a:r>
              <a:rPr lang="sv-SE" sz="3600" b="1" dirty="0">
                <a:solidFill>
                  <a:srgbClr val="FF0000"/>
                </a:solidFill>
              </a:rPr>
              <a:t>2 · </a:t>
            </a:r>
            <a:r>
              <a:rPr lang="sv-SE" sz="3600" b="1" dirty="0" smtClean="0">
                <a:solidFill>
                  <a:srgbClr val="FF0000"/>
                </a:solidFill>
              </a:rPr>
              <a:t>10</a:t>
            </a:r>
            <a:r>
              <a:rPr lang="sv-SE" sz="3600" b="1" baseline="30000" dirty="0" smtClean="0">
                <a:solidFill>
                  <a:srgbClr val="FF0000"/>
                </a:solidFill>
              </a:rPr>
              <a:t>6</a:t>
            </a:r>
          </a:p>
          <a:p>
            <a:endParaRPr lang="sv-SE" sz="1800" dirty="0" smtClean="0">
              <a:solidFill>
                <a:schemeClr val="tx1"/>
              </a:solidFill>
            </a:endParaRPr>
          </a:p>
          <a:p>
            <a:r>
              <a:rPr lang="sv-SE" sz="3600" dirty="0" smtClean="0">
                <a:solidFill>
                  <a:schemeClr val="tx1"/>
                </a:solidFill>
              </a:rPr>
              <a:t>Eftersom det inte får </a:t>
            </a:r>
            <a:r>
              <a:rPr lang="sv-SE" sz="3200" dirty="0" smtClean="0">
                <a:solidFill>
                  <a:schemeClr val="tx1"/>
                </a:solidFill>
              </a:rPr>
              <a:t>plats</a:t>
            </a:r>
            <a:r>
              <a:rPr lang="sv-SE" sz="3600" dirty="0" smtClean="0">
                <a:solidFill>
                  <a:schemeClr val="tx1"/>
                </a:solidFill>
              </a:rPr>
              <a:t> 2 miljoner rymdvarelser per </a:t>
            </a:r>
            <a:r>
              <a:rPr lang="sv-SE" sz="3200" dirty="0" smtClean="0">
                <a:solidFill>
                  <a:schemeClr val="tx1"/>
                </a:solidFill>
              </a:rPr>
              <a:t>kvadratmeter</a:t>
            </a:r>
            <a:r>
              <a:rPr lang="sv-SE" sz="3600" dirty="0" smtClean="0">
                <a:solidFill>
                  <a:schemeClr val="tx1"/>
                </a:solidFill>
              </a:rPr>
              <a:t> är det alltså omöjligt.</a:t>
            </a:r>
            <a:endParaRPr lang="sv-SE" sz="3600" dirty="0">
              <a:solidFill>
                <a:schemeClr val="tx1"/>
              </a:solidFill>
              <a:effectLst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9" t="30188" r="4716" b="32704"/>
          <a:stretch>
            <a:fillRect/>
          </a:stretch>
        </p:blipFill>
        <p:spPr bwMode="auto">
          <a:xfrm>
            <a:off x="10287000" y="139700"/>
            <a:ext cx="242252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9709363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nkter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D9EACA"/>
      </a:accent1>
      <a:accent2>
        <a:srgbClr val="333399"/>
      </a:accent2>
      <a:accent3>
        <a:srgbClr val="FFFFFF"/>
      </a:accent3>
      <a:accent4>
        <a:srgbClr val="000000"/>
      </a:accent4>
      <a:accent5>
        <a:srgbClr val="E9F3E1"/>
      </a:accent5>
      <a:accent6>
        <a:srgbClr val="2D2D8A"/>
      </a:accent6>
      <a:hlink>
        <a:srgbClr val="009999"/>
      </a:hlink>
      <a:folHlink>
        <a:srgbClr val="99CC00"/>
      </a:folHlink>
    </a:clrScheme>
    <a:fontScheme name="Punk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unk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el och punkter - Vänster">
  <a:themeElements>
    <a:clrScheme name="Titel och punkter - Vän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och punkter - Väns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och punkter - Vän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el och punkter - 2 spalter">
  <a:themeElements>
    <a:clrScheme name="Titel och punkter - 2 spal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och punkter - 2 spal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och punkter - 2 spal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el och punkter - Höger">
  <a:themeElements>
    <a:clrScheme name="Titel och punkter - Hög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och punkter - Hög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och punkter - Hög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el, punktformer och bild">
  <a:themeElements>
    <a:clrScheme name="Titel, punktformer och bi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, punktformer och bild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, punktformer och b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el och punkter">
  <a:themeElements>
    <a:clrScheme name="Titel och punk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och punk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och punk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el - Centrerad">
  <a:themeElements>
    <a:clrScheme name="Titel - Centrera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- Centrerad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- Centrera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el och undertext">
  <a:themeElements>
    <a:clrScheme name="Titel och undertex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och undertex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och undertex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Foto - Horisontellt">
  <a:themeElements>
    <a:clrScheme name="Foto - Horisontel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Horisontell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oto - Horisontel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Foto - Horisontell spegling">
  <a:themeElements>
    <a:clrScheme name="Foto - Horisontell spegl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Horisontell spegling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oto - Horisontell spegl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Foto - Vertikalt">
  <a:themeElements>
    <a:clrScheme name="Foto - Vertika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Vertikal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oto - Vertika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Foto - Vertikal spegling">
  <a:themeElements>
    <a:clrScheme name="Foto - Vertikal spegl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Vertikal spegling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oto - Vertikal spegl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el - Upptill">
  <a:themeElements>
    <a:clrScheme name="Titel - Upptil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- Upptil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- Upptil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om">
  <a:themeElements>
    <a:clrScheme name="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om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o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Pages>0</Pages>
  <Words>215</Words>
  <Characters>0</Characters>
  <Application>Microsoft Macintosh PowerPoint</Application>
  <PresentationFormat>Anpassad</PresentationFormat>
  <Lines>0</Lines>
  <Paragraphs>23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14</vt:i4>
      </vt:variant>
      <vt:variant>
        <vt:lpstr>Bildrubriker</vt:lpstr>
      </vt:variant>
      <vt:variant>
        <vt:i4>4</vt:i4>
      </vt:variant>
    </vt:vector>
  </HeadingPairs>
  <TitlesOfParts>
    <vt:vector size="18" baseType="lpstr">
      <vt:lpstr>Punkter</vt:lpstr>
      <vt:lpstr>Titel - Centrerad</vt:lpstr>
      <vt:lpstr>Titel och undertext</vt:lpstr>
      <vt:lpstr>Foto - Horisontellt</vt:lpstr>
      <vt:lpstr>Foto - Horisontell spegling</vt:lpstr>
      <vt:lpstr>Foto - Vertikalt</vt:lpstr>
      <vt:lpstr>Foto - Vertikal spegling</vt:lpstr>
      <vt:lpstr>Titel - Upptill</vt:lpstr>
      <vt:lpstr>Tom</vt:lpstr>
      <vt:lpstr>Titel och punkter - Vänster</vt:lpstr>
      <vt:lpstr>Titel och punkter - 2 spalter</vt:lpstr>
      <vt:lpstr>Titel och punkter - Höger</vt:lpstr>
      <vt:lpstr>Titel, punktformer och bild</vt:lpstr>
      <vt:lpstr>Titel och punkter</vt:lpstr>
      <vt:lpstr>PowerPoint-presentation</vt:lpstr>
      <vt:lpstr>PowerPoint-presentation</vt:lpstr>
      <vt:lpstr>PowerPoint-presentation</vt:lpstr>
      <vt:lpstr>PowerPoint-presentation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subject/>
  <dc:creator/>
  <cp:keywords/>
  <dc:description/>
  <cp:lastModifiedBy>Conny Welén</cp:lastModifiedBy>
  <cp:revision>21</cp:revision>
  <dcterms:modified xsi:type="dcterms:W3CDTF">2019-08-09T11:31:47Z</dcterms:modified>
  <cp:category/>
</cp:coreProperties>
</file>