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9" r:id="rId3"/>
    <p:sldId id="270" r:id="rId4"/>
    <p:sldId id="268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630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496" autoAdjust="0"/>
  </p:normalViewPr>
  <p:slideViewPr>
    <p:cSldViewPr snapToGrid="0" snapToObjects="1">
      <p:cViewPr>
        <p:scale>
          <a:sx n="400" d="100"/>
          <a:sy n="400" d="100"/>
        </p:scale>
        <p:origin x="3584" y="3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02675" y="160464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4.5				</a:t>
            </a:r>
            <a:r>
              <a:rPr lang="sv-SE" sz="2400" b="1" dirty="0"/>
              <a:t> </a:t>
            </a:r>
            <a:r>
              <a:rPr lang="sv-SE" sz="2400" b="1" dirty="0" smtClean="0"/>
              <a:t>        Andelen i procentform (I)</a:t>
            </a:r>
            <a:endParaRPr lang="sv-SE" sz="2400" b="1" dirty="0"/>
          </a:p>
        </p:txBody>
      </p:sp>
      <p:sp>
        <p:nvSpPr>
          <p:cNvPr id="3" name="Rektangel 2"/>
          <p:cNvSpPr/>
          <p:nvPr/>
        </p:nvSpPr>
        <p:spPr>
          <a:xfrm>
            <a:off x="3336217" y="750405"/>
            <a:ext cx="2879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Procent</a:t>
            </a:r>
            <a:r>
              <a:rPr lang="sv-SE" dirty="0"/>
              <a:t> betyder </a:t>
            </a:r>
            <a:r>
              <a:rPr lang="sv-SE" b="1" i="1" dirty="0">
                <a:solidFill>
                  <a:srgbClr val="800000"/>
                </a:solidFill>
              </a:rPr>
              <a:t>hundradel</a:t>
            </a:r>
            <a:r>
              <a:rPr lang="sv-SE" b="1" i="1" dirty="0" smtClean="0">
                <a:solidFill>
                  <a:srgbClr val="800000"/>
                </a:solidFill>
              </a:rPr>
              <a:t>.</a:t>
            </a:r>
            <a:endParaRPr lang="sv-SE" b="1" i="1" dirty="0">
              <a:solidFill>
                <a:srgbClr val="800000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190" y="2010607"/>
            <a:ext cx="2946400" cy="28448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101965" y="5596877"/>
            <a:ext cx="2712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45 </a:t>
            </a:r>
            <a:r>
              <a:rPr lang="sv-SE" b="1" dirty="0"/>
              <a:t>rutor av 100</a:t>
            </a:r>
            <a:r>
              <a:rPr lang="sv-SE" dirty="0"/>
              <a:t> är </a:t>
            </a:r>
            <a:r>
              <a:rPr lang="sv-SE" b="1" dirty="0">
                <a:solidFill>
                  <a:srgbClr val="F3C630"/>
                </a:solidFill>
              </a:rPr>
              <a:t>gula</a:t>
            </a:r>
            <a:r>
              <a:rPr lang="sv-SE" dirty="0"/>
              <a:t>. </a:t>
            </a:r>
            <a:endParaRPr lang="sv-SE" dirty="0" smtClean="0"/>
          </a:p>
          <a:p>
            <a:r>
              <a:rPr lang="sv-SE" b="1" dirty="0" smtClean="0"/>
              <a:t>45 </a:t>
            </a:r>
            <a:r>
              <a:rPr lang="sv-SE" b="1" dirty="0"/>
              <a:t>%</a:t>
            </a:r>
            <a:r>
              <a:rPr lang="sv-SE" dirty="0"/>
              <a:t> av </a:t>
            </a:r>
            <a:r>
              <a:rPr lang="sv-SE" dirty="0" smtClean="0"/>
              <a:t>kvadraten är </a:t>
            </a:r>
            <a:r>
              <a:rPr lang="sv-SE" b="1" dirty="0">
                <a:solidFill>
                  <a:srgbClr val="F3C630"/>
                </a:solidFill>
              </a:rPr>
              <a:t>gul</a:t>
            </a:r>
            <a:r>
              <a:rPr lang="sv-SE" dirty="0"/>
              <a:t>.</a:t>
            </a:r>
          </a:p>
        </p:txBody>
      </p:sp>
      <p:sp>
        <p:nvSpPr>
          <p:cNvPr id="7" name="Rektangel 6"/>
          <p:cNvSpPr/>
          <p:nvPr/>
        </p:nvSpPr>
        <p:spPr>
          <a:xfrm>
            <a:off x="4474430" y="5311526"/>
            <a:ext cx="4669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               Det </a:t>
            </a:r>
            <a:r>
              <a:rPr lang="sv-SE" b="1" dirty="0">
                <a:solidFill>
                  <a:srgbClr val="800000"/>
                </a:solidFill>
              </a:rPr>
              <a:t>hela är alltid 100 %</a:t>
            </a:r>
            <a:r>
              <a:rPr lang="sv-SE" b="1" dirty="0" smtClean="0">
                <a:solidFill>
                  <a:srgbClr val="800000"/>
                </a:solidFill>
              </a:rPr>
              <a:t>.</a:t>
            </a:r>
          </a:p>
          <a:p>
            <a:endParaRPr lang="sv-SE" dirty="0"/>
          </a:p>
          <a:p>
            <a:r>
              <a:rPr lang="sv-SE" dirty="0"/>
              <a:t>I </a:t>
            </a:r>
            <a:r>
              <a:rPr lang="sv-SE" dirty="0" smtClean="0"/>
              <a:t>detta exempel är </a:t>
            </a:r>
            <a:r>
              <a:rPr lang="sv-SE" b="1" dirty="0">
                <a:solidFill>
                  <a:srgbClr val="800000"/>
                </a:solidFill>
              </a:rPr>
              <a:t>30 % + 25 % + 45 % = 100 %.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13367"/>
            <a:ext cx="3724943" cy="1783872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101965" y="4035911"/>
            <a:ext cx="2801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30 </a:t>
            </a:r>
            <a:r>
              <a:rPr lang="sv-SE" b="1" dirty="0"/>
              <a:t>rutor av 100 </a:t>
            </a:r>
            <a:r>
              <a:rPr lang="sv-SE" dirty="0"/>
              <a:t>är </a:t>
            </a:r>
            <a:r>
              <a:rPr lang="sv-SE" b="1" dirty="0" smtClean="0">
                <a:solidFill>
                  <a:srgbClr val="008000"/>
                </a:solidFill>
              </a:rPr>
              <a:t>gröna</a:t>
            </a:r>
            <a:r>
              <a:rPr lang="sv-SE" dirty="0" smtClean="0"/>
              <a:t>. </a:t>
            </a:r>
            <a:endParaRPr lang="sv-SE" dirty="0"/>
          </a:p>
          <a:p>
            <a:r>
              <a:rPr lang="sv-SE" b="1" dirty="0" smtClean="0"/>
              <a:t>30 %</a:t>
            </a:r>
            <a:r>
              <a:rPr lang="sv-SE" dirty="0" smtClean="0"/>
              <a:t> </a:t>
            </a:r>
            <a:r>
              <a:rPr lang="sv-SE" dirty="0"/>
              <a:t>av </a:t>
            </a:r>
            <a:r>
              <a:rPr lang="sv-SE" dirty="0" smtClean="0"/>
              <a:t>kvadraten är </a:t>
            </a:r>
            <a:r>
              <a:rPr lang="sv-SE" b="1" dirty="0" smtClean="0">
                <a:solidFill>
                  <a:srgbClr val="008000"/>
                </a:solidFill>
              </a:rPr>
              <a:t>grön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1101965" y="4836138"/>
            <a:ext cx="2550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25 rutor av 100 </a:t>
            </a:r>
            <a:r>
              <a:rPr lang="sv-SE" dirty="0"/>
              <a:t>är </a:t>
            </a:r>
            <a:r>
              <a:rPr lang="sv-SE" b="1" dirty="0">
                <a:solidFill>
                  <a:srgbClr val="0000FF"/>
                </a:solidFill>
              </a:rPr>
              <a:t>blåa</a:t>
            </a:r>
            <a:r>
              <a:rPr lang="sv-SE" dirty="0"/>
              <a:t>. </a:t>
            </a:r>
          </a:p>
          <a:p>
            <a:r>
              <a:rPr lang="sv-SE" b="1" dirty="0"/>
              <a:t>25 %</a:t>
            </a:r>
            <a:r>
              <a:rPr lang="sv-SE" dirty="0"/>
              <a:t> av </a:t>
            </a:r>
            <a:r>
              <a:rPr lang="sv-SE" dirty="0" smtClean="0"/>
              <a:t>kvadraten är </a:t>
            </a:r>
            <a:r>
              <a:rPr lang="sv-SE" b="1" dirty="0">
                <a:solidFill>
                  <a:srgbClr val="0000FF"/>
                </a:solidFill>
              </a:rPr>
              <a:t>blå.</a:t>
            </a:r>
          </a:p>
        </p:txBody>
      </p:sp>
      <p:sp>
        <p:nvSpPr>
          <p:cNvPr id="10" name="Rektangel 9"/>
          <p:cNvSpPr/>
          <p:nvPr/>
        </p:nvSpPr>
        <p:spPr>
          <a:xfrm>
            <a:off x="3571883" y="1141657"/>
            <a:ext cx="2294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 En procent </a:t>
            </a:r>
            <a:r>
              <a:rPr lang="sv-SE" dirty="0"/>
              <a:t>skrivs </a:t>
            </a:r>
            <a:r>
              <a:rPr lang="sv-SE" b="1" dirty="0">
                <a:solidFill>
                  <a:srgbClr val="800000"/>
                </a:solidFill>
              </a:rPr>
              <a:t>1 %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811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4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051310" y="599913"/>
            <a:ext cx="160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Stambråken</a:t>
            </a:r>
            <a:endParaRPr lang="sv-SE" b="1" dirty="0">
              <a:solidFill>
                <a:srgbClr val="800000"/>
              </a:solidFill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00"/>
            <a:ext cx="9144000" cy="278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5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6700" y="182179"/>
            <a:ext cx="8664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				</a:t>
            </a:r>
            <a:r>
              <a:rPr lang="sv-SE" b="1" dirty="0"/>
              <a:t> </a:t>
            </a:r>
            <a:r>
              <a:rPr lang="sv-SE" b="1" dirty="0" smtClean="0"/>
              <a:t>                   Omvandling till procentform</a:t>
            </a:r>
            <a:endParaRPr lang="sv-SE" b="1" dirty="0"/>
          </a:p>
        </p:txBody>
      </p:sp>
      <p:sp>
        <p:nvSpPr>
          <p:cNvPr id="3" name="Rektangel 2"/>
          <p:cNvSpPr/>
          <p:nvPr/>
        </p:nvSpPr>
        <p:spPr>
          <a:xfrm>
            <a:off x="1875465" y="720754"/>
            <a:ext cx="5899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 att ta reda på hur stor en </a:t>
            </a:r>
            <a:r>
              <a:rPr lang="sv-SE" b="1" i="1" dirty="0">
                <a:solidFill>
                  <a:srgbClr val="800000"/>
                </a:solidFill>
              </a:rPr>
              <a:t>andel</a:t>
            </a:r>
            <a:r>
              <a:rPr lang="sv-SE" dirty="0"/>
              <a:t> är </a:t>
            </a:r>
            <a:r>
              <a:rPr lang="sv-SE" b="1" dirty="0">
                <a:solidFill>
                  <a:srgbClr val="800000"/>
                </a:solidFill>
              </a:rPr>
              <a:t>i procent </a:t>
            </a:r>
            <a:r>
              <a:rPr lang="sv-SE" dirty="0"/>
              <a:t>skriver vi</a:t>
            </a:r>
          </a:p>
          <a:p>
            <a:r>
              <a:rPr lang="sv-SE" b="1" dirty="0">
                <a:solidFill>
                  <a:srgbClr val="800000"/>
                </a:solidFill>
              </a:rPr>
              <a:t>först andelen i bråkform</a:t>
            </a:r>
            <a:r>
              <a:rPr lang="sv-SE" dirty="0"/>
              <a:t>. Bråket kan vi omvandla till procent</a:t>
            </a:r>
            <a:r>
              <a:rPr lang="sv-SE" dirty="0" smtClean="0"/>
              <a:t>.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764872" y="2052939"/>
            <a:ext cx="7270378" cy="663327"/>
            <a:chOff x="1783256" y="2432041"/>
            <a:chExt cx="5242541" cy="663327"/>
          </a:xfrm>
        </p:grpSpPr>
        <p:sp>
          <p:nvSpPr>
            <p:cNvPr id="4" name="Rektangel 3"/>
            <p:cNvSpPr/>
            <p:nvPr/>
          </p:nvSpPr>
          <p:spPr>
            <a:xfrm>
              <a:off x="1783256" y="2551837"/>
              <a:ext cx="524254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Om vi </a:t>
              </a:r>
              <a:r>
                <a:rPr lang="sv-SE" dirty="0" smtClean="0"/>
                <a:t>ska </a:t>
              </a:r>
              <a:r>
                <a:rPr lang="sv-SE" dirty="0"/>
                <a:t>omvandla </a:t>
              </a:r>
              <a:r>
                <a:rPr lang="sv-SE" dirty="0" smtClean="0"/>
                <a:t>          till procentform gör vi om </a:t>
              </a:r>
              <a:r>
                <a:rPr lang="sv-SE" dirty="0"/>
                <a:t>bråket </a:t>
              </a:r>
              <a:r>
                <a:rPr lang="sv-SE" dirty="0" smtClean="0"/>
                <a:t>till </a:t>
              </a:r>
              <a:r>
                <a:rPr lang="sv-SE" b="1" dirty="0" smtClean="0">
                  <a:solidFill>
                    <a:srgbClr val="800000"/>
                  </a:solidFill>
                </a:rPr>
                <a:t>hundradelar.</a:t>
              </a:r>
            </a:p>
          </p:txBody>
        </p:sp>
        <p:grpSp>
          <p:nvGrpSpPr>
            <p:cNvPr id="5" name="Grupp 4"/>
            <p:cNvGrpSpPr>
              <a:grpSpLocks/>
            </p:cNvGrpSpPr>
            <p:nvPr/>
          </p:nvGrpSpPr>
          <p:grpSpPr bwMode="auto">
            <a:xfrm>
              <a:off x="3238835" y="2432041"/>
              <a:ext cx="312144" cy="663327"/>
              <a:chOff x="2176750" y="1846098"/>
              <a:chExt cx="311999" cy="663514"/>
            </a:xfrm>
          </p:grpSpPr>
          <p:sp>
            <p:nvSpPr>
              <p:cNvPr id="6" name="textruta 24"/>
              <p:cNvSpPr txBox="1">
                <a:spLocks noChangeArrowheads="1"/>
              </p:cNvSpPr>
              <p:nvPr/>
            </p:nvSpPr>
            <p:spPr bwMode="auto">
              <a:xfrm>
                <a:off x="2176750" y="1846098"/>
                <a:ext cx="31199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11</a:t>
                </a:r>
                <a:endParaRPr lang="sv-SE" sz="1800" dirty="0"/>
              </a:p>
            </p:txBody>
          </p:sp>
          <p:sp>
            <p:nvSpPr>
              <p:cNvPr id="7" name="textruta 25"/>
              <p:cNvSpPr txBox="1">
                <a:spLocks noChangeArrowheads="1"/>
              </p:cNvSpPr>
              <p:nvPr/>
            </p:nvSpPr>
            <p:spPr bwMode="auto">
              <a:xfrm>
                <a:off x="2176750" y="2140176"/>
                <a:ext cx="31199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25</a:t>
                </a:r>
                <a:endParaRPr lang="sv-SE" sz="1800" dirty="0"/>
              </a:p>
            </p:txBody>
          </p:sp>
          <p:cxnSp>
            <p:nvCxnSpPr>
              <p:cNvPr id="8" name="Rak 7"/>
              <p:cNvCxnSpPr/>
              <p:nvPr/>
            </p:nvCxnSpPr>
            <p:spPr>
              <a:xfrm>
                <a:off x="2201069" y="2203694"/>
                <a:ext cx="25707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Rektangel 11"/>
          <p:cNvSpPr/>
          <p:nvPr/>
        </p:nvSpPr>
        <p:spPr>
          <a:xfrm>
            <a:off x="4971655" y="2697565"/>
            <a:ext cx="2675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</a:t>
            </a:r>
            <a:r>
              <a:rPr lang="sv-SE" b="1" i="1" dirty="0">
                <a:solidFill>
                  <a:srgbClr val="800000"/>
                </a:solidFill>
              </a:rPr>
              <a:t>förlänger</a:t>
            </a:r>
            <a:r>
              <a:rPr lang="sv-SE" dirty="0"/>
              <a:t> bråket med </a:t>
            </a:r>
            <a:r>
              <a:rPr lang="sv-SE" b="1" dirty="0">
                <a:solidFill>
                  <a:srgbClr val="800000"/>
                </a:solidFill>
              </a:rPr>
              <a:t>4</a:t>
            </a:r>
            <a:r>
              <a:rPr lang="sv-SE" dirty="0"/>
              <a:t>.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84878" y="2703773"/>
            <a:ext cx="4295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</a:t>
            </a:r>
            <a:r>
              <a:rPr lang="sv-SE" b="1" dirty="0">
                <a:solidFill>
                  <a:srgbClr val="800000"/>
                </a:solidFill>
              </a:rPr>
              <a:t>multiplicerar</a:t>
            </a:r>
            <a:r>
              <a:rPr lang="sv-SE" dirty="0"/>
              <a:t> </a:t>
            </a:r>
            <a:r>
              <a:rPr lang="sv-SE" dirty="0" smtClean="0"/>
              <a:t>täljare </a:t>
            </a:r>
            <a:r>
              <a:rPr lang="sv-SE" dirty="0"/>
              <a:t>och nämnare med </a:t>
            </a:r>
            <a:r>
              <a:rPr lang="sv-SE" b="1" dirty="0">
                <a:solidFill>
                  <a:srgbClr val="800000"/>
                </a:solidFill>
              </a:rPr>
              <a:t>4</a:t>
            </a:r>
            <a:r>
              <a:rPr lang="sv-SE" dirty="0"/>
              <a:t>. </a:t>
            </a:r>
          </a:p>
        </p:txBody>
      </p:sp>
      <p:grpSp>
        <p:nvGrpSpPr>
          <p:cNvPr id="20" name="Grupp 19"/>
          <p:cNvGrpSpPr/>
          <p:nvPr/>
        </p:nvGrpSpPr>
        <p:grpSpPr>
          <a:xfrm>
            <a:off x="3470611" y="3319377"/>
            <a:ext cx="841261" cy="672284"/>
            <a:chOff x="4856163" y="3645559"/>
            <a:chExt cx="841261" cy="672284"/>
          </a:xfrm>
        </p:grpSpPr>
        <p:grpSp>
          <p:nvGrpSpPr>
            <p:cNvPr id="14" name="Grupp 13"/>
            <p:cNvGrpSpPr>
              <a:grpSpLocks/>
            </p:cNvGrpSpPr>
            <p:nvPr/>
          </p:nvGrpSpPr>
          <p:grpSpPr bwMode="auto">
            <a:xfrm>
              <a:off x="4856163" y="3645559"/>
              <a:ext cx="709614" cy="672284"/>
              <a:chOff x="3909513" y="1846460"/>
              <a:chExt cx="711222" cy="670991"/>
            </a:xfrm>
          </p:grpSpPr>
          <p:sp>
            <p:nvSpPr>
              <p:cNvPr id="15" name="textruta 24"/>
              <p:cNvSpPr txBox="1">
                <a:spLocks noChangeArrowheads="1"/>
              </p:cNvSpPr>
              <p:nvPr/>
            </p:nvSpPr>
            <p:spPr bwMode="auto">
              <a:xfrm>
                <a:off x="3909513" y="1846460"/>
                <a:ext cx="69987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11 </a:t>
                </a:r>
                <a:r>
                  <a:rPr lang="is-IS" sz="1800" dirty="0" smtClean="0"/>
                  <a:t>∙ </a:t>
                </a:r>
                <a:r>
                  <a:rPr lang="is-IS" sz="1800" b="1" dirty="0" smtClean="0">
                    <a:solidFill>
                      <a:srgbClr val="800000"/>
                    </a:solidFill>
                  </a:rPr>
                  <a:t>4</a:t>
                </a:r>
                <a:endParaRPr lang="sv-SE" sz="1800" b="1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6" name="textruta 25"/>
              <p:cNvSpPr txBox="1">
                <a:spLocks noChangeArrowheads="1"/>
              </p:cNvSpPr>
              <p:nvPr/>
            </p:nvSpPr>
            <p:spPr bwMode="auto">
              <a:xfrm>
                <a:off x="3930362" y="2148829"/>
                <a:ext cx="69037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25 </a:t>
                </a:r>
                <a:r>
                  <a:rPr lang="is-IS" sz="1800" dirty="0" smtClean="0"/>
                  <a:t>∙ </a:t>
                </a:r>
                <a:r>
                  <a:rPr lang="is-IS" sz="1800" b="1" dirty="0" smtClean="0">
                    <a:solidFill>
                      <a:srgbClr val="800000"/>
                    </a:solidFill>
                  </a:rPr>
                  <a:t>4</a:t>
                </a:r>
                <a:endParaRPr lang="sv-SE" sz="1800" dirty="0"/>
              </a:p>
            </p:txBody>
          </p:sp>
          <p:cxnSp>
            <p:nvCxnSpPr>
              <p:cNvPr id="17" name="Rak 16"/>
              <p:cNvCxnSpPr/>
              <p:nvPr/>
            </p:nvCxnSpPr>
            <p:spPr>
              <a:xfrm>
                <a:off x="3981113" y="2202961"/>
                <a:ext cx="51159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ruta 17"/>
            <p:cNvSpPr txBox="1"/>
            <p:nvPr/>
          </p:nvSpPr>
          <p:spPr>
            <a:xfrm>
              <a:off x="5441954" y="3791492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26" name="Grupp 25"/>
          <p:cNvGrpSpPr/>
          <p:nvPr/>
        </p:nvGrpSpPr>
        <p:grpSpPr>
          <a:xfrm>
            <a:off x="4242167" y="3319377"/>
            <a:ext cx="663384" cy="672284"/>
            <a:chOff x="5685748" y="3645559"/>
            <a:chExt cx="663384" cy="672284"/>
          </a:xfrm>
        </p:grpSpPr>
        <p:grpSp>
          <p:nvGrpSpPr>
            <p:cNvPr id="21" name="Grupp 20"/>
            <p:cNvGrpSpPr>
              <a:grpSpLocks/>
            </p:cNvGrpSpPr>
            <p:nvPr/>
          </p:nvGrpSpPr>
          <p:grpSpPr bwMode="auto">
            <a:xfrm>
              <a:off x="5685748" y="3645559"/>
              <a:ext cx="535649" cy="672284"/>
              <a:chOff x="3897813" y="1846460"/>
              <a:chExt cx="536863" cy="670991"/>
            </a:xfrm>
          </p:grpSpPr>
          <p:sp>
            <p:nvSpPr>
              <p:cNvPr id="22" name="textruta 24"/>
              <p:cNvSpPr txBox="1">
                <a:spLocks noChangeArrowheads="1"/>
              </p:cNvSpPr>
              <p:nvPr/>
            </p:nvSpPr>
            <p:spPr bwMode="auto">
              <a:xfrm>
                <a:off x="3947700" y="1846460"/>
                <a:ext cx="419603" cy="368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44</a:t>
                </a:r>
                <a:endParaRPr lang="sv-SE" sz="1800" dirty="0"/>
              </a:p>
            </p:txBody>
          </p:sp>
          <p:sp>
            <p:nvSpPr>
              <p:cNvPr id="23" name="textruta 25"/>
              <p:cNvSpPr txBox="1">
                <a:spLocks noChangeArrowheads="1"/>
              </p:cNvSpPr>
              <p:nvPr/>
            </p:nvSpPr>
            <p:spPr bwMode="auto">
              <a:xfrm>
                <a:off x="3897813" y="2148829"/>
                <a:ext cx="53686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100</a:t>
                </a:r>
                <a:endParaRPr lang="sv-SE" sz="1800" dirty="0"/>
              </a:p>
            </p:txBody>
          </p:sp>
          <p:cxnSp>
            <p:nvCxnSpPr>
              <p:cNvPr id="24" name="Rak 23"/>
              <p:cNvCxnSpPr/>
              <p:nvPr/>
            </p:nvCxnSpPr>
            <p:spPr>
              <a:xfrm>
                <a:off x="3981113" y="2202961"/>
                <a:ext cx="34685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ruta 24"/>
            <p:cNvSpPr txBox="1"/>
            <p:nvPr/>
          </p:nvSpPr>
          <p:spPr>
            <a:xfrm>
              <a:off x="6093662" y="3791492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sp>
        <p:nvSpPr>
          <p:cNvPr id="27" name="textruta 24"/>
          <p:cNvSpPr txBox="1">
            <a:spLocks noChangeArrowheads="1"/>
          </p:cNvSpPr>
          <p:nvPr/>
        </p:nvSpPr>
        <p:spPr bwMode="auto">
          <a:xfrm>
            <a:off x="4905551" y="3465310"/>
            <a:ext cx="6358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/>
              <a:t>44 %</a:t>
            </a:r>
            <a:endParaRPr lang="sv-SE" sz="1800" dirty="0"/>
          </a:p>
        </p:txBody>
      </p:sp>
      <p:grpSp>
        <p:nvGrpSpPr>
          <p:cNvPr id="28" name="Grupp 27"/>
          <p:cNvGrpSpPr/>
          <p:nvPr/>
        </p:nvGrpSpPr>
        <p:grpSpPr>
          <a:xfrm>
            <a:off x="764872" y="4230653"/>
            <a:ext cx="8742528" cy="663327"/>
            <a:chOff x="1783256" y="2432041"/>
            <a:chExt cx="6304082" cy="663327"/>
          </a:xfrm>
        </p:grpSpPr>
        <p:sp>
          <p:nvSpPr>
            <p:cNvPr id="29" name="Rektangel 28"/>
            <p:cNvSpPr/>
            <p:nvPr/>
          </p:nvSpPr>
          <p:spPr>
            <a:xfrm>
              <a:off x="1783256" y="2551837"/>
              <a:ext cx="630408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Om vi </a:t>
              </a:r>
              <a:r>
                <a:rPr lang="sv-SE" dirty="0" smtClean="0"/>
                <a:t>ska </a:t>
              </a:r>
              <a:r>
                <a:rPr lang="sv-SE" dirty="0"/>
                <a:t>omvandla </a:t>
              </a:r>
              <a:r>
                <a:rPr lang="sv-SE" dirty="0" smtClean="0"/>
                <a:t>          till procentform gör vi om </a:t>
              </a:r>
              <a:r>
                <a:rPr lang="sv-SE" dirty="0"/>
                <a:t>bråket </a:t>
              </a:r>
              <a:r>
                <a:rPr lang="sv-SE" dirty="0" smtClean="0"/>
                <a:t>till </a:t>
              </a:r>
              <a:r>
                <a:rPr lang="sv-SE" b="1" dirty="0" smtClean="0">
                  <a:solidFill>
                    <a:srgbClr val="800000"/>
                  </a:solidFill>
                </a:rPr>
                <a:t>hundradelar.</a:t>
              </a:r>
            </a:p>
          </p:txBody>
        </p:sp>
        <p:grpSp>
          <p:nvGrpSpPr>
            <p:cNvPr id="30" name="Grupp 29"/>
            <p:cNvGrpSpPr>
              <a:grpSpLocks/>
            </p:cNvGrpSpPr>
            <p:nvPr/>
          </p:nvGrpSpPr>
          <p:grpSpPr bwMode="auto">
            <a:xfrm>
              <a:off x="3197623" y="2432041"/>
              <a:ext cx="407000" cy="663327"/>
              <a:chOff x="2135558" y="1846098"/>
              <a:chExt cx="406811" cy="663514"/>
            </a:xfrm>
          </p:grpSpPr>
          <p:sp>
            <p:nvSpPr>
              <p:cNvPr id="31" name="textruta 24"/>
              <p:cNvSpPr txBox="1">
                <a:spLocks noChangeArrowheads="1"/>
              </p:cNvSpPr>
              <p:nvPr/>
            </p:nvSpPr>
            <p:spPr bwMode="auto">
              <a:xfrm>
                <a:off x="2176750" y="1846098"/>
                <a:ext cx="31199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64</a:t>
                </a:r>
                <a:endParaRPr lang="sv-SE" sz="1800" dirty="0"/>
              </a:p>
            </p:txBody>
          </p:sp>
          <p:sp>
            <p:nvSpPr>
              <p:cNvPr id="32" name="textruta 25"/>
              <p:cNvSpPr txBox="1">
                <a:spLocks noChangeArrowheads="1"/>
              </p:cNvSpPr>
              <p:nvPr/>
            </p:nvSpPr>
            <p:spPr bwMode="auto">
              <a:xfrm>
                <a:off x="2135558" y="2140176"/>
                <a:ext cx="406811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200</a:t>
                </a:r>
                <a:endParaRPr lang="sv-SE" sz="1800" dirty="0"/>
              </a:p>
            </p:txBody>
          </p:sp>
          <p:cxnSp>
            <p:nvCxnSpPr>
              <p:cNvPr id="33" name="Rak 32"/>
              <p:cNvCxnSpPr/>
              <p:nvPr/>
            </p:nvCxnSpPr>
            <p:spPr>
              <a:xfrm>
                <a:off x="2201069" y="2203694"/>
                <a:ext cx="25707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Rektangel 33"/>
          <p:cNvSpPr/>
          <p:nvPr/>
        </p:nvSpPr>
        <p:spPr>
          <a:xfrm>
            <a:off x="819403" y="4885158"/>
            <a:ext cx="3928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</a:t>
            </a:r>
            <a:r>
              <a:rPr lang="sv-SE" b="1" dirty="0" smtClean="0">
                <a:solidFill>
                  <a:srgbClr val="800000"/>
                </a:solidFill>
              </a:rPr>
              <a:t>dividerar</a:t>
            </a:r>
            <a:r>
              <a:rPr lang="sv-SE" dirty="0" smtClean="0"/>
              <a:t> täljare </a:t>
            </a:r>
            <a:r>
              <a:rPr lang="sv-SE" dirty="0"/>
              <a:t>och nämnare med </a:t>
            </a:r>
            <a:r>
              <a:rPr lang="sv-SE" b="1" dirty="0" smtClean="0">
                <a:solidFill>
                  <a:srgbClr val="800000"/>
                </a:solidFill>
              </a:rPr>
              <a:t>2</a:t>
            </a:r>
            <a:r>
              <a:rPr lang="sv-SE" dirty="0" smtClean="0"/>
              <a:t>. </a:t>
            </a:r>
            <a:endParaRPr lang="sv-SE" dirty="0"/>
          </a:p>
        </p:txBody>
      </p:sp>
      <p:sp>
        <p:nvSpPr>
          <p:cNvPr id="35" name="Rektangel 34"/>
          <p:cNvSpPr/>
          <p:nvPr/>
        </p:nvSpPr>
        <p:spPr>
          <a:xfrm>
            <a:off x="4710595" y="4885158"/>
            <a:ext cx="2655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Vi </a:t>
            </a:r>
            <a:r>
              <a:rPr lang="sv-SE" b="1" i="1" dirty="0" smtClean="0">
                <a:solidFill>
                  <a:srgbClr val="800000"/>
                </a:solidFill>
              </a:rPr>
              <a:t>förkortar</a:t>
            </a:r>
            <a:r>
              <a:rPr lang="sv-SE" dirty="0" smtClean="0"/>
              <a:t> </a:t>
            </a:r>
            <a:r>
              <a:rPr lang="sv-SE" dirty="0"/>
              <a:t>bråket med </a:t>
            </a:r>
            <a:r>
              <a:rPr lang="sv-SE" b="1" dirty="0" smtClean="0">
                <a:solidFill>
                  <a:srgbClr val="800000"/>
                </a:solidFill>
              </a:rPr>
              <a:t>2</a:t>
            </a:r>
            <a:r>
              <a:rPr lang="sv-SE" dirty="0" smtClean="0"/>
              <a:t>.</a:t>
            </a:r>
            <a:endParaRPr lang="sv-SE" dirty="0"/>
          </a:p>
        </p:txBody>
      </p:sp>
      <p:grpSp>
        <p:nvGrpSpPr>
          <p:cNvPr id="36" name="Grupp 35"/>
          <p:cNvGrpSpPr/>
          <p:nvPr/>
        </p:nvGrpSpPr>
        <p:grpSpPr>
          <a:xfrm>
            <a:off x="3502913" y="5553933"/>
            <a:ext cx="898409" cy="672284"/>
            <a:chOff x="4799015" y="3645559"/>
            <a:chExt cx="898409" cy="672284"/>
          </a:xfrm>
        </p:grpSpPr>
        <p:grpSp>
          <p:nvGrpSpPr>
            <p:cNvPr id="37" name="Grupp 36"/>
            <p:cNvGrpSpPr>
              <a:grpSpLocks/>
            </p:cNvGrpSpPr>
            <p:nvPr/>
          </p:nvGrpSpPr>
          <p:grpSpPr bwMode="auto">
            <a:xfrm>
              <a:off x="4799015" y="3645559"/>
              <a:ext cx="847726" cy="672284"/>
              <a:chOff x="3852230" y="1846460"/>
              <a:chExt cx="849646" cy="670991"/>
            </a:xfrm>
          </p:grpSpPr>
          <p:sp>
            <p:nvSpPr>
              <p:cNvPr id="39" name="textruta 24"/>
              <p:cNvSpPr txBox="1">
                <a:spLocks noChangeArrowheads="1"/>
              </p:cNvSpPr>
              <p:nvPr/>
            </p:nvSpPr>
            <p:spPr bwMode="auto">
              <a:xfrm>
                <a:off x="3909513" y="1846460"/>
                <a:ext cx="73082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64 </a:t>
                </a:r>
                <a:r>
                  <a:rPr lang="is-IS" sz="1800" dirty="0" smtClean="0"/>
                  <a:t>/ </a:t>
                </a:r>
                <a:r>
                  <a:rPr lang="is-IS" sz="1800" b="1" dirty="0" smtClean="0">
                    <a:solidFill>
                      <a:srgbClr val="800000"/>
                    </a:solidFill>
                  </a:rPr>
                  <a:t>2</a:t>
                </a:r>
                <a:endParaRPr lang="sv-SE" sz="1800" b="1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40" name="textruta 25"/>
              <p:cNvSpPr txBox="1">
                <a:spLocks noChangeArrowheads="1"/>
              </p:cNvSpPr>
              <p:nvPr/>
            </p:nvSpPr>
            <p:spPr bwMode="auto">
              <a:xfrm>
                <a:off x="3852230" y="2148829"/>
                <a:ext cx="84964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200</a:t>
                </a:r>
                <a:r>
                  <a:rPr lang="is-IS" sz="1800" dirty="0" smtClean="0"/>
                  <a:t>/ </a:t>
                </a:r>
                <a:r>
                  <a:rPr lang="is-IS" sz="1800" b="1" dirty="0" smtClean="0">
                    <a:solidFill>
                      <a:srgbClr val="800000"/>
                    </a:solidFill>
                  </a:rPr>
                  <a:t>2</a:t>
                </a:r>
                <a:endParaRPr lang="sv-SE" sz="1800" dirty="0"/>
              </a:p>
            </p:txBody>
          </p:sp>
          <p:cxnSp>
            <p:nvCxnSpPr>
              <p:cNvPr id="41" name="Rak 40"/>
              <p:cNvCxnSpPr/>
              <p:nvPr/>
            </p:nvCxnSpPr>
            <p:spPr>
              <a:xfrm>
                <a:off x="3909513" y="2202961"/>
                <a:ext cx="58319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ruta 37"/>
            <p:cNvSpPr txBox="1"/>
            <p:nvPr/>
          </p:nvSpPr>
          <p:spPr>
            <a:xfrm>
              <a:off x="5441954" y="3791492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42" name="Grupp 41"/>
          <p:cNvGrpSpPr/>
          <p:nvPr/>
        </p:nvGrpSpPr>
        <p:grpSpPr>
          <a:xfrm>
            <a:off x="4350639" y="5553933"/>
            <a:ext cx="663384" cy="672284"/>
            <a:chOff x="5685748" y="3645559"/>
            <a:chExt cx="663384" cy="672284"/>
          </a:xfrm>
        </p:grpSpPr>
        <p:grpSp>
          <p:nvGrpSpPr>
            <p:cNvPr id="43" name="Grupp 42"/>
            <p:cNvGrpSpPr>
              <a:grpSpLocks/>
            </p:cNvGrpSpPr>
            <p:nvPr/>
          </p:nvGrpSpPr>
          <p:grpSpPr bwMode="auto">
            <a:xfrm>
              <a:off x="5685748" y="3645559"/>
              <a:ext cx="535649" cy="672284"/>
              <a:chOff x="3897813" y="1846460"/>
              <a:chExt cx="536863" cy="670991"/>
            </a:xfrm>
          </p:grpSpPr>
          <p:sp>
            <p:nvSpPr>
              <p:cNvPr id="45" name="textruta 24"/>
              <p:cNvSpPr txBox="1">
                <a:spLocks noChangeArrowheads="1"/>
              </p:cNvSpPr>
              <p:nvPr/>
            </p:nvSpPr>
            <p:spPr bwMode="auto">
              <a:xfrm>
                <a:off x="3947700" y="1846460"/>
                <a:ext cx="41960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32</a:t>
                </a:r>
                <a:endParaRPr lang="sv-SE" sz="1800" dirty="0"/>
              </a:p>
            </p:txBody>
          </p:sp>
          <p:sp>
            <p:nvSpPr>
              <p:cNvPr id="46" name="textruta 25"/>
              <p:cNvSpPr txBox="1">
                <a:spLocks noChangeArrowheads="1"/>
              </p:cNvSpPr>
              <p:nvPr/>
            </p:nvSpPr>
            <p:spPr bwMode="auto">
              <a:xfrm>
                <a:off x="3897813" y="2148829"/>
                <a:ext cx="53686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/>
                  <a:t>100</a:t>
                </a:r>
                <a:endParaRPr lang="sv-SE" sz="1800" dirty="0"/>
              </a:p>
            </p:txBody>
          </p:sp>
          <p:cxnSp>
            <p:nvCxnSpPr>
              <p:cNvPr id="47" name="Rak 46"/>
              <p:cNvCxnSpPr/>
              <p:nvPr/>
            </p:nvCxnSpPr>
            <p:spPr>
              <a:xfrm>
                <a:off x="3981113" y="2202961"/>
                <a:ext cx="34685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ruta 43"/>
            <p:cNvSpPr txBox="1"/>
            <p:nvPr/>
          </p:nvSpPr>
          <p:spPr>
            <a:xfrm>
              <a:off x="6093662" y="3791492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sp>
        <p:nvSpPr>
          <p:cNvPr id="48" name="textruta 24"/>
          <p:cNvSpPr txBox="1">
            <a:spLocks noChangeArrowheads="1"/>
          </p:cNvSpPr>
          <p:nvPr/>
        </p:nvSpPr>
        <p:spPr bwMode="auto">
          <a:xfrm>
            <a:off x="5014023" y="5699866"/>
            <a:ext cx="6358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/>
              <a:t>32 %</a:t>
            </a:r>
            <a:endParaRPr lang="sv-SE" sz="1800" dirty="0"/>
          </a:p>
        </p:txBody>
      </p:sp>
      <p:sp>
        <p:nvSpPr>
          <p:cNvPr id="50" name="Rektangel 49"/>
          <p:cNvSpPr/>
          <p:nvPr/>
        </p:nvSpPr>
        <p:spPr>
          <a:xfrm>
            <a:off x="1899492" y="1528272"/>
            <a:ext cx="5874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Ibland kan vi göra det genom </a:t>
            </a:r>
            <a:r>
              <a:rPr lang="sv-SE" b="1" i="1" dirty="0">
                <a:solidFill>
                  <a:srgbClr val="800000"/>
                </a:solidFill>
              </a:rPr>
              <a:t>förlängning</a:t>
            </a:r>
            <a:r>
              <a:rPr lang="sv-SE" dirty="0"/>
              <a:t> </a:t>
            </a:r>
            <a:r>
              <a:rPr lang="sv-SE" dirty="0" smtClean="0"/>
              <a:t>eller </a:t>
            </a:r>
            <a:r>
              <a:rPr lang="sv-SE" b="1" i="1" dirty="0" smtClean="0">
                <a:solidFill>
                  <a:srgbClr val="800000"/>
                </a:solidFill>
              </a:rPr>
              <a:t>förkortning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511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27" grpId="0"/>
      <p:bldP spid="34" grpId="0"/>
      <p:bldP spid="35" grpId="0"/>
      <p:bldP spid="48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601035" y="907913"/>
            <a:ext cx="233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Förläng </a:t>
            </a:r>
            <a:r>
              <a:rPr lang="sv-SE" b="1" dirty="0" smtClean="0"/>
              <a:t>bråket </a:t>
            </a:r>
            <a:r>
              <a:rPr lang="sv-SE" b="1" dirty="0"/>
              <a:t>med 2.</a:t>
            </a:r>
          </a:p>
        </p:txBody>
      </p:sp>
      <p:sp>
        <p:nvSpPr>
          <p:cNvPr id="4" name="Rektangel 3"/>
          <p:cNvSpPr/>
          <p:nvPr/>
        </p:nvSpPr>
        <p:spPr>
          <a:xfrm>
            <a:off x="266700" y="182179"/>
            <a:ext cx="8664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				</a:t>
            </a:r>
            <a:r>
              <a:rPr lang="sv-SE" b="1" dirty="0"/>
              <a:t> </a:t>
            </a:r>
            <a:r>
              <a:rPr lang="sv-SE" b="1" dirty="0" smtClean="0"/>
              <a:t>               Förlängning </a:t>
            </a:r>
            <a:r>
              <a:rPr lang="sv-SE" b="1" dirty="0"/>
              <a:t>och förkortning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95" y="1459089"/>
            <a:ext cx="1079500" cy="12827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655" y="1497190"/>
            <a:ext cx="1130300" cy="11557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5511701" y="939337"/>
            <a:ext cx="233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Förläng </a:t>
            </a:r>
            <a:r>
              <a:rPr lang="sv-SE" b="1" dirty="0" smtClean="0"/>
              <a:t>bråket </a:t>
            </a:r>
            <a:r>
              <a:rPr lang="sv-SE" b="1" dirty="0"/>
              <a:t>med 3.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168" y="1377245"/>
            <a:ext cx="1168400" cy="12573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3100" y="1357490"/>
            <a:ext cx="1155700" cy="129540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601035" y="3429000"/>
            <a:ext cx="244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Förkorta </a:t>
            </a:r>
            <a:r>
              <a:rPr lang="sv-SE" b="1" dirty="0" smtClean="0"/>
              <a:t>bråket </a:t>
            </a:r>
            <a:r>
              <a:rPr lang="sv-SE" b="1" dirty="0"/>
              <a:t>med 2.</a:t>
            </a:r>
          </a:p>
        </p:txBody>
      </p:sp>
      <p:sp>
        <p:nvSpPr>
          <p:cNvPr id="10" name="Rektangel 9"/>
          <p:cNvSpPr/>
          <p:nvPr/>
        </p:nvSpPr>
        <p:spPr>
          <a:xfrm>
            <a:off x="5503417" y="3429000"/>
            <a:ext cx="2441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Förkorta </a:t>
            </a:r>
            <a:r>
              <a:rPr lang="sv-SE" b="1" dirty="0" smtClean="0"/>
              <a:t>bråket </a:t>
            </a:r>
            <a:r>
              <a:rPr lang="sv-SE" b="1" dirty="0"/>
              <a:t>med </a:t>
            </a:r>
            <a:r>
              <a:rPr lang="sv-SE" b="1" dirty="0" smtClean="0"/>
              <a:t>4.</a:t>
            </a:r>
            <a:endParaRPr lang="sv-SE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" y="3798332"/>
            <a:ext cx="1397000" cy="12446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07655" y="3874532"/>
            <a:ext cx="1181100" cy="116840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39168" y="3874532"/>
            <a:ext cx="1244600" cy="1219200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23100" y="3874532"/>
            <a:ext cx="1168400" cy="1143000"/>
          </a:xfrm>
          <a:prstGeom prst="rect">
            <a:avLst/>
          </a:prstGeom>
        </p:spPr>
      </p:pic>
      <p:grpSp>
        <p:nvGrpSpPr>
          <p:cNvPr id="15" name="Grupp 14"/>
          <p:cNvGrpSpPr/>
          <p:nvPr/>
        </p:nvGrpSpPr>
        <p:grpSpPr>
          <a:xfrm>
            <a:off x="684144" y="2693558"/>
            <a:ext cx="666965" cy="583712"/>
            <a:chOff x="5768857" y="3665099"/>
            <a:chExt cx="666965" cy="583712"/>
          </a:xfrm>
        </p:grpSpPr>
        <p:grpSp>
          <p:nvGrpSpPr>
            <p:cNvPr id="16" name="Grupp 15"/>
            <p:cNvGrpSpPr>
              <a:grpSpLocks/>
            </p:cNvGrpSpPr>
            <p:nvPr/>
          </p:nvGrpSpPr>
          <p:grpSpPr bwMode="auto">
            <a:xfrm>
              <a:off x="5768857" y="3665099"/>
              <a:ext cx="331697" cy="583712"/>
              <a:chOff x="3981113" y="1865965"/>
              <a:chExt cx="332449" cy="582590"/>
            </a:xfrm>
          </p:grpSpPr>
          <p:sp>
            <p:nvSpPr>
              <p:cNvPr id="18" name="textruta 24"/>
              <p:cNvSpPr txBox="1">
                <a:spLocks noChangeArrowheads="1"/>
              </p:cNvSpPr>
              <p:nvPr/>
            </p:nvSpPr>
            <p:spPr bwMode="auto">
              <a:xfrm>
                <a:off x="3984576" y="1865965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9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079933"/>
                <a:ext cx="32459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/>
            <p:cNvSpPr txBox="1"/>
            <p:nvPr/>
          </p:nvSpPr>
          <p:spPr>
            <a:xfrm>
              <a:off x="618035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23" name="Grupp 22"/>
          <p:cNvGrpSpPr>
            <a:grpSpLocks/>
          </p:cNvGrpSpPr>
          <p:nvPr/>
        </p:nvGrpSpPr>
        <p:grpSpPr bwMode="auto">
          <a:xfrm>
            <a:off x="2497466" y="2726285"/>
            <a:ext cx="331697" cy="583712"/>
            <a:chOff x="3981113" y="1865965"/>
            <a:chExt cx="332449" cy="582590"/>
          </a:xfrm>
        </p:grpSpPr>
        <p:sp>
          <p:nvSpPr>
            <p:cNvPr id="25" name="textruta 24"/>
            <p:cNvSpPr txBox="1">
              <a:spLocks noChangeArrowheads="1"/>
            </p:cNvSpPr>
            <p:nvPr/>
          </p:nvSpPr>
          <p:spPr bwMode="auto">
            <a:xfrm>
              <a:off x="3984576" y="1865965"/>
              <a:ext cx="328986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4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sp>
          <p:nvSpPr>
            <p:cNvPr id="26" name="textruta 25"/>
            <p:cNvSpPr txBox="1">
              <a:spLocks noChangeArrowheads="1"/>
            </p:cNvSpPr>
            <p:nvPr/>
          </p:nvSpPr>
          <p:spPr bwMode="auto">
            <a:xfrm>
              <a:off x="3981113" y="2079933"/>
              <a:ext cx="332223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6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cxnSp>
          <p:nvCxnSpPr>
            <p:cNvPr id="27" name="Rak 26"/>
            <p:cNvCxnSpPr/>
            <p:nvPr/>
          </p:nvCxnSpPr>
          <p:spPr>
            <a:xfrm>
              <a:off x="4025158" y="2202961"/>
              <a:ext cx="22604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 43"/>
          <p:cNvGrpSpPr/>
          <p:nvPr/>
        </p:nvGrpSpPr>
        <p:grpSpPr>
          <a:xfrm>
            <a:off x="1457361" y="2726285"/>
            <a:ext cx="846248" cy="646331"/>
            <a:chOff x="1457361" y="2726285"/>
            <a:chExt cx="846248" cy="646331"/>
          </a:xfrm>
        </p:grpSpPr>
        <p:grpSp>
          <p:nvGrpSpPr>
            <p:cNvPr id="28" name="Grupp 27"/>
            <p:cNvGrpSpPr>
              <a:grpSpLocks/>
            </p:cNvGrpSpPr>
            <p:nvPr/>
          </p:nvGrpSpPr>
          <p:grpSpPr bwMode="auto">
            <a:xfrm>
              <a:off x="1457361" y="2726285"/>
              <a:ext cx="645974" cy="646331"/>
              <a:chOff x="3981113" y="1865965"/>
              <a:chExt cx="647438" cy="645088"/>
            </a:xfrm>
          </p:grpSpPr>
          <p:sp>
            <p:nvSpPr>
              <p:cNvPr id="29" name="textruta 28"/>
              <p:cNvSpPr txBox="1">
                <a:spLocks noChangeArrowheads="1"/>
              </p:cNvSpPr>
              <p:nvPr/>
            </p:nvSpPr>
            <p:spPr bwMode="auto">
              <a:xfrm>
                <a:off x="3984575" y="1865965"/>
                <a:ext cx="643976" cy="645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 </a:t>
                </a:r>
                <a:r>
                  <a:rPr lang="is-IS" sz="1800" dirty="0" smtClean="0"/>
                  <a:t>∙ </a:t>
                </a:r>
                <a:r>
                  <a:rPr lang="sv-SE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  <a:p>
                <a:pPr eaLnBrk="1" hangingPunct="1"/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30" name="textruta 29"/>
              <p:cNvSpPr txBox="1">
                <a:spLocks noChangeArrowheads="1"/>
              </p:cNvSpPr>
              <p:nvPr/>
            </p:nvSpPr>
            <p:spPr bwMode="auto">
              <a:xfrm>
                <a:off x="3981113" y="2079933"/>
                <a:ext cx="639580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 </a:t>
                </a:r>
                <a:r>
                  <a:rPr lang="is-IS" sz="1800" dirty="0" smtClean="0"/>
                  <a:t>∙ </a:t>
                </a:r>
                <a:r>
                  <a:rPr lang="is-IS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31" name="Rak 30"/>
              <p:cNvCxnSpPr/>
              <p:nvPr/>
            </p:nvCxnSpPr>
            <p:spPr>
              <a:xfrm flipV="1">
                <a:off x="4025158" y="2201923"/>
                <a:ext cx="503257" cy="1039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ruta 42"/>
            <p:cNvSpPr txBox="1"/>
            <p:nvPr/>
          </p:nvSpPr>
          <p:spPr>
            <a:xfrm>
              <a:off x="2048139" y="2865161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45" name="Grupp 44"/>
          <p:cNvGrpSpPr/>
          <p:nvPr/>
        </p:nvGrpSpPr>
        <p:grpSpPr>
          <a:xfrm>
            <a:off x="5574712" y="2718209"/>
            <a:ext cx="666962" cy="583712"/>
            <a:chOff x="5768860" y="3665099"/>
            <a:chExt cx="666962" cy="583712"/>
          </a:xfrm>
        </p:grpSpPr>
        <p:grpSp>
          <p:nvGrpSpPr>
            <p:cNvPr id="46" name="Grupp 45"/>
            <p:cNvGrpSpPr>
              <a:grpSpLocks/>
            </p:cNvGrpSpPr>
            <p:nvPr/>
          </p:nvGrpSpPr>
          <p:grpSpPr bwMode="auto">
            <a:xfrm>
              <a:off x="5768860" y="3665099"/>
              <a:ext cx="323857" cy="583712"/>
              <a:chOff x="3981113" y="1865965"/>
              <a:chExt cx="324591" cy="582590"/>
            </a:xfrm>
          </p:grpSpPr>
          <p:sp>
            <p:nvSpPr>
              <p:cNvPr id="48" name="textruta 24"/>
              <p:cNvSpPr txBox="1">
                <a:spLocks noChangeArrowheads="1"/>
              </p:cNvSpPr>
              <p:nvPr/>
            </p:nvSpPr>
            <p:spPr bwMode="auto">
              <a:xfrm>
                <a:off x="3984576" y="1865965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9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079933"/>
                <a:ext cx="32459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0" name="Rak 49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ruta 46"/>
            <p:cNvSpPr txBox="1"/>
            <p:nvPr/>
          </p:nvSpPr>
          <p:spPr>
            <a:xfrm>
              <a:off x="618035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57" name="Grupp 56"/>
          <p:cNvGrpSpPr/>
          <p:nvPr/>
        </p:nvGrpSpPr>
        <p:grpSpPr>
          <a:xfrm>
            <a:off x="6430508" y="2718209"/>
            <a:ext cx="846247" cy="646331"/>
            <a:chOff x="1457362" y="2726285"/>
            <a:chExt cx="846247" cy="646331"/>
          </a:xfrm>
        </p:grpSpPr>
        <p:grpSp>
          <p:nvGrpSpPr>
            <p:cNvPr id="58" name="Grupp 57"/>
            <p:cNvGrpSpPr>
              <a:grpSpLocks/>
            </p:cNvGrpSpPr>
            <p:nvPr/>
          </p:nvGrpSpPr>
          <p:grpSpPr bwMode="auto">
            <a:xfrm>
              <a:off x="1457362" y="2726285"/>
              <a:ext cx="638134" cy="646331"/>
              <a:chOff x="3981113" y="1865965"/>
              <a:chExt cx="639580" cy="645088"/>
            </a:xfrm>
          </p:grpSpPr>
          <p:sp>
            <p:nvSpPr>
              <p:cNvPr id="60" name="textruta 59"/>
              <p:cNvSpPr txBox="1">
                <a:spLocks noChangeArrowheads="1"/>
              </p:cNvSpPr>
              <p:nvPr/>
            </p:nvSpPr>
            <p:spPr bwMode="auto">
              <a:xfrm>
                <a:off x="3984575" y="1865965"/>
                <a:ext cx="615752" cy="645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 </a:t>
                </a:r>
                <a:r>
                  <a:rPr lang="is-IS" sz="1800" dirty="0" smtClean="0"/>
                  <a:t>∙ </a:t>
                </a:r>
                <a:r>
                  <a:rPr lang="sv-SE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  <a:p>
                <a:pPr eaLnBrk="1" hangingPunct="1"/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61" name="textruta 60"/>
              <p:cNvSpPr txBox="1">
                <a:spLocks noChangeArrowheads="1"/>
              </p:cNvSpPr>
              <p:nvPr/>
            </p:nvSpPr>
            <p:spPr bwMode="auto">
              <a:xfrm>
                <a:off x="3981113" y="2079933"/>
                <a:ext cx="639580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 </a:t>
                </a:r>
                <a:r>
                  <a:rPr lang="is-IS" sz="1800" dirty="0" smtClean="0"/>
                  <a:t>∙ </a:t>
                </a:r>
                <a:r>
                  <a:rPr lang="is-IS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62" name="Rak 61"/>
              <p:cNvCxnSpPr/>
              <p:nvPr/>
            </p:nvCxnSpPr>
            <p:spPr>
              <a:xfrm flipV="1">
                <a:off x="4025158" y="2201923"/>
                <a:ext cx="503257" cy="1039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ruta 58"/>
            <p:cNvSpPr txBox="1"/>
            <p:nvPr/>
          </p:nvSpPr>
          <p:spPr>
            <a:xfrm>
              <a:off x="2048139" y="2865161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63" name="Grupp 62"/>
          <p:cNvGrpSpPr>
            <a:grpSpLocks/>
          </p:cNvGrpSpPr>
          <p:nvPr/>
        </p:nvGrpSpPr>
        <p:grpSpPr bwMode="auto">
          <a:xfrm>
            <a:off x="7424852" y="2739347"/>
            <a:ext cx="364202" cy="583712"/>
            <a:chOff x="3981113" y="1865965"/>
            <a:chExt cx="365028" cy="582590"/>
          </a:xfrm>
        </p:grpSpPr>
        <p:sp>
          <p:nvSpPr>
            <p:cNvPr id="64" name="textruta 63"/>
            <p:cNvSpPr txBox="1">
              <a:spLocks noChangeArrowheads="1"/>
            </p:cNvSpPr>
            <p:nvPr/>
          </p:nvSpPr>
          <p:spPr bwMode="auto">
            <a:xfrm>
              <a:off x="3984576" y="1865965"/>
              <a:ext cx="328986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3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sp>
          <p:nvSpPr>
            <p:cNvPr id="65" name="textruta 64"/>
            <p:cNvSpPr txBox="1">
              <a:spLocks noChangeArrowheads="1"/>
            </p:cNvSpPr>
            <p:nvPr/>
          </p:nvSpPr>
          <p:spPr bwMode="auto">
            <a:xfrm>
              <a:off x="3981113" y="2079933"/>
              <a:ext cx="365028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9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cxnSp>
          <p:nvCxnSpPr>
            <p:cNvPr id="66" name="Rak 65"/>
            <p:cNvCxnSpPr/>
            <p:nvPr/>
          </p:nvCxnSpPr>
          <p:spPr>
            <a:xfrm>
              <a:off x="4025158" y="2202961"/>
              <a:ext cx="22604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p 66"/>
          <p:cNvGrpSpPr/>
          <p:nvPr/>
        </p:nvGrpSpPr>
        <p:grpSpPr>
          <a:xfrm>
            <a:off x="705088" y="5103724"/>
            <a:ext cx="677330" cy="632735"/>
            <a:chOff x="5758492" y="3675091"/>
            <a:chExt cx="677330" cy="632735"/>
          </a:xfrm>
        </p:grpSpPr>
        <p:grpSp>
          <p:nvGrpSpPr>
            <p:cNvPr id="68" name="Grupp 67"/>
            <p:cNvGrpSpPr>
              <a:grpSpLocks/>
            </p:cNvGrpSpPr>
            <p:nvPr/>
          </p:nvGrpSpPr>
          <p:grpSpPr bwMode="auto">
            <a:xfrm>
              <a:off x="5758492" y="3675091"/>
              <a:ext cx="338114" cy="632735"/>
              <a:chOff x="3970718" y="1875938"/>
              <a:chExt cx="338880" cy="631519"/>
            </a:xfrm>
          </p:grpSpPr>
          <p:sp>
            <p:nvSpPr>
              <p:cNvPr id="70" name="textruta 24"/>
              <p:cNvSpPr txBox="1">
                <a:spLocks noChangeArrowheads="1"/>
              </p:cNvSpPr>
              <p:nvPr/>
            </p:nvSpPr>
            <p:spPr bwMode="auto">
              <a:xfrm>
                <a:off x="3980612" y="1875938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71" name="textruta 25"/>
              <p:cNvSpPr txBox="1">
                <a:spLocks noChangeArrowheads="1"/>
              </p:cNvSpPr>
              <p:nvPr/>
            </p:nvSpPr>
            <p:spPr bwMode="auto">
              <a:xfrm>
                <a:off x="3970718" y="2138835"/>
                <a:ext cx="33222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6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72" name="Rak 71"/>
              <p:cNvCxnSpPr/>
              <p:nvPr/>
            </p:nvCxnSpPr>
            <p:spPr>
              <a:xfrm>
                <a:off x="4025158" y="2212935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ruta 68"/>
            <p:cNvSpPr txBox="1"/>
            <p:nvPr/>
          </p:nvSpPr>
          <p:spPr>
            <a:xfrm>
              <a:off x="618035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73" name="Grupp 72"/>
          <p:cNvGrpSpPr/>
          <p:nvPr/>
        </p:nvGrpSpPr>
        <p:grpSpPr>
          <a:xfrm>
            <a:off x="1471491" y="5103723"/>
            <a:ext cx="882841" cy="646331"/>
            <a:chOff x="1420768" y="2726285"/>
            <a:chExt cx="882841" cy="646331"/>
          </a:xfrm>
        </p:grpSpPr>
        <p:grpSp>
          <p:nvGrpSpPr>
            <p:cNvPr id="74" name="Grupp 73"/>
            <p:cNvGrpSpPr>
              <a:grpSpLocks/>
            </p:cNvGrpSpPr>
            <p:nvPr/>
          </p:nvGrpSpPr>
          <p:grpSpPr bwMode="auto">
            <a:xfrm>
              <a:off x="1420768" y="2726285"/>
              <a:ext cx="675248" cy="646331"/>
              <a:chOff x="3944435" y="1865965"/>
              <a:chExt cx="676778" cy="645088"/>
            </a:xfrm>
          </p:grpSpPr>
          <p:sp>
            <p:nvSpPr>
              <p:cNvPr id="76" name="textruta 75"/>
              <p:cNvSpPr txBox="1">
                <a:spLocks noChangeArrowheads="1"/>
              </p:cNvSpPr>
              <p:nvPr/>
            </p:nvSpPr>
            <p:spPr bwMode="auto">
              <a:xfrm>
                <a:off x="3947672" y="1865965"/>
                <a:ext cx="673541" cy="645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 </a:t>
                </a:r>
                <a:r>
                  <a:rPr lang="is-IS" sz="1800" dirty="0" smtClean="0"/>
                  <a:t>/ </a:t>
                </a:r>
                <a:r>
                  <a:rPr lang="sv-SE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  <a:p>
                <a:pPr eaLnBrk="1" hangingPunct="1"/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77" name="textruta 76"/>
              <p:cNvSpPr txBox="1">
                <a:spLocks noChangeArrowheads="1"/>
              </p:cNvSpPr>
              <p:nvPr/>
            </p:nvSpPr>
            <p:spPr bwMode="auto">
              <a:xfrm>
                <a:off x="3944435" y="2142431"/>
                <a:ext cx="676778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6 </a:t>
                </a:r>
                <a:r>
                  <a:rPr lang="is-IS" sz="1800" dirty="0" smtClean="0"/>
                  <a:t>/ </a:t>
                </a:r>
                <a:r>
                  <a:rPr lang="is-IS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78" name="Rak 77"/>
              <p:cNvCxnSpPr/>
              <p:nvPr/>
            </p:nvCxnSpPr>
            <p:spPr>
              <a:xfrm flipV="1">
                <a:off x="4025158" y="2201923"/>
                <a:ext cx="503257" cy="1039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ruta 74"/>
            <p:cNvSpPr txBox="1"/>
            <p:nvPr/>
          </p:nvSpPr>
          <p:spPr>
            <a:xfrm>
              <a:off x="2048139" y="2865161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80" name="Grupp 79"/>
          <p:cNvGrpSpPr>
            <a:grpSpLocks/>
          </p:cNvGrpSpPr>
          <p:nvPr/>
        </p:nvGrpSpPr>
        <p:grpSpPr bwMode="auto">
          <a:xfrm>
            <a:off x="2505306" y="5098048"/>
            <a:ext cx="323857" cy="638411"/>
            <a:chOff x="3981113" y="1846720"/>
            <a:chExt cx="324591" cy="637184"/>
          </a:xfrm>
        </p:grpSpPr>
        <p:sp>
          <p:nvSpPr>
            <p:cNvPr id="82" name="textruta 24"/>
            <p:cNvSpPr txBox="1">
              <a:spLocks noChangeArrowheads="1"/>
            </p:cNvSpPr>
            <p:nvPr/>
          </p:nvSpPr>
          <p:spPr bwMode="auto">
            <a:xfrm>
              <a:off x="3984576" y="1846720"/>
              <a:ext cx="306545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1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sp>
          <p:nvSpPr>
            <p:cNvPr id="83" name="textruta 25"/>
            <p:cNvSpPr txBox="1">
              <a:spLocks noChangeArrowheads="1"/>
            </p:cNvSpPr>
            <p:nvPr/>
          </p:nvSpPr>
          <p:spPr bwMode="auto">
            <a:xfrm>
              <a:off x="3981113" y="2115282"/>
              <a:ext cx="324591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3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cxnSp>
          <p:nvCxnSpPr>
            <p:cNvPr id="84" name="Rak 83"/>
            <p:cNvCxnSpPr/>
            <p:nvPr/>
          </p:nvCxnSpPr>
          <p:spPr>
            <a:xfrm>
              <a:off x="4025158" y="2202961"/>
              <a:ext cx="22604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p 84"/>
          <p:cNvGrpSpPr/>
          <p:nvPr/>
        </p:nvGrpSpPr>
        <p:grpSpPr>
          <a:xfrm>
            <a:off x="5618657" y="5156688"/>
            <a:ext cx="677330" cy="632735"/>
            <a:chOff x="5758492" y="3675091"/>
            <a:chExt cx="677330" cy="632735"/>
          </a:xfrm>
        </p:grpSpPr>
        <p:grpSp>
          <p:nvGrpSpPr>
            <p:cNvPr id="86" name="Grupp 85"/>
            <p:cNvGrpSpPr>
              <a:grpSpLocks/>
            </p:cNvGrpSpPr>
            <p:nvPr/>
          </p:nvGrpSpPr>
          <p:grpSpPr bwMode="auto">
            <a:xfrm>
              <a:off x="5758492" y="3675091"/>
              <a:ext cx="338114" cy="632735"/>
              <a:chOff x="3970718" y="1875938"/>
              <a:chExt cx="338880" cy="631519"/>
            </a:xfrm>
          </p:grpSpPr>
          <p:sp>
            <p:nvSpPr>
              <p:cNvPr id="88" name="textruta 24"/>
              <p:cNvSpPr txBox="1">
                <a:spLocks noChangeArrowheads="1"/>
              </p:cNvSpPr>
              <p:nvPr/>
            </p:nvSpPr>
            <p:spPr bwMode="auto">
              <a:xfrm>
                <a:off x="3980612" y="1875938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89" name="textruta 25"/>
              <p:cNvSpPr txBox="1">
                <a:spLocks noChangeArrowheads="1"/>
              </p:cNvSpPr>
              <p:nvPr/>
            </p:nvSpPr>
            <p:spPr bwMode="auto">
              <a:xfrm>
                <a:off x="3970718" y="2138835"/>
                <a:ext cx="31579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8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90" name="Rak 89"/>
              <p:cNvCxnSpPr/>
              <p:nvPr/>
            </p:nvCxnSpPr>
            <p:spPr>
              <a:xfrm>
                <a:off x="4025158" y="2212935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textruta 86"/>
            <p:cNvSpPr txBox="1"/>
            <p:nvPr/>
          </p:nvSpPr>
          <p:spPr>
            <a:xfrm>
              <a:off x="618035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91" name="Grupp 90"/>
          <p:cNvGrpSpPr/>
          <p:nvPr/>
        </p:nvGrpSpPr>
        <p:grpSpPr>
          <a:xfrm>
            <a:off x="6383768" y="5155434"/>
            <a:ext cx="882841" cy="646331"/>
            <a:chOff x="1420768" y="2726285"/>
            <a:chExt cx="882841" cy="646331"/>
          </a:xfrm>
        </p:grpSpPr>
        <p:grpSp>
          <p:nvGrpSpPr>
            <p:cNvPr id="92" name="Grupp 91"/>
            <p:cNvGrpSpPr>
              <a:grpSpLocks/>
            </p:cNvGrpSpPr>
            <p:nvPr/>
          </p:nvGrpSpPr>
          <p:grpSpPr bwMode="auto">
            <a:xfrm>
              <a:off x="1420768" y="2726285"/>
              <a:ext cx="675248" cy="646331"/>
              <a:chOff x="3944435" y="1865965"/>
              <a:chExt cx="676778" cy="645088"/>
            </a:xfrm>
          </p:grpSpPr>
          <p:sp>
            <p:nvSpPr>
              <p:cNvPr id="94" name="textruta 93"/>
              <p:cNvSpPr txBox="1">
                <a:spLocks noChangeArrowheads="1"/>
              </p:cNvSpPr>
              <p:nvPr/>
            </p:nvSpPr>
            <p:spPr bwMode="auto">
              <a:xfrm>
                <a:off x="3947672" y="1865965"/>
                <a:ext cx="673541" cy="645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 </a:t>
                </a:r>
                <a:r>
                  <a:rPr lang="is-IS" sz="1800" dirty="0" smtClean="0"/>
                  <a:t>/ </a:t>
                </a:r>
                <a:r>
                  <a:rPr lang="sv-SE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  <a:p>
                <a:pPr eaLnBrk="1" hangingPunct="1"/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95" name="textruta 94"/>
              <p:cNvSpPr txBox="1">
                <a:spLocks noChangeArrowheads="1"/>
              </p:cNvSpPr>
              <p:nvPr/>
            </p:nvSpPr>
            <p:spPr bwMode="auto">
              <a:xfrm>
                <a:off x="3944435" y="2142431"/>
                <a:ext cx="676778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8 </a:t>
                </a:r>
                <a:r>
                  <a:rPr lang="is-IS" sz="1800" dirty="0" smtClean="0"/>
                  <a:t>/ </a:t>
                </a:r>
                <a:r>
                  <a:rPr lang="is-IS" sz="1800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96" name="Rak 95"/>
              <p:cNvCxnSpPr/>
              <p:nvPr/>
            </p:nvCxnSpPr>
            <p:spPr>
              <a:xfrm flipV="1">
                <a:off x="4025158" y="2201923"/>
                <a:ext cx="503257" cy="1039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extruta 92"/>
            <p:cNvSpPr txBox="1"/>
            <p:nvPr/>
          </p:nvSpPr>
          <p:spPr>
            <a:xfrm>
              <a:off x="2048139" y="2865161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=</a:t>
              </a:r>
              <a:endParaRPr lang="sv-SE" dirty="0"/>
            </a:p>
          </p:txBody>
        </p:sp>
      </p:grpSp>
      <p:grpSp>
        <p:nvGrpSpPr>
          <p:cNvPr id="97" name="Grupp 96"/>
          <p:cNvGrpSpPr>
            <a:grpSpLocks/>
          </p:cNvGrpSpPr>
          <p:nvPr/>
        </p:nvGrpSpPr>
        <p:grpSpPr bwMode="auto">
          <a:xfrm>
            <a:off x="7468796" y="5156688"/>
            <a:ext cx="328242" cy="638411"/>
            <a:chOff x="3981113" y="1846720"/>
            <a:chExt cx="328986" cy="637184"/>
          </a:xfrm>
        </p:grpSpPr>
        <p:sp>
          <p:nvSpPr>
            <p:cNvPr id="98" name="textruta 24"/>
            <p:cNvSpPr txBox="1">
              <a:spLocks noChangeArrowheads="1"/>
            </p:cNvSpPr>
            <p:nvPr/>
          </p:nvSpPr>
          <p:spPr bwMode="auto">
            <a:xfrm>
              <a:off x="3984576" y="1846720"/>
              <a:ext cx="306545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1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sp>
          <p:nvSpPr>
            <p:cNvPr id="99" name="textruta 25"/>
            <p:cNvSpPr txBox="1">
              <a:spLocks noChangeArrowheads="1"/>
            </p:cNvSpPr>
            <p:nvPr/>
          </p:nvSpPr>
          <p:spPr bwMode="auto">
            <a:xfrm>
              <a:off x="3981113" y="2115282"/>
              <a:ext cx="328986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2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cxnSp>
          <p:nvCxnSpPr>
            <p:cNvPr id="100" name="Rak 99"/>
            <p:cNvCxnSpPr/>
            <p:nvPr/>
          </p:nvCxnSpPr>
          <p:spPr>
            <a:xfrm>
              <a:off x="4025158" y="2202961"/>
              <a:ext cx="22604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542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520700" y="725269"/>
            <a:ext cx="5905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Hur stor andel är färgad? </a:t>
            </a:r>
            <a:endParaRPr lang="sv-SE" b="1" dirty="0" smtClean="0"/>
          </a:p>
          <a:p>
            <a:r>
              <a:rPr lang="sv-SE" dirty="0" smtClean="0"/>
              <a:t>Svara </a:t>
            </a:r>
            <a:r>
              <a:rPr lang="sv-SE" dirty="0"/>
              <a:t>i bråkform, decimalform och procentform.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08" y="1594303"/>
            <a:ext cx="1003300" cy="5588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2382166"/>
            <a:ext cx="1790700" cy="647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08" y="3278199"/>
            <a:ext cx="1689100" cy="5207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08" y="3798899"/>
            <a:ext cx="2184400" cy="11430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208" y="5197512"/>
            <a:ext cx="2209800" cy="4953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208" y="5875143"/>
            <a:ext cx="1422400" cy="698500"/>
          </a:xfrm>
          <a:prstGeom prst="rect">
            <a:avLst/>
          </a:prstGeom>
        </p:spPr>
      </p:pic>
      <p:grpSp>
        <p:nvGrpSpPr>
          <p:cNvPr id="15" name="Grupp 14"/>
          <p:cNvGrpSpPr/>
          <p:nvPr/>
        </p:nvGrpSpPr>
        <p:grpSpPr>
          <a:xfrm>
            <a:off x="3108374" y="1498004"/>
            <a:ext cx="516033" cy="655100"/>
            <a:chOff x="5768859" y="3633414"/>
            <a:chExt cx="516033" cy="655100"/>
          </a:xfrm>
        </p:grpSpPr>
        <p:grpSp>
          <p:nvGrpSpPr>
            <p:cNvPr id="16" name="Grupp 15"/>
            <p:cNvGrpSpPr>
              <a:grpSpLocks/>
            </p:cNvGrpSpPr>
            <p:nvPr/>
          </p:nvGrpSpPr>
          <p:grpSpPr bwMode="auto">
            <a:xfrm>
              <a:off x="5768859" y="3633414"/>
              <a:ext cx="328242" cy="655100"/>
              <a:chOff x="3981113" y="1834339"/>
              <a:chExt cx="328986" cy="653840"/>
            </a:xfrm>
          </p:grpSpPr>
          <p:sp>
            <p:nvSpPr>
              <p:cNvPr id="18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9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/>
            <p:cNvSpPr txBox="1"/>
            <p:nvPr/>
          </p:nvSpPr>
          <p:spPr>
            <a:xfrm>
              <a:off x="602942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1" name="textruta 24"/>
          <p:cNvSpPr txBox="1">
            <a:spLocks noChangeArrowheads="1"/>
          </p:cNvSpPr>
          <p:nvPr/>
        </p:nvSpPr>
        <p:spPr bwMode="auto">
          <a:xfrm>
            <a:off x="3650919" y="1661631"/>
            <a:ext cx="822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0,5  =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22" name="textruta 24"/>
          <p:cNvSpPr txBox="1">
            <a:spLocks noChangeArrowheads="1"/>
          </p:cNvSpPr>
          <p:nvPr/>
        </p:nvSpPr>
        <p:spPr bwMode="auto">
          <a:xfrm>
            <a:off x="4369864" y="1637750"/>
            <a:ext cx="673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50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grpSp>
        <p:nvGrpSpPr>
          <p:cNvPr id="23" name="Grupp 22"/>
          <p:cNvGrpSpPr/>
          <p:nvPr/>
        </p:nvGrpSpPr>
        <p:grpSpPr>
          <a:xfrm>
            <a:off x="3162106" y="2374766"/>
            <a:ext cx="516033" cy="655100"/>
            <a:chOff x="5768859" y="3633414"/>
            <a:chExt cx="516033" cy="655100"/>
          </a:xfrm>
        </p:grpSpPr>
        <p:grpSp>
          <p:nvGrpSpPr>
            <p:cNvPr id="24" name="Grupp 23"/>
            <p:cNvGrpSpPr>
              <a:grpSpLocks/>
            </p:cNvGrpSpPr>
            <p:nvPr/>
          </p:nvGrpSpPr>
          <p:grpSpPr bwMode="auto">
            <a:xfrm>
              <a:off x="5768859" y="3633414"/>
              <a:ext cx="328242" cy="655100"/>
              <a:chOff x="3981113" y="1834339"/>
              <a:chExt cx="328986" cy="653840"/>
            </a:xfrm>
          </p:grpSpPr>
          <p:sp>
            <p:nvSpPr>
              <p:cNvPr id="26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27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8" name="Rak 27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ruta 24"/>
            <p:cNvSpPr txBox="1"/>
            <p:nvPr/>
          </p:nvSpPr>
          <p:spPr>
            <a:xfrm>
              <a:off x="602942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9" name="textruta 24"/>
          <p:cNvSpPr txBox="1">
            <a:spLocks noChangeArrowheads="1"/>
          </p:cNvSpPr>
          <p:nvPr/>
        </p:nvSpPr>
        <p:spPr bwMode="auto">
          <a:xfrm>
            <a:off x="3682053" y="2537424"/>
            <a:ext cx="9069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0,25 =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30" name="textruta 24"/>
          <p:cNvSpPr txBox="1">
            <a:spLocks noChangeArrowheads="1"/>
          </p:cNvSpPr>
          <p:nvPr/>
        </p:nvSpPr>
        <p:spPr bwMode="auto">
          <a:xfrm>
            <a:off x="4473135" y="2537424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25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3194600" y="3119142"/>
            <a:ext cx="516028" cy="655100"/>
            <a:chOff x="5768864" y="3633414"/>
            <a:chExt cx="516028" cy="655100"/>
          </a:xfrm>
        </p:grpSpPr>
        <p:grpSp>
          <p:nvGrpSpPr>
            <p:cNvPr id="32" name="Grupp 31"/>
            <p:cNvGrpSpPr>
              <a:grpSpLocks/>
            </p:cNvGrpSpPr>
            <p:nvPr/>
          </p:nvGrpSpPr>
          <p:grpSpPr bwMode="auto">
            <a:xfrm>
              <a:off x="5768864" y="3633414"/>
              <a:ext cx="329754" cy="655100"/>
              <a:chOff x="3981113" y="1834339"/>
              <a:chExt cx="330501" cy="653840"/>
            </a:xfrm>
          </p:grpSpPr>
          <p:sp>
            <p:nvSpPr>
              <p:cNvPr id="34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2459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35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36" name="Rak 35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ruta 32"/>
            <p:cNvSpPr txBox="1"/>
            <p:nvPr/>
          </p:nvSpPr>
          <p:spPr>
            <a:xfrm>
              <a:off x="602942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7" name="textruta 24"/>
          <p:cNvSpPr txBox="1">
            <a:spLocks noChangeArrowheads="1"/>
          </p:cNvSpPr>
          <p:nvPr/>
        </p:nvSpPr>
        <p:spPr bwMode="auto">
          <a:xfrm>
            <a:off x="3696779" y="3288587"/>
            <a:ext cx="9796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0,75  =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38" name="textruta 24"/>
          <p:cNvSpPr txBox="1">
            <a:spLocks noChangeArrowheads="1"/>
          </p:cNvSpPr>
          <p:nvPr/>
        </p:nvSpPr>
        <p:spPr bwMode="auto">
          <a:xfrm>
            <a:off x="4588986" y="3278199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75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grpSp>
        <p:nvGrpSpPr>
          <p:cNvPr id="39" name="Grupp 38"/>
          <p:cNvGrpSpPr/>
          <p:nvPr/>
        </p:nvGrpSpPr>
        <p:grpSpPr>
          <a:xfrm>
            <a:off x="3162029" y="4070049"/>
            <a:ext cx="590113" cy="655100"/>
            <a:chOff x="5719802" y="3633414"/>
            <a:chExt cx="590113" cy="655100"/>
          </a:xfrm>
        </p:grpSpPr>
        <p:grpSp>
          <p:nvGrpSpPr>
            <p:cNvPr id="40" name="Grupp 39"/>
            <p:cNvGrpSpPr>
              <a:grpSpLocks/>
            </p:cNvGrpSpPr>
            <p:nvPr/>
          </p:nvGrpSpPr>
          <p:grpSpPr bwMode="auto">
            <a:xfrm>
              <a:off x="5719802" y="3633414"/>
              <a:ext cx="431655" cy="655100"/>
              <a:chOff x="3931951" y="1834339"/>
              <a:chExt cx="432634" cy="653840"/>
            </a:xfrm>
          </p:grpSpPr>
          <p:sp>
            <p:nvSpPr>
              <p:cNvPr id="42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3" name="textruta 25"/>
              <p:cNvSpPr txBox="1">
                <a:spLocks noChangeArrowheads="1"/>
              </p:cNvSpPr>
              <p:nvPr/>
            </p:nvSpPr>
            <p:spPr bwMode="auto">
              <a:xfrm>
                <a:off x="3931951" y="2119557"/>
                <a:ext cx="43263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44" name="Rak 43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ruta 40"/>
            <p:cNvSpPr txBox="1"/>
            <p:nvPr/>
          </p:nvSpPr>
          <p:spPr>
            <a:xfrm>
              <a:off x="6054445" y="3805543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45" name="textruta 24"/>
          <p:cNvSpPr txBox="1">
            <a:spLocks noChangeArrowheads="1"/>
          </p:cNvSpPr>
          <p:nvPr/>
        </p:nvSpPr>
        <p:spPr bwMode="auto">
          <a:xfrm>
            <a:off x="3752142" y="4228850"/>
            <a:ext cx="9286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0,10  =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46" name="textruta 24"/>
          <p:cNvSpPr txBox="1">
            <a:spLocks noChangeArrowheads="1"/>
          </p:cNvSpPr>
          <p:nvPr/>
        </p:nvSpPr>
        <p:spPr bwMode="auto">
          <a:xfrm>
            <a:off x="4565296" y="4230849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10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grpSp>
        <p:nvGrpSpPr>
          <p:cNvPr id="47" name="Grupp 46"/>
          <p:cNvGrpSpPr/>
          <p:nvPr/>
        </p:nvGrpSpPr>
        <p:grpSpPr>
          <a:xfrm>
            <a:off x="3201527" y="5079494"/>
            <a:ext cx="550615" cy="655100"/>
            <a:chOff x="5759300" y="3633414"/>
            <a:chExt cx="550615" cy="655100"/>
          </a:xfrm>
        </p:grpSpPr>
        <p:grpSp>
          <p:nvGrpSpPr>
            <p:cNvPr id="48" name="Grupp 47"/>
            <p:cNvGrpSpPr>
              <a:grpSpLocks/>
            </p:cNvGrpSpPr>
            <p:nvPr/>
          </p:nvGrpSpPr>
          <p:grpSpPr bwMode="auto">
            <a:xfrm>
              <a:off x="5759300" y="3633414"/>
              <a:ext cx="351378" cy="655100"/>
              <a:chOff x="3971539" y="1834339"/>
              <a:chExt cx="352175" cy="653840"/>
            </a:xfrm>
          </p:grpSpPr>
          <p:sp>
            <p:nvSpPr>
              <p:cNvPr id="50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51" name="textruta 25"/>
              <p:cNvSpPr txBox="1">
                <a:spLocks noChangeArrowheads="1"/>
              </p:cNvSpPr>
              <p:nvPr/>
            </p:nvSpPr>
            <p:spPr bwMode="auto">
              <a:xfrm>
                <a:off x="3971539" y="2119557"/>
                <a:ext cx="35217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5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2" name="Rak 51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ruta 48"/>
            <p:cNvSpPr txBox="1"/>
            <p:nvPr/>
          </p:nvSpPr>
          <p:spPr>
            <a:xfrm>
              <a:off x="6054445" y="3805543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3" name="textruta 24"/>
          <p:cNvSpPr txBox="1">
            <a:spLocks noChangeArrowheads="1"/>
          </p:cNvSpPr>
          <p:nvPr/>
        </p:nvSpPr>
        <p:spPr bwMode="auto">
          <a:xfrm>
            <a:off x="3751112" y="5251623"/>
            <a:ext cx="9524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0,40  =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54" name="textruta 24"/>
          <p:cNvSpPr txBox="1">
            <a:spLocks noChangeArrowheads="1"/>
          </p:cNvSpPr>
          <p:nvPr/>
        </p:nvSpPr>
        <p:spPr bwMode="auto">
          <a:xfrm>
            <a:off x="4588986" y="5248352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40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grpSp>
        <p:nvGrpSpPr>
          <p:cNvPr id="55" name="Grupp 54"/>
          <p:cNvGrpSpPr/>
          <p:nvPr/>
        </p:nvGrpSpPr>
        <p:grpSpPr>
          <a:xfrm>
            <a:off x="3200492" y="5859579"/>
            <a:ext cx="550620" cy="655100"/>
            <a:chOff x="5759295" y="3633414"/>
            <a:chExt cx="550620" cy="655100"/>
          </a:xfrm>
        </p:grpSpPr>
        <p:grpSp>
          <p:nvGrpSpPr>
            <p:cNvPr id="56" name="Grupp 55"/>
            <p:cNvGrpSpPr>
              <a:grpSpLocks/>
            </p:cNvGrpSpPr>
            <p:nvPr/>
          </p:nvGrpSpPr>
          <p:grpSpPr bwMode="auto">
            <a:xfrm>
              <a:off x="5759295" y="3633414"/>
              <a:ext cx="343691" cy="655100"/>
              <a:chOff x="3971539" y="1834339"/>
              <a:chExt cx="344471" cy="653840"/>
            </a:xfrm>
          </p:grpSpPr>
          <p:sp>
            <p:nvSpPr>
              <p:cNvPr id="58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2898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59" name="textruta 25"/>
              <p:cNvSpPr txBox="1">
                <a:spLocks noChangeArrowheads="1"/>
              </p:cNvSpPr>
              <p:nvPr/>
            </p:nvSpPr>
            <p:spPr bwMode="auto">
              <a:xfrm>
                <a:off x="3971539" y="2119557"/>
                <a:ext cx="324592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60" name="Rak 59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ruta 56"/>
            <p:cNvSpPr txBox="1"/>
            <p:nvPr/>
          </p:nvSpPr>
          <p:spPr>
            <a:xfrm>
              <a:off x="6054445" y="3805543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61" name="textruta 24"/>
          <p:cNvSpPr txBox="1">
            <a:spLocks noChangeArrowheads="1"/>
          </p:cNvSpPr>
          <p:nvPr/>
        </p:nvSpPr>
        <p:spPr bwMode="auto">
          <a:xfrm>
            <a:off x="3751112" y="6031708"/>
            <a:ext cx="11850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0,666</a:t>
            </a:r>
            <a:r>
              <a:rPr lang="is-IS" sz="1800" dirty="0" smtClean="0">
                <a:latin typeface="Bradley Hand Bold"/>
                <a:cs typeface="Bradley Hand Bold"/>
              </a:rPr>
              <a:t>… </a:t>
            </a:r>
            <a:r>
              <a:rPr lang="is-IS" sz="1800" dirty="0" smtClean="0">
                <a:latin typeface="Bradley Hand Bold"/>
                <a:cs typeface="Bradley Hand Bold"/>
              </a:rPr>
              <a:t>≈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62" name="textruta 24"/>
          <p:cNvSpPr txBox="1">
            <a:spLocks noChangeArrowheads="1"/>
          </p:cNvSpPr>
          <p:nvPr/>
        </p:nvSpPr>
        <p:spPr bwMode="auto">
          <a:xfrm>
            <a:off x="4814378" y="6031708"/>
            <a:ext cx="712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67</a:t>
            </a:r>
            <a:r>
              <a:rPr lang="sv-SE" sz="1800" dirty="0" smtClean="0">
                <a:latin typeface="Bradley Hand Bold"/>
                <a:cs typeface="Bradley Hand Bold"/>
              </a:rPr>
              <a:t>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sp>
        <p:nvSpPr>
          <p:cNvPr id="63" name="textruta 24"/>
          <p:cNvSpPr txBox="1">
            <a:spLocks noChangeArrowheads="1"/>
          </p:cNvSpPr>
          <p:nvPr/>
        </p:nvSpPr>
        <p:spPr bwMode="auto">
          <a:xfrm>
            <a:off x="3803319" y="1814031"/>
            <a:ext cx="822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0,5  =</a:t>
            </a:r>
            <a:endParaRPr lang="sv-SE" sz="1800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92239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9" grpId="0"/>
      <p:bldP spid="30" grpId="0"/>
      <p:bldP spid="37" grpId="0"/>
      <p:bldP spid="38" grpId="0"/>
      <p:bldP spid="45" grpId="0"/>
      <p:bldP spid="46" grpId="0"/>
      <p:bldP spid="53" grpId="0"/>
      <p:bldP spid="54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475178" y="995918"/>
            <a:ext cx="208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Skriv i procentform.</a:t>
            </a:r>
          </a:p>
        </p:txBody>
      </p:sp>
      <p:grpSp>
        <p:nvGrpSpPr>
          <p:cNvPr id="12" name="Grupp 11"/>
          <p:cNvGrpSpPr/>
          <p:nvPr/>
        </p:nvGrpSpPr>
        <p:grpSpPr>
          <a:xfrm>
            <a:off x="988272" y="1549916"/>
            <a:ext cx="301660" cy="671701"/>
            <a:chOff x="3864458" y="1846460"/>
            <a:chExt cx="301660" cy="671701"/>
          </a:xfrm>
        </p:grpSpPr>
        <p:sp>
          <p:nvSpPr>
            <p:cNvPr id="13" name="textruta 12"/>
            <p:cNvSpPr txBox="1"/>
            <p:nvPr/>
          </p:nvSpPr>
          <p:spPr>
            <a:xfrm>
              <a:off x="3864458" y="18464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3</a:t>
              </a:r>
              <a:endParaRPr lang="sv-SE" dirty="0"/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3864458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4</a:t>
              </a:r>
              <a:endParaRPr lang="sv-SE" dirty="0"/>
            </a:p>
          </p:txBody>
        </p:sp>
        <p:cxnSp>
          <p:nvCxnSpPr>
            <p:cNvPr id="15" name="Rak 14"/>
            <p:cNvCxnSpPr/>
            <p:nvPr/>
          </p:nvCxnSpPr>
          <p:spPr>
            <a:xfrm>
              <a:off x="3864458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ktangel 15"/>
          <p:cNvSpPr/>
          <p:nvPr/>
        </p:nvSpPr>
        <p:spPr>
          <a:xfrm>
            <a:off x="934813" y="2371209"/>
            <a:ext cx="593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0,15</a:t>
            </a:r>
            <a:endParaRPr lang="sv-SE" dirty="0"/>
          </a:p>
        </p:txBody>
      </p:sp>
      <p:grpSp>
        <p:nvGrpSpPr>
          <p:cNvPr id="17" name="Grupp 16"/>
          <p:cNvGrpSpPr/>
          <p:nvPr/>
        </p:nvGrpSpPr>
        <p:grpSpPr>
          <a:xfrm>
            <a:off x="1017729" y="2939822"/>
            <a:ext cx="418654" cy="671701"/>
            <a:chOff x="3864458" y="1846460"/>
            <a:chExt cx="418654" cy="671701"/>
          </a:xfrm>
        </p:grpSpPr>
        <p:sp>
          <p:nvSpPr>
            <p:cNvPr id="18" name="textruta 17"/>
            <p:cNvSpPr txBox="1"/>
            <p:nvPr/>
          </p:nvSpPr>
          <p:spPr>
            <a:xfrm>
              <a:off x="3864458" y="1846460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13</a:t>
              </a:r>
              <a:endParaRPr lang="sv-SE" dirty="0"/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3864458" y="2148829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20</a:t>
              </a:r>
              <a:endParaRPr lang="sv-SE" dirty="0"/>
            </a:p>
          </p:txBody>
        </p:sp>
        <p:cxnSp>
          <p:nvCxnSpPr>
            <p:cNvPr id="20" name="Rak 19"/>
            <p:cNvCxnSpPr/>
            <p:nvPr/>
          </p:nvCxnSpPr>
          <p:spPr>
            <a:xfrm>
              <a:off x="3864458" y="2203366"/>
              <a:ext cx="41865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 20"/>
          <p:cNvGrpSpPr/>
          <p:nvPr/>
        </p:nvGrpSpPr>
        <p:grpSpPr>
          <a:xfrm>
            <a:off x="1057485" y="3840926"/>
            <a:ext cx="301660" cy="671701"/>
            <a:chOff x="3864458" y="1846460"/>
            <a:chExt cx="301660" cy="671701"/>
          </a:xfrm>
        </p:grpSpPr>
        <p:sp>
          <p:nvSpPr>
            <p:cNvPr id="22" name="textruta 21"/>
            <p:cNvSpPr txBox="1"/>
            <p:nvPr/>
          </p:nvSpPr>
          <p:spPr>
            <a:xfrm>
              <a:off x="3864458" y="184646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</a:t>
              </a:r>
              <a:endParaRPr lang="sv-SE" dirty="0"/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864458" y="214882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cxnSp>
          <p:nvCxnSpPr>
            <p:cNvPr id="24" name="Rak 23"/>
            <p:cNvCxnSpPr/>
            <p:nvPr/>
          </p:nvCxnSpPr>
          <p:spPr>
            <a:xfrm>
              <a:off x="3864458" y="2203366"/>
              <a:ext cx="30166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 24"/>
          <p:cNvGrpSpPr/>
          <p:nvPr/>
        </p:nvGrpSpPr>
        <p:grpSpPr>
          <a:xfrm>
            <a:off x="994609" y="5397421"/>
            <a:ext cx="535648" cy="671701"/>
            <a:chOff x="3864458" y="1846460"/>
            <a:chExt cx="535648" cy="671701"/>
          </a:xfrm>
        </p:grpSpPr>
        <p:sp>
          <p:nvSpPr>
            <p:cNvPr id="26" name="textruta 25"/>
            <p:cNvSpPr txBox="1"/>
            <p:nvPr/>
          </p:nvSpPr>
          <p:spPr>
            <a:xfrm>
              <a:off x="3927334" y="1846460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21</a:t>
              </a:r>
              <a:endParaRPr lang="sv-SE" dirty="0"/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3864458" y="2148829"/>
              <a:ext cx="535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300</a:t>
              </a:r>
              <a:endParaRPr lang="sv-SE" dirty="0"/>
            </a:p>
          </p:txBody>
        </p:sp>
        <p:cxnSp>
          <p:nvCxnSpPr>
            <p:cNvPr id="28" name="Rak 27"/>
            <p:cNvCxnSpPr/>
            <p:nvPr/>
          </p:nvCxnSpPr>
          <p:spPr>
            <a:xfrm>
              <a:off x="3864458" y="2203366"/>
              <a:ext cx="535648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ktangel 30"/>
          <p:cNvSpPr/>
          <p:nvPr/>
        </p:nvSpPr>
        <p:spPr>
          <a:xfrm>
            <a:off x="934813" y="4847962"/>
            <a:ext cx="710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0,145</a:t>
            </a:r>
            <a:endParaRPr lang="sv-SE" dirty="0"/>
          </a:p>
        </p:txBody>
      </p:sp>
      <p:sp>
        <p:nvSpPr>
          <p:cNvPr id="29" name="textruta 24"/>
          <p:cNvSpPr txBox="1">
            <a:spLocks noChangeArrowheads="1"/>
          </p:cNvSpPr>
          <p:nvPr/>
        </p:nvSpPr>
        <p:spPr bwMode="auto">
          <a:xfrm>
            <a:off x="2242288" y="1667619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Svar :  75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sp>
        <p:nvSpPr>
          <p:cNvPr id="30" name="textruta 24"/>
          <p:cNvSpPr txBox="1">
            <a:spLocks noChangeArrowheads="1"/>
          </p:cNvSpPr>
          <p:nvPr/>
        </p:nvSpPr>
        <p:spPr bwMode="auto">
          <a:xfrm>
            <a:off x="2242288" y="2370817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Svar :  15 </a:t>
            </a:r>
            <a:r>
              <a:rPr lang="sv-SE" sz="1800" dirty="0" smtClean="0">
                <a:latin typeface="+mn-lt"/>
                <a:cs typeface="Bradley Hand Bold"/>
              </a:rPr>
              <a:t>%</a:t>
            </a:r>
            <a:endParaRPr lang="sv-SE" sz="1800" dirty="0">
              <a:latin typeface="+mn-lt"/>
              <a:cs typeface="Bradley Hand Bold"/>
            </a:endParaRPr>
          </a:p>
        </p:txBody>
      </p:sp>
      <p:sp>
        <p:nvSpPr>
          <p:cNvPr id="33" name="textruta 24"/>
          <p:cNvSpPr txBox="1">
            <a:spLocks noChangeArrowheads="1"/>
          </p:cNvSpPr>
          <p:nvPr/>
        </p:nvSpPr>
        <p:spPr bwMode="auto">
          <a:xfrm>
            <a:off x="2242288" y="3057525"/>
            <a:ext cx="1428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Svar :  65 </a:t>
            </a:r>
            <a:r>
              <a:rPr lang="sv-SE" sz="1800" dirty="0" smtClean="0">
                <a:latin typeface="+mn-lt"/>
                <a:cs typeface="Bradley Hand Bold"/>
              </a:rPr>
              <a:t>% </a:t>
            </a:r>
            <a:endParaRPr lang="sv-SE" sz="1800" dirty="0">
              <a:latin typeface="+mn-lt"/>
              <a:cs typeface="Bradley Hand Bold"/>
            </a:endParaRPr>
          </a:p>
        </p:txBody>
      </p:sp>
      <p:sp>
        <p:nvSpPr>
          <p:cNvPr id="34" name="textruta 24"/>
          <p:cNvSpPr txBox="1">
            <a:spLocks noChangeArrowheads="1"/>
          </p:cNvSpPr>
          <p:nvPr/>
        </p:nvSpPr>
        <p:spPr bwMode="auto">
          <a:xfrm>
            <a:off x="2255112" y="3958629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Svar :  40 </a:t>
            </a:r>
            <a:r>
              <a:rPr lang="sv-SE" sz="1800" dirty="0" smtClean="0">
                <a:latin typeface="+mn-lt"/>
                <a:cs typeface="Bradley Hand Bold"/>
              </a:rPr>
              <a:t>% </a:t>
            </a:r>
            <a:endParaRPr lang="sv-SE" sz="1800" dirty="0">
              <a:latin typeface="+mn-lt"/>
              <a:cs typeface="Bradley Hand Bold"/>
            </a:endParaRPr>
          </a:p>
        </p:txBody>
      </p:sp>
      <p:sp>
        <p:nvSpPr>
          <p:cNvPr id="35" name="textruta 24"/>
          <p:cNvSpPr txBox="1">
            <a:spLocks noChangeArrowheads="1"/>
          </p:cNvSpPr>
          <p:nvPr/>
        </p:nvSpPr>
        <p:spPr bwMode="auto">
          <a:xfrm>
            <a:off x="2267936" y="4836855"/>
            <a:ext cx="16088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Svar :  14,5 </a:t>
            </a:r>
            <a:r>
              <a:rPr lang="sv-SE" sz="1800" dirty="0" smtClean="0">
                <a:latin typeface="+mn-lt"/>
                <a:cs typeface="Bradley Hand Bold"/>
              </a:rPr>
              <a:t>% </a:t>
            </a:r>
            <a:endParaRPr lang="sv-SE" sz="1800" dirty="0">
              <a:latin typeface="+mn-lt"/>
              <a:cs typeface="Bradley Hand Bold"/>
            </a:endParaRPr>
          </a:p>
        </p:txBody>
      </p:sp>
      <p:sp>
        <p:nvSpPr>
          <p:cNvPr id="36" name="textruta 24"/>
          <p:cNvSpPr txBox="1">
            <a:spLocks noChangeArrowheads="1"/>
          </p:cNvSpPr>
          <p:nvPr/>
        </p:nvSpPr>
        <p:spPr bwMode="auto">
          <a:xfrm>
            <a:off x="2267936" y="5515124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 smtClean="0">
                <a:latin typeface="Bradley Hand Bold"/>
                <a:cs typeface="Bradley Hand Bold"/>
              </a:rPr>
              <a:t>Svar :  7 </a:t>
            </a:r>
            <a:r>
              <a:rPr lang="sv-SE" sz="1800" dirty="0" smtClean="0">
                <a:latin typeface="+mn-lt"/>
                <a:cs typeface="Bradley Hand Bold"/>
              </a:rPr>
              <a:t>% </a:t>
            </a:r>
            <a:endParaRPr lang="sv-SE" sz="1800" dirty="0">
              <a:latin typeface="+mn-lt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22783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1" grpId="0"/>
      <p:bldP spid="29" grpId="0"/>
      <p:bldP spid="30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896972" y="986831"/>
            <a:ext cx="3686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Skriv talen som </a:t>
            </a:r>
            <a:r>
              <a:rPr lang="sv-SE" b="1" dirty="0" smtClean="0"/>
              <a:t>bråk </a:t>
            </a:r>
            <a:r>
              <a:rPr lang="sv-SE" b="1" dirty="0"/>
              <a:t>i enklaste form.</a:t>
            </a:r>
          </a:p>
        </p:txBody>
      </p:sp>
      <p:sp>
        <p:nvSpPr>
          <p:cNvPr id="4" name="Rektangel 3"/>
          <p:cNvSpPr/>
          <p:nvPr/>
        </p:nvSpPr>
        <p:spPr>
          <a:xfrm>
            <a:off x="1715349" y="1509752"/>
            <a:ext cx="476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0,5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1715349" y="2498209"/>
            <a:ext cx="635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20 %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5805320" y="1385466"/>
            <a:ext cx="635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84 </a:t>
            </a:r>
            <a:r>
              <a:rPr lang="fr-FR" dirty="0"/>
              <a:t>%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5847925" y="2498209"/>
            <a:ext cx="593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0,75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1030606" y="3471307"/>
            <a:ext cx="388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Du </a:t>
            </a:r>
            <a:r>
              <a:rPr lang="sv-SE" b="1" dirty="0" smtClean="0"/>
              <a:t>går </a:t>
            </a:r>
            <a:r>
              <a:rPr lang="sv-SE" b="1" dirty="0"/>
              <a:t>runt kvadraten i pilens riktning.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3512503"/>
            <a:ext cx="2190750" cy="206752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1030606" y="40974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Hur stor andel av </a:t>
            </a:r>
            <a:r>
              <a:rPr lang="sv-SE" dirty="0" smtClean="0"/>
              <a:t>omkretsen har </a:t>
            </a:r>
            <a:r>
              <a:rPr lang="sv-SE" dirty="0"/>
              <a:t>du </a:t>
            </a:r>
            <a:r>
              <a:rPr lang="sv-SE" dirty="0" smtClean="0"/>
              <a:t>gått när </a:t>
            </a:r>
            <a:r>
              <a:rPr lang="sv-SE" dirty="0"/>
              <a:t>du kommit </a:t>
            </a:r>
            <a:r>
              <a:rPr lang="sv-SE" dirty="0" smtClean="0"/>
              <a:t>till punkt </a:t>
            </a:r>
            <a:r>
              <a:rPr lang="sv-SE" dirty="0"/>
              <a:t>G?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30606" y="55720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Vid vilken punkt </a:t>
            </a:r>
            <a:r>
              <a:rPr lang="sv-SE" dirty="0" smtClean="0"/>
              <a:t>är </a:t>
            </a:r>
            <a:r>
              <a:rPr lang="sv-SE" dirty="0"/>
              <a:t>du </a:t>
            </a:r>
            <a:r>
              <a:rPr lang="sv-SE" dirty="0" smtClean="0"/>
              <a:t>när du gått </a:t>
            </a:r>
            <a:r>
              <a:rPr lang="sv-SE" dirty="0"/>
              <a:t>30 % av omkretsen?</a:t>
            </a:r>
          </a:p>
        </p:txBody>
      </p:sp>
      <p:sp>
        <p:nvSpPr>
          <p:cNvPr id="12" name="Rektangel 11"/>
          <p:cNvSpPr/>
          <p:nvPr/>
        </p:nvSpPr>
        <p:spPr>
          <a:xfrm>
            <a:off x="2738446" y="200613"/>
            <a:ext cx="3865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Andelen i bråkform och procentform</a:t>
            </a:r>
            <a:endParaRPr lang="sv-SE" b="1" dirty="0"/>
          </a:p>
        </p:txBody>
      </p:sp>
      <p:grpSp>
        <p:nvGrpSpPr>
          <p:cNvPr id="13" name="Grupp 12"/>
          <p:cNvGrpSpPr/>
          <p:nvPr/>
        </p:nvGrpSpPr>
        <p:grpSpPr>
          <a:xfrm>
            <a:off x="2567789" y="1374580"/>
            <a:ext cx="981645" cy="655100"/>
            <a:chOff x="5076790" y="3633414"/>
            <a:chExt cx="1020311" cy="655100"/>
          </a:xfrm>
        </p:grpSpPr>
        <p:grpSp>
          <p:nvGrpSpPr>
            <p:cNvPr id="14" name="Grupp 13"/>
            <p:cNvGrpSpPr>
              <a:grpSpLocks/>
            </p:cNvGrpSpPr>
            <p:nvPr/>
          </p:nvGrpSpPr>
          <p:grpSpPr bwMode="auto">
            <a:xfrm>
              <a:off x="5768859" y="3633414"/>
              <a:ext cx="328242" cy="655100"/>
              <a:chOff x="3981113" y="1834339"/>
              <a:chExt cx="328986" cy="653840"/>
            </a:xfrm>
          </p:grpSpPr>
          <p:sp>
            <p:nvSpPr>
              <p:cNvPr id="16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7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8" name="Rak 17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ruta 14"/>
            <p:cNvSpPr txBox="1"/>
            <p:nvPr/>
          </p:nvSpPr>
          <p:spPr>
            <a:xfrm>
              <a:off x="5076790" y="3803566"/>
              <a:ext cx="892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0,5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2447923" y="2331885"/>
            <a:ext cx="1193618" cy="655100"/>
            <a:chOff x="4893442" y="3633414"/>
            <a:chExt cx="1240633" cy="655100"/>
          </a:xfrm>
        </p:grpSpPr>
        <p:grpSp>
          <p:nvGrpSpPr>
            <p:cNvPr id="20" name="Grupp 19"/>
            <p:cNvGrpSpPr>
              <a:grpSpLocks/>
            </p:cNvGrpSpPr>
            <p:nvPr/>
          </p:nvGrpSpPr>
          <p:grpSpPr bwMode="auto">
            <a:xfrm>
              <a:off x="5768857" y="3633414"/>
              <a:ext cx="365218" cy="655100"/>
              <a:chOff x="3981113" y="1834339"/>
              <a:chExt cx="366046" cy="653840"/>
            </a:xfrm>
          </p:grpSpPr>
          <p:sp>
            <p:nvSpPr>
              <p:cNvPr id="22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23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6604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5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4" name="Rak 23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ruta 20"/>
            <p:cNvSpPr txBox="1"/>
            <p:nvPr/>
          </p:nvSpPr>
          <p:spPr>
            <a:xfrm>
              <a:off x="4893442" y="3795003"/>
              <a:ext cx="988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20 </a:t>
              </a:r>
              <a:r>
                <a:rPr lang="sv-SE" dirty="0" smtClean="0">
                  <a:cs typeface="Bradley Hand Bold"/>
                </a:rPr>
                <a:t>%</a:t>
              </a:r>
              <a:r>
                <a:rPr lang="sv-SE" dirty="0" smtClean="0">
                  <a:latin typeface="Bradley Hand Bold"/>
                  <a:cs typeface="Bradley Hand Bold"/>
                </a:rPr>
                <a:t>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26" name="Grupp 25"/>
          <p:cNvGrpSpPr>
            <a:grpSpLocks/>
          </p:cNvGrpSpPr>
          <p:nvPr/>
        </p:nvGrpSpPr>
        <p:grpSpPr bwMode="auto">
          <a:xfrm>
            <a:off x="8306447" y="1205327"/>
            <a:ext cx="492443" cy="655100"/>
            <a:chOff x="3915751" y="1834339"/>
            <a:chExt cx="513001" cy="653840"/>
          </a:xfrm>
        </p:grpSpPr>
        <p:sp>
          <p:nvSpPr>
            <p:cNvPr id="28" name="textruta 24"/>
            <p:cNvSpPr txBox="1">
              <a:spLocks noChangeArrowheads="1"/>
            </p:cNvSpPr>
            <p:nvPr/>
          </p:nvSpPr>
          <p:spPr bwMode="auto">
            <a:xfrm>
              <a:off x="3960563" y="1834339"/>
              <a:ext cx="468189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21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sp>
          <p:nvSpPr>
            <p:cNvPr id="29" name="textruta 25"/>
            <p:cNvSpPr txBox="1">
              <a:spLocks noChangeArrowheads="1"/>
            </p:cNvSpPr>
            <p:nvPr/>
          </p:nvSpPr>
          <p:spPr bwMode="auto">
            <a:xfrm>
              <a:off x="3915751" y="2119557"/>
              <a:ext cx="513001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 smtClean="0">
                  <a:latin typeface="Bradley Hand Bold"/>
                  <a:cs typeface="Bradley Hand Bold"/>
                </a:rPr>
                <a:t>25</a:t>
              </a:r>
              <a:endParaRPr lang="sv-SE" sz="1800" dirty="0">
                <a:latin typeface="Bradley Hand Bold"/>
                <a:cs typeface="Bradley Hand Bold"/>
              </a:endParaRPr>
            </a:p>
          </p:txBody>
        </p:sp>
        <p:cxnSp>
          <p:nvCxnSpPr>
            <p:cNvPr id="30" name="Rak 29"/>
            <p:cNvCxnSpPr/>
            <p:nvPr/>
          </p:nvCxnSpPr>
          <p:spPr>
            <a:xfrm>
              <a:off x="4025158" y="2202961"/>
              <a:ext cx="29115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 30"/>
          <p:cNvGrpSpPr/>
          <p:nvPr/>
        </p:nvGrpSpPr>
        <p:grpSpPr>
          <a:xfrm>
            <a:off x="6604422" y="2331885"/>
            <a:ext cx="1195845" cy="655100"/>
            <a:chOff x="4875041" y="3633414"/>
            <a:chExt cx="1242948" cy="655100"/>
          </a:xfrm>
        </p:grpSpPr>
        <p:grpSp>
          <p:nvGrpSpPr>
            <p:cNvPr id="32" name="Grupp 31"/>
            <p:cNvGrpSpPr>
              <a:grpSpLocks/>
            </p:cNvGrpSpPr>
            <p:nvPr/>
          </p:nvGrpSpPr>
          <p:grpSpPr bwMode="auto">
            <a:xfrm>
              <a:off x="5775379" y="3633414"/>
              <a:ext cx="342610" cy="655100"/>
              <a:chOff x="3987652" y="1834339"/>
              <a:chExt cx="343387" cy="653840"/>
            </a:xfrm>
          </p:grpSpPr>
          <p:sp>
            <p:nvSpPr>
              <p:cNvPr id="34" name="textruta 24"/>
              <p:cNvSpPr txBox="1">
                <a:spLocks noChangeArrowheads="1"/>
              </p:cNvSpPr>
              <p:nvPr/>
            </p:nvSpPr>
            <p:spPr bwMode="auto">
              <a:xfrm>
                <a:off x="3987652" y="1834339"/>
                <a:ext cx="33737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35" name="textruta 25"/>
              <p:cNvSpPr txBox="1">
                <a:spLocks noChangeArrowheads="1"/>
              </p:cNvSpPr>
              <p:nvPr/>
            </p:nvSpPr>
            <p:spPr bwMode="auto">
              <a:xfrm>
                <a:off x="3987652" y="2119557"/>
                <a:ext cx="34338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36" name="Rak 35"/>
              <p:cNvCxnSpPr/>
              <p:nvPr/>
            </p:nvCxnSpPr>
            <p:spPr>
              <a:xfrm>
                <a:off x="4025158" y="2202961"/>
                <a:ext cx="24482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ruta 32"/>
            <p:cNvSpPr txBox="1"/>
            <p:nvPr/>
          </p:nvSpPr>
          <p:spPr>
            <a:xfrm>
              <a:off x="4875041" y="3776298"/>
              <a:ext cx="944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0,75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38" name="Grupp 37"/>
          <p:cNvGrpSpPr/>
          <p:nvPr/>
        </p:nvGrpSpPr>
        <p:grpSpPr>
          <a:xfrm>
            <a:off x="3211027" y="4524421"/>
            <a:ext cx="1108238" cy="655100"/>
            <a:chOff x="4959573" y="3633414"/>
            <a:chExt cx="1151890" cy="655100"/>
          </a:xfrm>
        </p:grpSpPr>
        <p:grpSp>
          <p:nvGrpSpPr>
            <p:cNvPr id="39" name="Grupp 38"/>
            <p:cNvGrpSpPr>
              <a:grpSpLocks/>
            </p:cNvGrpSpPr>
            <p:nvPr/>
          </p:nvGrpSpPr>
          <p:grpSpPr bwMode="auto">
            <a:xfrm>
              <a:off x="5768854" y="3633414"/>
              <a:ext cx="342609" cy="655100"/>
              <a:chOff x="3981113" y="1834339"/>
              <a:chExt cx="343386" cy="653840"/>
            </a:xfrm>
          </p:grpSpPr>
          <p:sp>
            <p:nvSpPr>
              <p:cNvPr id="41" name="textruta 24"/>
              <p:cNvSpPr txBox="1">
                <a:spLocks noChangeArrowheads="1"/>
              </p:cNvSpPr>
              <p:nvPr/>
            </p:nvSpPr>
            <p:spPr bwMode="auto">
              <a:xfrm>
                <a:off x="3987023" y="1834339"/>
                <a:ext cx="33737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2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433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43" name="Rak 42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ruta 39"/>
            <p:cNvSpPr txBox="1"/>
            <p:nvPr/>
          </p:nvSpPr>
          <p:spPr>
            <a:xfrm>
              <a:off x="4959573" y="3776298"/>
              <a:ext cx="892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Svar :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46" name="textruta 45"/>
          <p:cNvSpPr txBox="1"/>
          <p:nvPr/>
        </p:nvSpPr>
        <p:spPr>
          <a:xfrm>
            <a:off x="3270791" y="6033711"/>
            <a:ext cx="252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Svar : Vid punkten C 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44" name="Grupp 43"/>
          <p:cNvGrpSpPr/>
          <p:nvPr/>
        </p:nvGrpSpPr>
        <p:grpSpPr>
          <a:xfrm>
            <a:off x="7395134" y="1202668"/>
            <a:ext cx="911313" cy="684127"/>
            <a:chOff x="6133333" y="978671"/>
            <a:chExt cx="911313" cy="684127"/>
          </a:xfrm>
        </p:grpSpPr>
        <p:grpSp>
          <p:nvGrpSpPr>
            <p:cNvPr id="45" name="Grupp 44"/>
            <p:cNvGrpSpPr/>
            <p:nvPr/>
          </p:nvGrpSpPr>
          <p:grpSpPr>
            <a:xfrm>
              <a:off x="6133333" y="978671"/>
              <a:ext cx="825867" cy="684127"/>
              <a:chOff x="3807694" y="1834034"/>
              <a:chExt cx="825867" cy="684127"/>
            </a:xfrm>
          </p:grpSpPr>
          <p:sp>
            <p:nvSpPr>
              <p:cNvPr id="48" name="textruta 47"/>
              <p:cNvSpPr txBox="1"/>
              <p:nvPr/>
            </p:nvSpPr>
            <p:spPr>
              <a:xfrm>
                <a:off x="3910286" y="1834034"/>
                <a:ext cx="7232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84/4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9" name="textruta 48"/>
              <p:cNvSpPr txBox="1"/>
              <p:nvPr/>
            </p:nvSpPr>
            <p:spPr>
              <a:xfrm>
                <a:off x="3807694" y="2148829"/>
                <a:ext cx="8258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 Bold"/>
                    <a:cs typeface="Bradley Hand Bold"/>
                  </a:rPr>
                  <a:t>1</a:t>
                </a:r>
                <a:r>
                  <a:rPr lang="sv-SE" dirty="0" smtClean="0">
                    <a:latin typeface="Bradley Hand Bold"/>
                    <a:cs typeface="Bradley Hand Bold"/>
                  </a:rPr>
                  <a:t>00/4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0" name="Rak 49"/>
              <p:cNvCxnSpPr/>
              <p:nvPr/>
            </p:nvCxnSpPr>
            <p:spPr>
              <a:xfrm>
                <a:off x="3910286" y="2203366"/>
                <a:ext cx="57762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ruta 46"/>
            <p:cNvSpPr txBox="1"/>
            <p:nvPr/>
          </p:nvSpPr>
          <p:spPr>
            <a:xfrm>
              <a:off x="6777946" y="113606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1" name="textruta 50"/>
          <p:cNvSpPr txBox="1"/>
          <p:nvPr/>
        </p:nvSpPr>
        <p:spPr>
          <a:xfrm>
            <a:off x="6583122" y="1374580"/>
            <a:ext cx="94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84 </a:t>
            </a:r>
            <a:r>
              <a:rPr lang="sv-SE" dirty="0" smtClean="0">
                <a:cs typeface="Bradley Hand Bold"/>
              </a:rPr>
              <a:t>%</a:t>
            </a:r>
            <a:r>
              <a:rPr lang="sv-SE" dirty="0" smtClean="0">
                <a:latin typeface="Bradley Hand Bold"/>
                <a:cs typeface="Bradley Hand Bold"/>
              </a:rPr>
              <a:t> =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024979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46" grpId="0"/>
      <p:bldP spid="5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452</Words>
  <Application>Microsoft Macintosh PowerPoint</Application>
  <PresentationFormat>Bildspel på skärmen (4:3)</PresentationFormat>
  <Paragraphs>156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29</cp:revision>
  <dcterms:created xsi:type="dcterms:W3CDTF">2017-04-14T14:35:34Z</dcterms:created>
  <dcterms:modified xsi:type="dcterms:W3CDTF">2017-08-08T10:07:10Z</dcterms:modified>
</cp:coreProperties>
</file>