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5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5" autoAdjust="0"/>
    <p:restoredTop sz="99798" autoAdjust="0"/>
  </p:normalViewPr>
  <p:slideViewPr>
    <p:cSldViewPr snapToGrid="0" snapToObjects="1">
      <p:cViewPr>
        <p:scale>
          <a:sx n="143" d="100"/>
          <a:sy n="143" d="100"/>
        </p:scale>
        <p:origin x="-872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3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0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62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7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2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3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12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8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7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6367" y="152492"/>
            <a:ext cx="8892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5.4				   		      Lägesmått</a:t>
            </a:r>
            <a:endParaRPr lang="sv-SE" sz="2400" b="1" dirty="0"/>
          </a:p>
        </p:txBody>
      </p:sp>
      <p:sp>
        <p:nvSpPr>
          <p:cNvPr id="3" name="Rektangel 2"/>
          <p:cNvSpPr/>
          <p:nvPr/>
        </p:nvSpPr>
        <p:spPr>
          <a:xfrm>
            <a:off x="1310884" y="947124"/>
            <a:ext cx="6914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 att beskriva ett statistiskt material använder vi oss av </a:t>
            </a:r>
            <a:r>
              <a:rPr lang="sv-SE" b="1" i="1" dirty="0" smtClean="0">
                <a:solidFill>
                  <a:srgbClr val="800000"/>
                </a:solidFill>
              </a:rPr>
              <a:t>lägesmått</a:t>
            </a:r>
            <a:r>
              <a:rPr lang="sv-SE" dirty="0"/>
              <a:t>.</a:t>
            </a:r>
          </a:p>
        </p:txBody>
      </p:sp>
      <p:sp>
        <p:nvSpPr>
          <p:cNvPr id="4" name="Rektangel 3"/>
          <p:cNvSpPr/>
          <p:nvPr/>
        </p:nvSpPr>
        <p:spPr>
          <a:xfrm>
            <a:off x="1361346" y="1248337"/>
            <a:ext cx="7397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 vanligaste lägesmåtten är </a:t>
            </a:r>
            <a:r>
              <a:rPr lang="sv-SE" b="1" i="1" dirty="0">
                <a:solidFill>
                  <a:srgbClr val="800000"/>
                </a:solidFill>
              </a:rPr>
              <a:t>medelvärde, median </a:t>
            </a:r>
            <a:r>
              <a:rPr lang="sv-SE" dirty="0"/>
              <a:t>och</a:t>
            </a:r>
            <a:r>
              <a:rPr lang="sv-SE" b="1" i="1" dirty="0">
                <a:solidFill>
                  <a:srgbClr val="800000"/>
                </a:solidFill>
              </a:rPr>
              <a:t> typvärde</a:t>
            </a:r>
            <a:r>
              <a:rPr lang="sv-SE" dirty="0"/>
              <a:t>.</a:t>
            </a:r>
          </a:p>
        </p:txBody>
      </p:sp>
      <p:sp>
        <p:nvSpPr>
          <p:cNvPr id="5" name="Rektangel 4"/>
          <p:cNvSpPr/>
          <p:nvPr/>
        </p:nvSpPr>
        <p:spPr>
          <a:xfrm>
            <a:off x="530774" y="3414135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Typvärde</a:t>
            </a:r>
          </a:p>
        </p:txBody>
      </p:sp>
      <p:sp>
        <p:nvSpPr>
          <p:cNvPr id="6" name="Rektangel 5"/>
          <p:cNvSpPr/>
          <p:nvPr/>
        </p:nvSpPr>
        <p:spPr>
          <a:xfrm>
            <a:off x="1613122" y="1982562"/>
            <a:ext cx="7364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Under en vårvecka i Gävle uppmättes följande temperaturer: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109" y="2351894"/>
            <a:ext cx="5633756" cy="591298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60039" y="3968789"/>
            <a:ext cx="25016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Typvärdet är det värde som är vanligast </a:t>
            </a:r>
            <a:r>
              <a:rPr lang="sv-SE" dirty="0" smtClean="0"/>
              <a:t>i en  statistisk undersökning.</a:t>
            </a:r>
          </a:p>
        </p:txBody>
      </p:sp>
      <p:sp>
        <p:nvSpPr>
          <p:cNvPr id="9" name="Rektangel 8"/>
          <p:cNvSpPr/>
          <p:nvPr/>
        </p:nvSpPr>
        <p:spPr>
          <a:xfrm>
            <a:off x="3797027" y="3451561"/>
            <a:ext cx="1344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Medelvärde</a:t>
            </a:r>
          </a:p>
        </p:txBody>
      </p:sp>
      <p:sp>
        <p:nvSpPr>
          <p:cNvPr id="10" name="Rektangel 9"/>
          <p:cNvSpPr/>
          <p:nvPr/>
        </p:nvSpPr>
        <p:spPr>
          <a:xfrm>
            <a:off x="3111287" y="3968789"/>
            <a:ext cx="2923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vi </a:t>
            </a:r>
            <a:r>
              <a:rPr lang="sv-SE" b="1" dirty="0">
                <a:solidFill>
                  <a:srgbClr val="800000"/>
                </a:solidFill>
              </a:rPr>
              <a:t>adderar</a:t>
            </a:r>
            <a:r>
              <a:rPr lang="sv-SE" dirty="0"/>
              <a:t> alla </a:t>
            </a:r>
            <a:r>
              <a:rPr lang="sv-SE" dirty="0" smtClean="0"/>
              <a:t>temperaturer </a:t>
            </a:r>
            <a:r>
              <a:rPr lang="sv-SE" dirty="0"/>
              <a:t>och sen </a:t>
            </a:r>
            <a:r>
              <a:rPr lang="sv-SE" b="1" dirty="0">
                <a:solidFill>
                  <a:srgbClr val="800000"/>
                </a:solidFill>
              </a:rPr>
              <a:t>dividerar med antalet </a:t>
            </a:r>
            <a:r>
              <a:rPr lang="sv-SE" dirty="0"/>
              <a:t>dagar får vi </a:t>
            </a:r>
            <a:r>
              <a:rPr lang="sv-SE" dirty="0" smtClean="0"/>
              <a:t>medelvärdet.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3553685" y="5966934"/>
            <a:ext cx="2125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cs typeface="Bradley Hand Bold"/>
              </a:rPr>
              <a:t>Medelvärde = </a:t>
            </a:r>
            <a:r>
              <a:rPr lang="sv-SE" b="1" dirty="0">
                <a:solidFill>
                  <a:srgbClr val="800000"/>
                </a:solidFill>
                <a:cs typeface="Bradley Hand Bold"/>
              </a:rPr>
              <a:t>10 °</a:t>
            </a:r>
            <a:r>
              <a:rPr lang="sv-SE" b="1" dirty="0" smtClean="0">
                <a:solidFill>
                  <a:srgbClr val="800000"/>
                </a:solidFill>
                <a:cs typeface="Bradley Hand Bold"/>
              </a:rPr>
              <a:t>C</a:t>
            </a:r>
            <a:endParaRPr lang="sv-SE" b="1" dirty="0">
              <a:solidFill>
                <a:srgbClr val="800000"/>
              </a:solidFill>
              <a:cs typeface="Bradley Hand Bold"/>
            </a:endParaRPr>
          </a:p>
        </p:txBody>
      </p:sp>
      <p:grpSp>
        <p:nvGrpSpPr>
          <p:cNvPr id="34" name="Grupp 33"/>
          <p:cNvGrpSpPr/>
          <p:nvPr/>
        </p:nvGrpSpPr>
        <p:grpSpPr>
          <a:xfrm>
            <a:off x="2798547" y="5169118"/>
            <a:ext cx="3509020" cy="738667"/>
            <a:chOff x="2754284" y="5185646"/>
            <a:chExt cx="3509020" cy="738667"/>
          </a:xfrm>
        </p:grpSpPr>
        <p:grpSp>
          <p:nvGrpSpPr>
            <p:cNvPr id="12" name="Grupp 11"/>
            <p:cNvGrpSpPr/>
            <p:nvPr/>
          </p:nvGrpSpPr>
          <p:grpSpPr>
            <a:xfrm>
              <a:off x="2754284" y="5185646"/>
              <a:ext cx="2932558" cy="738667"/>
              <a:chOff x="1664856" y="5063225"/>
              <a:chExt cx="2932558" cy="738667"/>
            </a:xfrm>
          </p:grpSpPr>
          <p:grpSp>
            <p:nvGrpSpPr>
              <p:cNvPr id="13" name="Grupp 12"/>
              <p:cNvGrpSpPr/>
              <p:nvPr/>
            </p:nvGrpSpPr>
            <p:grpSpPr>
              <a:xfrm>
                <a:off x="1664856" y="5063225"/>
                <a:ext cx="2932558" cy="738667"/>
                <a:chOff x="2448095" y="3377078"/>
                <a:chExt cx="2932558" cy="738667"/>
              </a:xfrm>
            </p:grpSpPr>
            <p:grpSp>
              <p:nvGrpSpPr>
                <p:cNvPr id="15" name="Grupp 14"/>
                <p:cNvGrpSpPr>
                  <a:grpSpLocks/>
                </p:cNvGrpSpPr>
                <p:nvPr/>
              </p:nvGrpSpPr>
              <p:grpSpPr bwMode="auto">
                <a:xfrm>
                  <a:off x="2448095" y="3377078"/>
                  <a:ext cx="2670623" cy="738667"/>
                  <a:chOff x="3852825" y="1834614"/>
                  <a:chExt cx="2669381" cy="738874"/>
                </a:xfrm>
              </p:grpSpPr>
              <p:sp>
                <p:nvSpPr>
                  <p:cNvPr id="17" name="textruta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52825" y="1834614"/>
                    <a:ext cx="2669381" cy="369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de-DE" sz="1800" dirty="0"/>
                      <a:t>7 + 7 </a:t>
                    </a:r>
                    <a:r>
                      <a:rPr lang="de-DE" sz="1800" dirty="0" smtClean="0"/>
                      <a:t>+ 12 + 13 + 15 + 9 + </a:t>
                    </a:r>
                    <a:r>
                      <a:rPr lang="de-DE" sz="1800" dirty="0"/>
                      <a:t>7</a:t>
                    </a:r>
                    <a:endParaRPr lang="sv-SE" sz="1800" dirty="0">
                      <a:latin typeface="+mn-lt"/>
                      <a:cs typeface="Bradley Hand Bold"/>
                    </a:endParaRPr>
                  </a:p>
                </p:txBody>
              </p:sp>
              <p:sp>
                <p:nvSpPr>
                  <p:cNvPr id="18" name="textruta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3427" y="2204051"/>
                    <a:ext cx="301520" cy="3694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 smtClean="0">
                        <a:latin typeface="+mn-lt"/>
                        <a:cs typeface="Bradley Hand Bold"/>
                      </a:rPr>
                      <a:t>7</a:t>
                    </a:r>
                    <a:endParaRPr lang="sv-SE" sz="1800" dirty="0">
                      <a:latin typeface="+mn-lt"/>
                      <a:cs typeface="Bradley Hand Bold"/>
                    </a:endParaRPr>
                  </a:p>
                </p:txBody>
              </p:sp>
              <p:cxnSp>
                <p:nvCxnSpPr>
                  <p:cNvPr id="19" name="Rak 18"/>
                  <p:cNvCxnSpPr/>
                  <p:nvPr/>
                </p:nvCxnSpPr>
                <p:spPr>
                  <a:xfrm>
                    <a:off x="3980917" y="2203748"/>
                    <a:ext cx="2317797" cy="302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textruta 15"/>
                <p:cNvSpPr txBox="1"/>
                <p:nvPr/>
              </p:nvSpPr>
              <p:spPr>
                <a:xfrm>
                  <a:off x="5125183" y="3515222"/>
                  <a:ext cx="2554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 smtClean="0"/>
                    <a:t>=</a:t>
                  </a:r>
                  <a:endParaRPr lang="sv-SE" dirty="0"/>
                </a:p>
              </p:txBody>
            </p:sp>
          </p:grpSp>
          <p:sp>
            <p:nvSpPr>
              <p:cNvPr id="14" name="textruta 13"/>
              <p:cNvSpPr txBox="1"/>
              <p:nvPr/>
            </p:nvSpPr>
            <p:spPr>
              <a:xfrm>
                <a:off x="4130732" y="5201117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cs typeface="Bradley Hand Bold"/>
                  </a:rPr>
                  <a:t>°C</a:t>
                </a:r>
                <a:endParaRPr lang="sv-SE" dirty="0">
                  <a:cs typeface="Bradley Hand Bold"/>
                </a:endParaRPr>
              </a:p>
            </p:txBody>
          </p:sp>
        </p:grpSp>
        <p:sp>
          <p:nvSpPr>
            <p:cNvPr id="25" name="Rektangel 24"/>
            <p:cNvSpPr/>
            <p:nvPr/>
          </p:nvSpPr>
          <p:spPr>
            <a:xfrm>
              <a:off x="5591162" y="5324042"/>
              <a:ext cx="67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 smtClean="0">
                  <a:solidFill>
                    <a:srgbClr val="800000"/>
                  </a:solidFill>
                  <a:cs typeface="Bradley Hand Bold"/>
                </a:rPr>
                <a:t>10 </a:t>
              </a:r>
              <a:r>
                <a:rPr lang="sv-SE" b="1" dirty="0">
                  <a:solidFill>
                    <a:srgbClr val="800000"/>
                  </a:solidFill>
                  <a:cs typeface="Bradley Hand Bold"/>
                </a:rPr>
                <a:t>°C</a:t>
              </a:r>
            </a:p>
          </p:txBody>
        </p:sp>
      </p:grpSp>
      <p:sp>
        <p:nvSpPr>
          <p:cNvPr id="26" name="Rektangel 25"/>
          <p:cNvSpPr/>
          <p:nvPr/>
        </p:nvSpPr>
        <p:spPr>
          <a:xfrm>
            <a:off x="7304320" y="3451561"/>
            <a:ext cx="921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Median</a:t>
            </a:r>
          </a:p>
        </p:txBody>
      </p:sp>
      <p:sp>
        <p:nvSpPr>
          <p:cNvPr id="27" name="Rektangel 26"/>
          <p:cNvSpPr/>
          <p:nvPr/>
        </p:nvSpPr>
        <p:spPr>
          <a:xfrm>
            <a:off x="6619501" y="3968789"/>
            <a:ext cx="26812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Vi skriver först </a:t>
            </a:r>
            <a:r>
              <a:rPr lang="sv-SE" dirty="0"/>
              <a:t>värdena i storleksordning.</a:t>
            </a:r>
          </a:p>
          <a:p>
            <a:r>
              <a:rPr lang="sv-SE" dirty="0"/>
              <a:t>Det tal som </a:t>
            </a:r>
            <a:r>
              <a:rPr lang="sv-SE" b="1" dirty="0">
                <a:solidFill>
                  <a:srgbClr val="800000"/>
                </a:solidFill>
              </a:rPr>
              <a:t>står i mitten </a:t>
            </a:r>
            <a:r>
              <a:rPr lang="sv-SE" dirty="0"/>
              <a:t>är medianen.</a:t>
            </a:r>
          </a:p>
        </p:txBody>
      </p:sp>
      <p:sp>
        <p:nvSpPr>
          <p:cNvPr id="28" name="Rektangel 27"/>
          <p:cNvSpPr/>
          <p:nvPr/>
        </p:nvSpPr>
        <p:spPr>
          <a:xfrm>
            <a:off x="6676855" y="5307514"/>
            <a:ext cx="2429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7 </a:t>
            </a:r>
            <a:r>
              <a:rPr lang="de-DE" dirty="0" smtClean="0"/>
              <a:t>   7   7   9   12   13   15</a:t>
            </a:r>
            <a:endParaRPr lang="sv-SE" dirty="0">
              <a:cs typeface="Bradley Hand Bold"/>
            </a:endParaRPr>
          </a:p>
        </p:txBody>
      </p:sp>
      <p:sp>
        <p:nvSpPr>
          <p:cNvPr id="29" name="Ellips 28"/>
          <p:cNvSpPr/>
          <p:nvPr/>
        </p:nvSpPr>
        <p:spPr>
          <a:xfrm>
            <a:off x="7535815" y="5337738"/>
            <a:ext cx="304276" cy="30931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2" name="Grupp 31"/>
          <p:cNvGrpSpPr/>
          <p:nvPr/>
        </p:nvGrpSpPr>
        <p:grpSpPr>
          <a:xfrm>
            <a:off x="6969948" y="5966252"/>
            <a:ext cx="1789370" cy="370014"/>
            <a:chOff x="6525282" y="5973371"/>
            <a:chExt cx="1789370" cy="370014"/>
          </a:xfrm>
        </p:grpSpPr>
        <p:sp>
          <p:nvSpPr>
            <p:cNvPr id="30" name="textruta 29"/>
            <p:cNvSpPr txBox="1"/>
            <p:nvPr/>
          </p:nvSpPr>
          <p:spPr>
            <a:xfrm>
              <a:off x="6525282" y="5973371"/>
              <a:ext cx="133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cs typeface="Bradley Hand Bold"/>
                </a:rPr>
                <a:t>Medianen =</a:t>
              </a:r>
              <a:endParaRPr lang="sv-SE" dirty="0">
                <a:cs typeface="Bradley Hand Bold"/>
              </a:endParaRPr>
            </a:p>
          </p:txBody>
        </p:sp>
        <p:sp>
          <p:nvSpPr>
            <p:cNvPr id="31" name="Rektangel 30"/>
            <p:cNvSpPr/>
            <p:nvPr/>
          </p:nvSpPr>
          <p:spPr>
            <a:xfrm>
              <a:off x="7759617" y="5974053"/>
              <a:ext cx="5550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 smtClean="0">
                  <a:solidFill>
                    <a:srgbClr val="800000"/>
                  </a:solidFill>
                  <a:cs typeface="Bradley Hand Bold"/>
                </a:rPr>
                <a:t>9 </a:t>
              </a:r>
              <a:r>
                <a:rPr lang="sv-SE" b="1" dirty="0">
                  <a:solidFill>
                    <a:srgbClr val="800000"/>
                  </a:solidFill>
                  <a:cs typeface="Bradley Hand Bold"/>
                </a:rPr>
                <a:t>°C</a:t>
              </a:r>
            </a:p>
          </p:txBody>
        </p:sp>
      </p:grpSp>
      <p:sp>
        <p:nvSpPr>
          <p:cNvPr id="33" name="Rektangel 32"/>
          <p:cNvSpPr/>
          <p:nvPr/>
        </p:nvSpPr>
        <p:spPr>
          <a:xfrm>
            <a:off x="316954" y="5966934"/>
            <a:ext cx="1779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Typvärdet = </a:t>
            </a:r>
            <a:r>
              <a:rPr lang="sv-SE" b="1" dirty="0">
                <a:solidFill>
                  <a:srgbClr val="800000"/>
                </a:solidFill>
              </a:rPr>
              <a:t>7 °C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888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26" grpId="0"/>
      <p:bldP spid="27" grpId="0"/>
      <p:bldP spid="28" grpId="0"/>
      <p:bldP spid="29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56562"/>
              </p:ext>
            </p:extLst>
          </p:nvPr>
        </p:nvGraphicFramePr>
        <p:xfrm>
          <a:off x="498162" y="838222"/>
          <a:ext cx="6095999" cy="736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62818">
                <a:tc>
                  <a:txBody>
                    <a:bodyPr/>
                    <a:lstStyle/>
                    <a:p>
                      <a:r>
                        <a:rPr lang="sv-SE" dirty="0" smtClean="0"/>
                        <a:t> Mån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Tis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Ons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Tor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Fre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Lör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Sön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8 mm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 mm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r>
                        <a:rPr lang="sv-SE" baseline="0" dirty="0" smtClean="0"/>
                        <a:t> mm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r>
                        <a:rPr lang="sv-SE" baseline="0" dirty="0" smtClean="0"/>
                        <a:t> mm 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 mm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7 mm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36</a:t>
                      </a:r>
                      <a:r>
                        <a:rPr lang="sv-SE" baseline="0" dirty="0" smtClean="0"/>
                        <a:t> mm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663737" y="359388"/>
            <a:ext cx="600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Tabellen visar nederbörden under en vecka i Göteborg.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712896" y="1782016"/>
            <a:ext cx="2686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a)	Vilket är typvärdet?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712896" y="2825556"/>
            <a:ext cx="277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b) 	Beräkna medelvärdet.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727546" y="4750427"/>
            <a:ext cx="2821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c)	Beräkna medianen.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635" y="258390"/>
            <a:ext cx="2280657" cy="1708292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1283176" y="2200322"/>
            <a:ext cx="31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Typvärdet är 0 mm.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1171671" y="3254991"/>
            <a:ext cx="189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Total nederbörd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2962195" y="3254991"/>
            <a:ext cx="320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(8 + 3 + 2 + 7 + 36) mm</a:t>
            </a:r>
            <a:r>
              <a:rPr lang="is-IS" dirty="0" smtClean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>
            <a:off x="6007336" y="3246808"/>
            <a:ext cx="946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56 mm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1440740" y="3599656"/>
            <a:ext cx="287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dagar : 7 dagar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1565897" y="4111286"/>
            <a:ext cx="145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Medelvärde 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3015791" y="4006582"/>
            <a:ext cx="1200402" cy="649391"/>
            <a:chOff x="1932043" y="5075065"/>
            <a:chExt cx="1200402" cy="649391"/>
          </a:xfrm>
        </p:grpSpPr>
        <p:grpSp>
          <p:nvGrpSpPr>
            <p:cNvPr id="19" name="Grupp 18"/>
            <p:cNvGrpSpPr/>
            <p:nvPr/>
          </p:nvGrpSpPr>
          <p:grpSpPr>
            <a:xfrm>
              <a:off x="1932043" y="5075065"/>
              <a:ext cx="1200402" cy="649391"/>
              <a:chOff x="2715282" y="3388918"/>
              <a:chExt cx="1200402" cy="649391"/>
            </a:xfrm>
          </p:grpSpPr>
          <p:grpSp>
            <p:nvGrpSpPr>
              <p:cNvPr id="21" name="Grupp 20"/>
              <p:cNvGrpSpPr>
                <a:grpSpLocks/>
              </p:cNvGrpSpPr>
              <p:nvPr/>
            </p:nvGrpSpPr>
            <p:grpSpPr bwMode="auto">
              <a:xfrm>
                <a:off x="2715282" y="3388918"/>
                <a:ext cx="472047" cy="649391"/>
                <a:chOff x="4119886" y="1846460"/>
                <a:chExt cx="471827" cy="649574"/>
              </a:xfrm>
            </p:grpSpPr>
            <p:sp>
              <p:nvSpPr>
                <p:cNvPr id="23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4119886" y="1846460"/>
                  <a:ext cx="471827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56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24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4191524" y="2126598"/>
                  <a:ext cx="364032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7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25" name="Rak 24"/>
                <p:cNvCxnSpPr/>
                <p:nvPr/>
              </p:nvCxnSpPr>
              <p:spPr>
                <a:xfrm>
                  <a:off x="4119886" y="2203748"/>
                  <a:ext cx="47182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ruta 21"/>
              <p:cNvSpPr txBox="1"/>
              <p:nvPr/>
            </p:nvSpPr>
            <p:spPr>
              <a:xfrm>
                <a:off x="3660214" y="3526113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sp>
          <p:nvSpPr>
            <p:cNvPr id="20" name="textruta 19"/>
            <p:cNvSpPr txBox="1"/>
            <p:nvPr/>
          </p:nvSpPr>
          <p:spPr>
            <a:xfrm>
              <a:off x="2404091" y="5212260"/>
              <a:ext cx="600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dirty="0" smtClean="0">
                  <a:latin typeface="Bradley Hand Bold"/>
                  <a:cs typeface="Bradley Hand Bold"/>
                </a:rPr>
                <a:t>mm </a:t>
              </a:r>
              <a:endParaRPr lang="sv-SE" dirty="0"/>
            </a:p>
          </p:txBody>
        </p:sp>
      </p:grpSp>
      <p:sp>
        <p:nvSpPr>
          <p:cNvPr id="34" name="Rektangel 33"/>
          <p:cNvSpPr/>
          <p:nvPr/>
        </p:nvSpPr>
        <p:spPr>
          <a:xfrm>
            <a:off x="4156012" y="4143777"/>
            <a:ext cx="789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8 mm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1111269" y="5202067"/>
            <a:ext cx="3207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Nederbörd i storleksordning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4216193" y="5204391"/>
            <a:ext cx="2827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0  0  2   3   7   8   36  mm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3149655" y="5573723"/>
            <a:ext cx="126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Median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4156012" y="5573723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3 mm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1" name="textruta 40"/>
          <p:cNvSpPr txBox="1"/>
          <p:nvPr/>
        </p:nvSpPr>
        <p:spPr>
          <a:xfrm>
            <a:off x="1111269" y="6353457"/>
            <a:ext cx="758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Typvärdet är 0 mm, medelvärdet 8 mm och medianen 3mm.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2" name="Ellips 41"/>
          <p:cNvSpPr/>
          <p:nvPr/>
        </p:nvSpPr>
        <p:spPr>
          <a:xfrm>
            <a:off x="5070626" y="5264412"/>
            <a:ext cx="304276" cy="309311"/>
          </a:xfrm>
          <a:prstGeom prst="ellipse">
            <a:avLst/>
          </a:prstGeom>
          <a:solidFill>
            <a:schemeClr val="lt1">
              <a:alpha val="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65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34" grpId="0"/>
      <p:bldP spid="35" grpId="0"/>
      <p:bldP spid="36" grpId="0"/>
      <p:bldP spid="37" grpId="0"/>
      <p:bldP spid="38" grpId="0"/>
      <p:bldP spid="41" grpId="0"/>
      <p:bldP spid="42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226</Words>
  <Application>Microsoft Macintosh PowerPoint</Application>
  <PresentationFormat>Bildspel på skärmen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32</cp:revision>
  <dcterms:created xsi:type="dcterms:W3CDTF">2017-04-14T14:36:05Z</dcterms:created>
  <dcterms:modified xsi:type="dcterms:W3CDTF">2017-08-09T07:26:55Z</dcterms:modified>
</cp:coreProperties>
</file>