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204"/>
    <a:srgbClr val="A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000" y="141782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4.1				           Algebraiska uttryck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97522" y="3190997"/>
            <a:ext cx="21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Bildens omkrets är: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42054" y="3623267"/>
            <a:ext cx="2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och </a:t>
            </a:r>
            <a:r>
              <a:rPr lang="sv-SE" i="1" dirty="0"/>
              <a:t>y </a:t>
            </a:r>
            <a:r>
              <a:rPr lang="sv-SE" dirty="0"/>
              <a:t>är </a:t>
            </a:r>
            <a:r>
              <a:rPr lang="sv-SE" b="1" i="1" dirty="0">
                <a:solidFill>
                  <a:srgbClr val="9E0204"/>
                </a:solidFill>
              </a:rPr>
              <a:t>variabler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162546" y="4816577"/>
            <a:ext cx="476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3</a:t>
            </a:r>
            <a:r>
              <a:rPr lang="sv-SE" dirty="0"/>
              <a:t> cm är bildens omkrets: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107055" y="5188437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094510" y="5739633"/>
            <a:ext cx="55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11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7</a:t>
            </a:r>
            <a:r>
              <a:rPr lang="sv-SE" dirty="0"/>
              <a:t> cm är bildens omkrets: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0EA577-1D90-024E-A728-372AEB92AA72}"/>
              </a:ext>
            </a:extLst>
          </p:cNvPr>
          <p:cNvSpPr/>
          <p:nvPr/>
        </p:nvSpPr>
        <p:spPr>
          <a:xfrm>
            <a:off x="5971308" y="3194593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 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5C98CD-DD7F-AF49-8ABF-F038278FB8DE}"/>
              </a:ext>
            </a:extLst>
          </p:cNvPr>
          <p:cNvSpPr/>
          <p:nvPr/>
        </p:nvSpPr>
        <p:spPr>
          <a:xfrm>
            <a:off x="4215787" y="3190880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+ 3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=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E111BA1-E581-2445-81D1-96231FFC5F84}"/>
              </a:ext>
            </a:extLst>
          </p:cNvPr>
          <p:cNvGrpSpPr/>
          <p:nvPr/>
        </p:nvGrpSpPr>
        <p:grpSpPr>
          <a:xfrm>
            <a:off x="6350699" y="3533459"/>
            <a:ext cx="2646584" cy="1084449"/>
            <a:chOff x="6122220" y="3855926"/>
            <a:chExt cx="2646584" cy="1084449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F404426-3A47-B54D-8D38-7C3878BC21FC}"/>
                </a:ext>
              </a:extLst>
            </p:cNvPr>
            <p:cNvSpPr txBox="1"/>
            <p:nvPr/>
          </p:nvSpPr>
          <p:spPr>
            <a:xfrm>
              <a:off x="6276770" y="4017045"/>
              <a:ext cx="2492034" cy="923330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När vi adderar termer av samma sort kallas det för </a:t>
              </a:r>
              <a:r>
                <a:rPr lang="sv-SE" b="1" i="1" dirty="0">
                  <a:solidFill>
                    <a:srgbClr val="9E0204"/>
                  </a:solidFill>
                </a:rPr>
                <a:t>förenkling</a:t>
              </a:r>
              <a:r>
                <a:rPr lang="sv-SE" b="1" i="1" dirty="0"/>
                <a:t>.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16" name="Rak pil 15">
              <a:extLst>
                <a:ext uri="{FF2B5EF4-FFF2-40B4-BE49-F238E27FC236}">
                  <a16:creationId xmlns:a16="http://schemas.microsoft.com/office/drawing/2014/main" id="{D81434BC-F264-4544-AEA5-99F7A0C941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2220" y="3855926"/>
              <a:ext cx="154551" cy="166803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73CDF406-D8AB-1246-B982-D12057EEB403}"/>
              </a:ext>
            </a:extLst>
          </p:cNvPr>
          <p:cNvSpPr/>
          <p:nvPr/>
        </p:nvSpPr>
        <p:spPr>
          <a:xfrm>
            <a:off x="3491883" y="5190965"/>
            <a:ext cx="186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4 </a:t>
            </a:r>
            <a:r>
              <a:rPr lang="de-DE" dirty="0"/>
              <a:t>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3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086AB9E-1BEB-F442-B5DF-CEB132DA89B8}"/>
              </a:ext>
            </a:extLst>
          </p:cNvPr>
          <p:cNvSpPr/>
          <p:nvPr/>
        </p:nvSpPr>
        <p:spPr>
          <a:xfrm>
            <a:off x="5202876" y="5195858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(24 + 12) cm =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C3DDFB-5384-7A43-A9A3-CC481F3AE65E}"/>
              </a:ext>
            </a:extLst>
          </p:cNvPr>
          <p:cNvSpPr/>
          <p:nvPr/>
        </p:nvSpPr>
        <p:spPr>
          <a:xfrm>
            <a:off x="6604660" y="518682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48 cm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7DF73BB-1579-534F-9FA1-8F6CE6CFC759}"/>
              </a:ext>
            </a:extLst>
          </p:cNvPr>
          <p:cNvSpPr txBox="1"/>
          <p:nvPr/>
        </p:nvSpPr>
        <p:spPr>
          <a:xfrm>
            <a:off x="2107055" y="6106163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730747D-D981-304F-A643-AC6671F261A6}"/>
              </a:ext>
            </a:extLst>
          </p:cNvPr>
          <p:cNvSpPr/>
          <p:nvPr/>
        </p:nvSpPr>
        <p:spPr>
          <a:xfrm>
            <a:off x="3491883" y="6095546"/>
            <a:ext cx="204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11</a:t>
            </a:r>
            <a:r>
              <a:rPr lang="de-DE" dirty="0"/>
              <a:t> 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7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7144214-41A2-9E48-8B26-18A27E388627}"/>
              </a:ext>
            </a:extLst>
          </p:cNvPr>
          <p:cNvSpPr/>
          <p:nvPr/>
        </p:nvSpPr>
        <p:spPr>
          <a:xfrm>
            <a:off x="5354117" y="6079116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(66 + 28) cm =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73C85A2-7AA4-9242-B4B0-6F0A9DCCFBC5}"/>
              </a:ext>
            </a:extLst>
          </p:cNvPr>
          <p:cNvSpPr/>
          <p:nvPr/>
        </p:nvSpPr>
        <p:spPr>
          <a:xfrm>
            <a:off x="6751919" y="608086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94 cm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E9EA9BA-5DA6-B84E-A439-C801967CE6D1}"/>
              </a:ext>
            </a:extLst>
          </p:cNvPr>
          <p:cNvSpPr txBox="1"/>
          <p:nvPr/>
        </p:nvSpPr>
        <p:spPr>
          <a:xfrm>
            <a:off x="3037811" y="2782790"/>
            <a:ext cx="367504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Teckna algebraiska uttryck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829915E-58C8-E24B-A716-CEF9E80B8E4E}"/>
              </a:ext>
            </a:extLst>
          </p:cNvPr>
          <p:cNvGrpSpPr/>
          <p:nvPr/>
        </p:nvGrpSpPr>
        <p:grpSpPr>
          <a:xfrm>
            <a:off x="3092300" y="670973"/>
            <a:ext cx="3305237" cy="2128564"/>
            <a:chOff x="3007981" y="702978"/>
            <a:chExt cx="3305237" cy="2128564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4EF963F-7403-FF46-8EC2-B9BC778C707B}"/>
                </a:ext>
              </a:extLst>
            </p:cNvPr>
            <p:cNvSpPr/>
            <p:nvPr/>
          </p:nvSpPr>
          <p:spPr>
            <a:xfrm>
              <a:off x="4215787" y="2462210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3</a:t>
              </a:r>
              <a:r>
                <a:rPr lang="sv-SE" i="1" dirty="0"/>
                <a:t>x</a:t>
              </a:r>
              <a:endParaRPr lang="sv-SE" dirty="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EEE69A62-3903-114C-9878-987EECD6A6DE}"/>
                </a:ext>
              </a:extLst>
            </p:cNvPr>
            <p:cNvSpPr/>
            <p:nvPr/>
          </p:nvSpPr>
          <p:spPr>
            <a:xfrm>
              <a:off x="5912146" y="1345022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2</a:t>
              </a:r>
              <a:r>
                <a:rPr lang="sv-SE" i="1" dirty="0"/>
                <a:t>y</a:t>
              </a:r>
              <a:endParaRPr lang="sv-SE" dirty="0"/>
            </a:p>
          </p:txBody>
        </p:sp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C666EC0D-CBA3-7D4D-9B2D-DF811F730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944" r="3076" b="18417"/>
            <a:stretch/>
          </p:blipFill>
          <p:spPr>
            <a:xfrm>
              <a:off x="3007981" y="702978"/>
              <a:ext cx="2904165" cy="1765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9" name="textruta 38">
            <a:extLst>
              <a:ext uri="{FF2B5EF4-FFF2-40B4-BE49-F238E27FC236}">
                <a16:creationId xmlns:a16="http://schemas.microsoft.com/office/drawing/2014/main" id="{8069ED16-E20A-1E43-AC4F-061FF94133F8}"/>
              </a:ext>
            </a:extLst>
          </p:cNvPr>
          <p:cNvSpPr txBox="1"/>
          <p:nvPr/>
        </p:nvSpPr>
        <p:spPr>
          <a:xfrm>
            <a:off x="3274266" y="4454517"/>
            <a:ext cx="241175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Värdet av ett uttryck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F28701C-6FE1-944D-A987-3B850FBE6256}"/>
              </a:ext>
            </a:extLst>
          </p:cNvPr>
          <p:cNvGrpSpPr/>
          <p:nvPr/>
        </p:nvGrpSpPr>
        <p:grpSpPr>
          <a:xfrm>
            <a:off x="6547299" y="2542346"/>
            <a:ext cx="2464963" cy="656782"/>
            <a:chOff x="6072150" y="4017045"/>
            <a:chExt cx="2464963" cy="65678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3160C6FA-A1FC-E746-A266-35ED89031C23}"/>
                </a:ext>
              </a:extLst>
            </p:cNvPr>
            <p:cNvSpPr txBox="1"/>
            <p:nvPr/>
          </p:nvSpPr>
          <p:spPr>
            <a:xfrm>
              <a:off x="6276770" y="4017045"/>
              <a:ext cx="2260343" cy="369332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6</a:t>
              </a:r>
              <a:r>
                <a:rPr lang="sv-SE" i="1" dirty="0"/>
                <a:t>x </a:t>
              </a:r>
              <a:r>
                <a:rPr lang="sv-SE" dirty="0"/>
                <a:t>=</a:t>
              </a:r>
              <a:r>
                <a:rPr lang="sv-SE" i="1" dirty="0"/>
                <a:t> </a:t>
              </a:r>
              <a:r>
                <a:rPr lang="sv-SE" dirty="0"/>
                <a:t>6 </a:t>
              </a:r>
              <a:r>
                <a:rPr lang="de-DE" dirty="0"/>
                <a:t>∙ </a:t>
              </a:r>
              <a:r>
                <a:rPr lang="de-DE" i="1" dirty="0"/>
                <a:t>x </a:t>
              </a:r>
              <a:r>
                <a:rPr lang="de-DE" dirty="0"/>
                <a:t>och</a:t>
              </a:r>
              <a:r>
                <a:rPr lang="de-DE" i="1" dirty="0"/>
                <a:t> </a:t>
              </a:r>
              <a:r>
                <a:rPr lang="sv-SE" dirty="0"/>
                <a:t>4</a:t>
              </a:r>
              <a:r>
                <a:rPr lang="sv-SE" i="1" dirty="0"/>
                <a:t>y </a:t>
              </a:r>
              <a:r>
                <a:rPr lang="sv-SE" dirty="0"/>
                <a:t>= 4 </a:t>
              </a:r>
              <a:r>
                <a:rPr lang="de-DE" dirty="0"/>
                <a:t>∙ </a:t>
              </a:r>
              <a:r>
                <a:rPr lang="de-DE" i="1" dirty="0" err="1"/>
                <a:t>y</a:t>
              </a:r>
              <a:r>
                <a:rPr lang="sv-SE" dirty="0"/>
                <a:t> </a:t>
              </a:r>
              <a:r>
                <a:rPr lang="de-DE" i="1" dirty="0"/>
                <a:t> </a:t>
              </a:r>
              <a:r>
                <a:rPr lang="de-DE" dirty="0"/>
                <a:t> 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42" name="Rak pil 41">
              <a:extLst>
                <a:ext uri="{FF2B5EF4-FFF2-40B4-BE49-F238E27FC236}">
                  <a16:creationId xmlns:a16="http://schemas.microsoft.com/office/drawing/2014/main" id="{2B9A2443-2699-8E40-8D00-1C062F54F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150" y="4383035"/>
              <a:ext cx="204620" cy="290792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4" grpId="0"/>
      <p:bldP spid="5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132744" y="594908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Amina är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38780" y="1869590"/>
            <a:ext cx="11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Julia är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38780" y="2791606"/>
            <a:ext cx="13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Mamma är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184812" y="4293435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Sofia har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246924" y="4225331"/>
            <a:ext cx="680991" cy="570165"/>
            <a:chOff x="6707192" y="3993227"/>
            <a:chExt cx="680991" cy="570165"/>
          </a:xfrm>
        </p:grpSpPr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6707192" y="3993227"/>
              <a:ext cx="328242" cy="570165"/>
              <a:chOff x="3864458" y="1901506"/>
              <a:chExt cx="328648" cy="570325"/>
            </a:xfrm>
          </p:grpSpPr>
          <p:sp>
            <p:nvSpPr>
              <p:cNvPr id="15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901506"/>
                <a:ext cx="32623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z</a:t>
                </a:r>
              </a:p>
            </p:txBody>
          </p:sp>
          <p:sp>
            <p:nvSpPr>
              <p:cNvPr id="16" name="textruta 5"/>
              <p:cNvSpPr txBox="1">
                <a:spLocks noChangeArrowheads="1"/>
              </p:cNvSpPr>
              <p:nvPr/>
            </p:nvSpPr>
            <p:spPr bwMode="auto">
              <a:xfrm>
                <a:off x="3864458" y="2102396"/>
                <a:ext cx="32864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17" name="Rak 16"/>
              <p:cNvCxnSpPr>
                <a:cxnSpLocks/>
              </p:cNvCxnSpPr>
              <p:nvPr/>
            </p:nvCxnSpPr>
            <p:spPr>
              <a:xfrm>
                <a:off x="3913691" y="2168809"/>
                <a:ext cx="19348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6938087" y="4066713"/>
              <a:ext cx="45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7296092" y="279160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26</a:t>
            </a:r>
            <a:r>
              <a:rPr lang="sv-SE" dirty="0">
                <a:latin typeface="Bradley Hand Bold"/>
                <a:cs typeface="Bradley Hand Bold"/>
              </a:rPr>
              <a:t>) år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969575" y="186959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de-DE" dirty="0">
                <a:latin typeface="Bradley Hand Bold"/>
                <a:cs typeface="Bradley Hand Bold"/>
              </a:rPr>
              <a:t>∙ 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 år = 2y år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6313093" y="5157947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Johan har</a:t>
            </a:r>
          </a:p>
        </p:txBody>
      </p:sp>
      <p:grpSp>
        <p:nvGrpSpPr>
          <p:cNvPr id="57" name="Grupp 56"/>
          <p:cNvGrpSpPr/>
          <p:nvPr/>
        </p:nvGrpSpPr>
        <p:grpSpPr>
          <a:xfrm>
            <a:off x="7313970" y="5042560"/>
            <a:ext cx="1453008" cy="594780"/>
            <a:chOff x="7438031" y="5042560"/>
            <a:chExt cx="1453008" cy="594780"/>
          </a:xfrm>
        </p:grpSpPr>
        <p:grpSp>
          <p:nvGrpSpPr>
            <p:cNvPr id="53" name="Grupp 52"/>
            <p:cNvGrpSpPr/>
            <p:nvPr/>
          </p:nvGrpSpPr>
          <p:grpSpPr>
            <a:xfrm>
              <a:off x="7601878" y="5042560"/>
              <a:ext cx="1289161" cy="594780"/>
              <a:chOff x="7655129" y="5076084"/>
              <a:chExt cx="1289161" cy="594780"/>
            </a:xfrm>
          </p:grpSpPr>
          <p:grpSp>
            <p:nvGrpSpPr>
              <p:cNvPr id="46" name="Grupp 45"/>
              <p:cNvGrpSpPr/>
              <p:nvPr/>
            </p:nvGrpSpPr>
            <p:grpSpPr>
              <a:xfrm>
                <a:off x="7655129" y="5076084"/>
                <a:ext cx="932339" cy="594780"/>
                <a:chOff x="6707190" y="3938200"/>
                <a:chExt cx="932339" cy="594780"/>
              </a:xfrm>
            </p:grpSpPr>
            <p:grpSp>
              <p:nvGrpSpPr>
                <p:cNvPr id="47" name="Grupp 46"/>
                <p:cNvGrpSpPr>
                  <a:grpSpLocks/>
                </p:cNvGrpSpPr>
                <p:nvPr/>
              </p:nvGrpSpPr>
              <p:grpSpPr bwMode="auto">
                <a:xfrm>
                  <a:off x="6707190" y="3938200"/>
                  <a:ext cx="335339" cy="594780"/>
                  <a:chOff x="3864458" y="1846460"/>
                  <a:chExt cx="335754" cy="594946"/>
                </a:xfrm>
              </p:grpSpPr>
              <p:sp>
                <p:nvSpPr>
                  <p:cNvPr id="49" name="textruta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8" y="1846460"/>
                    <a:ext cx="326236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z</a:t>
                    </a:r>
                  </a:p>
                </p:txBody>
              </p:sp>
              <p:sp>
                <p:nvSpPr>
                  <p:cNvPr id="50" name="textruta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564" y="2071971"/>
                    <a:ext cx="328648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1" name="Rak 50"/>
                  <p:cNvCxnSpPr>
                    <a:cxnSpLocks/>
                  </p:cNvCxnSpPr>
                  <p:nvPr/>
                </p:nvCxnSpPr>
                <p:spPr>
                  <a:xfrm>
                    <a:off x="3917193" y="2148827"/>
                    <a:ext cx="21342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ruta 47"/>
                <p:cNvSpPr txBox="1"/>
                <p:nvPr/>
              </p:nvSpPr>
              <p:spPr>
                <a:xfrm>
                  <a:off x="6949256" y="4053587"/>
                  <a:ext cx="6902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– 10</a:t>
                  </a:r>
                </a:p>
              </p:txBody>
            </p:sp>
          </p:grpSp>
          <p:sp>
            <p:nvSpPr>
              <p:cNvPr id="52" name="textruta 51"/>
              <p:cNvSpPr txBox="1"/>
              <p:nvPr/>
            </p:nvSpPr>
            <p:spPr>
              <a:xfrm>
                <a:off x="8494194" y="5202170"/>
                <a:ext cx="45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kr</a:t>
                </a:r>
              </a:p>
            </p:txBody>
          </p:sp>
        </p:grpSp>
        <p:sp>
          <p:nvSpPr>
            <p:cNvPr id="55" name="textruta 54"/>
            <p:cNvSpPr txBox="1"/>
            <p:nvPr/>
          </p:nvSpPr>
          <p:spPr>
            <a:xfrm>
              <a:off x="7438031" y="5165691"/>
              <a:ext cx="15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8316882" y="5165691"/>
              <a:ext cx="303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</p:grpSp>
      <p:sp>
        <p:nvSpPr>
          <p:cNvPr id="58" name="Rektangel 57"/>
          <p:cNvSpPr/>
          <p:nvPr/>
        </p:nvSpPr>
        <p:spPr>
          <a:xfrm>
            <a:off x="7170414" y="60398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i="1" dirty="0">
                <a:latin typeface="Bradley Hand Bold"/>
                <a:cs typeface="Bradley Hand Bold"/>
              </a:rPr>
              <a:t>x</a:t>
            </a:r>
            <a:r>
              <a:rPr lang="sv-SE" dirty="0">
                <a:latin typeface="Bradley Hand Bold"/>
                <a:cs typeface="Bradley Hand Bold"/>
              </a:rPr>
              <a:t> – 2) år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82920" y="456408"/>
            <a:ext cx="6049824" cy="646331"/>
            <a:chOff x="82920" y="456408"/>
            <a:chExt cx="6049824" cy="646331"/>
          </a:xfrm>
        </p:grpSpPr>
        <p:sp>
          <p:nvSpPr>
            <p:cNvPr id="3" name="Rektangel 2"/>
            <p:cNvSpPr/>
            <p:nvPr/>
          </p:nvSpPr>
          <p:spPr>
            <a:xfrm>
              <a:off x="671744" y="456408"/>
              <a:ext cx="5461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Andreas är </a:t>
              </a:r>
              <a:r>
                <a:rPr lang="sv-SE" i="1" dirty="0"/>
                <a:t>x</a:t>
              </a:r>
              <a:r>
                <a:rPr lang="sv-SE" dirty="0"/>
                <a:t> år. Hans syster Amina är 2 år yngre.</a:t>
              </a:r>
            </a:p>
            <a:p>
              <a:r>
                <a:rPr lang="sv-SE" dirty="0"/>
                <a:t>Teckna ett uttryck för hur gammal Amina är.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82920" y="456408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2509" y="1678203"/>
            <a:ext cx="6096452" cy="646331"/>
            <a:chOff x="62509" y="1678203"/>
            <a:chExt cx="6096452" cy="646331"/>
          </a:xfrm>
        </p:grpSpPr>
        <p:sp>
          <p:nvSpPr>
            <p:cNvPr id="5" name="Rektangel 4"/>
            <p:cNvSpPr/>
            <p:nvPr/>
          </p:nvSpPr>
          <p:spPr>
            <a:xfrm>
              <a:off x="691276" y="1678203"/>
              <a:ext cx="5467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Simon är </a:t>
              </a:r>
              <a:r>
                <a:rPr lang="sv-SE" i="1" dirty="0"/>
                <a:t>y</a:t>
              </a:r>
              <a:r>
                <a:rPr lang="sv-SE" dirty="0"/>
                <a:t> år. Hans syster Julia är dubbelt så gammal. </a:t>
              </a:r>
            </a:p>
            <a:p>
              <a:r>
                <a:rPr lang="sv-SE" dirty="0"/>
                <a:t>Teckna ett uttryck för hur gammal Julia är. </a:t>
              </a:r>
            </a:p>
          </p:txBody>
        </p:sp>
        <p:sp>
          <p:nvSpPr>
            <p:cNvPr id="61" name="textruta 60"/>
            <p:cNvSpPr txBox="1"/>
            <p:nvPr/>
          </p:nvSpPr>
          <p:spPr>
            <a:xfrm>
              <a:off x="62509" y="1689190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a)</a:t>
              </a: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310552" y="2606940"/>
            <a:ext cx="4947937" cy="646331"/>
            <a:chOff x="310552" y="2606940"/>
            <a:chExt cx="4947937" cy="646331"/>
          </a:xfrm>
        </p:grpSpPr>
        <p:sp>
          <p:nvSpPr>
            <p:cNvPr id="7" name="Rektangel 6"/>
            <p:cNvSpPr/>
            <p:nvPr/>
          </p:nvSpPr>
          <p:spPr>
            <a:xfrm>
              <a:off x="686489" y="26069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Barnens mamma är 26 år äldre än Julia.</a:t>
              </a:r>
            </a:p>
            <a:p>
              <a:r>
                <a:rPr lang="sv-SE" dirty="0"/>
                <a:t>Teckna ett uttryck för mammas ålder.</a:t>
              </a:r>
            </a:p>
          </p:txBody>
        </p:sp>
        <p:sp>
          <p:nvSpPr>
            <p:cNvPr id="62" name="Rektangel 61"/>
            <p:cNvSpPr/>
            <p:nvPr/>
          </p:nvSpPr>
          <p:spPr>
            <a:xfrm>
              <a:off x="310552" y="2606940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103079" y="4123226"/>
            <a:ext cx="5039941" cy="654005"/>
            <a:chOff x="103079" y="4123226"/>
            <a:chExt cx="5039941" cy="654005"/>
          </a:xfrm>
        </p:grpSpPr>
        <p:sp>
          <p:nvSpPr>
            <p:cNvPr id="6" name="Rektangel 5"/>
            <p:cNvSpPr/>
            <p:nvPr/>
          </p:nvSpPr>
          <p:spPr>
            <a:xfrm>
              <a:off x="651598" y="4130900"/>
              <a:ext cx="4491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 err="1"/>
                <a:t>Fadi</a:t>
              </a:r>
              <a:r>
                <a:rPr lang="sv-SE" dirty="0"/>
                <a:t> har </a:t>
              </a:r>
              <a:r>
                <a:rPr lang="sv-SE" i="1" dirty="0"/>
                <a:t>z</a:t>
              </a:r>
              <a:r>
                <a:rPr lang="sv-SE" dirty="0"/>
                <a:t> kr. Sofia har hälften så mycket.</a:t>
              </a:r>
            </a:p>
            <a:p>
              <a:r>
                <a:rPr lang="sv-SE" dirty="0"/>
                <a:t> Teckna ett uttryck för hur mycket Sofia har.</a:t>
              </a:r>
            </a:p>
          </p:txBody>
        </p:sp>
        <p:sp>
          <p:nvSpPr>
            <p:cNvPr id="63" name="textruta 62"/>
            <p:cNvSpPr txBox="1"/>
            <p:nvPr/>
          </p:nvSpPr>
          <p:spPr>
            <a:xfrm>
              <a:off x="103079" y="4123226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a)</a:t>
              </a:r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295807" y="5021676"/>
            <a:ext cx="4847213" cy="646331"/>
            <a:chOff x="295807" y="5021676"/>
            <a:chExt cx="4847213" cy="646331"/>
          </a:xfrm>
        </p:grpSpPr>
        <p:sp>
          <p:nvSpPr>
            <p:cNvPr id="4" name="Rektangel 3"/>
            <p:cNvSpPr/>
            <p:nvPr/>
          </p:nvSpPr>
          <p:spPr>
            <a:xfrm>
              <a:off x="571020" y="50216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  Johan har 10 kr mindre än Sofia. </a:t>
              </a:r>
            </a:p>
            <a:p>
              <a:r>
                <a:rPr lang="sv-SE" dirty="0"/>
                <a:t>  Teckna ett uttryck för hur mycket Johan har.</a:t>
              </a:r>
            </a:p>
          </p:txBody>
        </p:sp>
        <p:sp>
          <p:nvSpPr>
            <p:cNvPr id="64" name="Rektangel 63"/>
            <p:cNvSpPr/>
            <p:nvPr/>
          </p:nvSpPr>
          <p:spPr>
            <a:xfrm>
              <a:off x="295807" y="5042558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5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45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0400" y="1662163"/>
            <a:ext cx="512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vad det kostar att köpa</a:t>
            </a:r>
          </a:p>
          <a:p>
            <a:r>
              <a:rPr lang="sv-SE" i="1" dirty="0"/>
              <a:t>    x</a:t>
            </a:r>
            <a:r>
              <a:rPr lang="sv-SE" dirty="0"/>
              <a:t> tulpaner och </a:t>
            </a:r>
            <a:r>
              <a:rPr lang="sv-SE" i="1" dirty="0"/>
              <a:t>y</a:t>
            </a:r>
            <a:r>
              <a:rPr lang="sv-SE" dirty="0"/>
              <a:t> påskliljor.</a:t>
            </a:r>
          </a:p>
        </p:txBody>
      </p:sp>
      <p:sp>
        <p:nvSpPr>
          <p:cNvPr id="7" name="Rektangel 6"/>
          <p:cNvSpPr/>
          <p:nvPr/>
        </p:nvSpPr>
        <p:spPr>
          <a:xfrm>
            <a:off x="660400" y="3155403"/>
            <a:ext cx="512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Förklara vad som menas med uttrycket 100 − 8</a:t>
            </a:r>
            <a:r>
              <a:rPr lang="sv-SE" i="1" dirty="0"/>
              <a:t>p</a:t>
            </a:r>
            <a:r>
              <a:rPr lang="sv-SE" dirty="0"/>
              <a:t>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74026" y="2396317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Kostnad: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120466" y="239863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(10x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8</a:t>
            </a:r>
            <a:r>
              <a:rPr lang="de-DE" i="1" dirty="0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74026" y="3632527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42214" y="3660872"/>
            <a:ext cx="563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betyder hur mycket man får tillbaka om man  köper </a:t>
            </a:r>
            <a:r>
              <a:rPr lang="sv-SE" i="1" dirty="0">
                <a:latin typeface="Bradley Hand Bold"/>
                <a:cs typeface="Bradley Hand Bold"/>
              </a:rPr>
              <a:t>p</a:t>
            </a:r>
            <a:r>
              <a:rPr lang="sv-SE" dirty="0">
                <a:latin typeface="Bradley Hand Bold"/>
                <a:cs typeface="Bradley Hand Bold"/>
              </a:rPr>
              <a:t> stycken påskliljor och betalar med en 100-lapp.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73675" y="741989"/>
            <a:ext cx="8540902" cy="2415401"/>
            <a:chOff x="373675" y="741989"/>
            <a:chExt cx="8540902" cy="2415401"/>
          </a:xfrm>
        </p:grpSpPr>
        <p:grpSp>
          <p:nvGrpSpPr>
            <p:cNvPr id="8" name="Grupp 7"/>
            <p:cNvGrpSpPr/>
            <p:nvPr/>
          </p:nvGrpSpPr>
          <p:grpSpPr>
            <a:xfrm>
              <a:off x="660400" y="741989"/>
              <a:ext cx="8254177" cy="2415401"/>
              <a:chOff x="660400" y="741989"/>
              <a:chExt cx="8254177" cy="241540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660400" y="1098372"/>
                <a:ext cx="5791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En tulpan kostar 10  kr och en påsklilja kostar 8 kr.</a:t>
                </a:r>
              </a:p>
            </p:txBody>
          </p:sp>
          <p:pic>
            <p:nvPicPr>
              <p:cNvPr id="5" name="Bildobjekt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20000" brushSize="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53434" y="741989"/>
                <a:ext cx="2061143" cy="2415401"/>
              </a:xfrm>
              <a:prstGeom prst="rect">
                <a:avLst/>
              </a:prstGeom>
            </p:spPr>
          </p:pic>
        </p:grpSp>
        <p:sp>
          <p:nvSpPr>
            <p:cNvPr id="13" name="textruta 12"/>
            <p:cNvSpPr txBox="1"/>
            <p:nvPr/>
          </p:nvSpPr>
          <p:spPr>
            <a:xfrm>
              <a:off x="373675" y="1079171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334353" y="4667980"/>
            <a:ext cx="6077925" cy="651357"/>
            <a:chOff x="373675" y="4667980"/>
            <a:chExt cx="6077925" cy="651357"/>
          </a:xfrm>
        </p:grpSpPr>
        <p:sp>
          <p:nvSpPr>
            <p:cNvPr id="4" name="Rektangel 3"/>
            <p:cNvSpPr/>
            <p:nvPr/>
          </p:nvSpPr>
          <p:spPr>
            <a:xfrm>
              <a:off x="762000" y="4673006"/>
              <a:ext cx="568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Summan av två tal är 50. Vi kallar det ena talet för </a:t>
              </a:r>
              <a:r>
                <a:rPr lang="sv-SE" i="1" dirty="0"/>
                <a:t>z</a:t>
              </a:r>
              <a:r>
                <a:rPr lang="sv-SE" dirty="0"/>
                <a:t>.</a:t>
              </a:r>
            </a:p>
            <a:p>
              <a:r>
                <a:rPr lang="sv-SE" dirty="0"/>
                <a:t>Teckna ett uttryck för det andra talet.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73675" y="4667980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1119177" y="5456184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Tal 2: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21992" y="5437683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(50 - </a:t>
            </a:r>
            <a:r>
              <a:rPr lang="de-DE" i="1" dirty="0" err="1">
                <a:latin typeface="Bradley Hand Bold"/>
                <a:cs typeface="Bradley Hand Bold"/>
              </a:rPr>
              <a:t>z</a:t>
            </a:r>
            <a:r>
              <a:rPr lang="sv-SE" dirty="0">
                <a:latin typeface="Bradley Hand Bold"/>
                <a:cs typeface="Bradley Hand Bold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308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C53A89BE-DD9D-D845-BADA-37BB6B02BA84}"/>
              </a:ext>
            </a:extLst>
          </p:cNvPr>
          <p:cNvGrpSpPr/>
          <p:nvPr/>
        </p:nvGrpSpPr>
        <p:grpSpPr>
          <a:xfrm>
            <a:off x="1092602" y="2226543"/>
            <a:ext cx="2822905" cy="369332"/>
            <a:chOff x="1117679" y="2592048"/>
            <a:chExt cx="2822905" cy="369332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A0EB213-C81A-1E49-A67A-419833B3ABA4}"/>
                </a:ext>
              </a:extLst>
            </p:cNvPr>
            <p:cNvSpPr txBox="1"/>
            <p:nvPr/>
          </p:nvSpPr>
          <p:spPr>
            <a:xfrm>
              <a:off x="1117679" y="2592048"/>
              <a:ext cx="282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Bradley Hand" pitchFamily="2" charset="77"/>
                </a:rPr>
                <a:t>a + b – 4a – 2b + 3b =</a:t>
              </a:r>
              <a:endParaRPr lang="sv-SE" dirty="0">
                <a:solidFill>
                  <a:schemeClr val="bg1"/>
                </a:solidFill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85E8D458-7765-AB4F-8315-A4802B1228FD}"/>
                </a:ext>
              </a:extLst>
            </p:cNvPr>
            <p:cNvCxnSpPr>
              <a:cxnSpLocks/>
            </p:cNvCxnSpPr>
            <p:nvPr/>
          </p:nvCxnSpPr>
          <p:spPr>
            <a:xfrm>
              <a:off x="1151530" y="2878117"/>
              <a:ext cx="226149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DDDD4938-2681-0F4C-855B-595E34BAC406}"/>
                </a:ext>
              </a:extLst>
            </p:cNvPr>
            <p:cNvCxnSpPr>
              <a:cxnSpLocks/>
            </p:cNvCxnSpPr>
            <p:nvPr/>
          </p:nvCxnSpPr>
          <p:spPr>
            <a:xfrm>
              <a:off x="1801579" y="2878117"/>
              <a:ext cx="43454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96C8FB19-BD97-254B-B53B-4AF6FCDE5AB6}"/>
                </a:ext>
              </a:extLst>
            </p:cNvPr>
            <p:cNvCxnSpPr>
              <a:cxnSpLocks/>
            </p:cNvCxnSpPr>
            <p:nvPr/>
          </p:nvCxnSpPr>
          <p:spPr>
            <a:xfrm>
              <a:off x="1418506" y="2878117"/>
              <a:ext cx="32370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9E9B5842-A8AB-C343-B12C-410A26743689}"/>
                </a:ext>
              </a:extLst>
            </p:cNvPr>
            <p:cNvCxnSpPr>
              <a:cxnSpLocks/>
            </p:cNvCxnSpPr>
            <p:nvPr/>
          </p:nvCxnSpPr>
          <p:spPr>
            <a:xfrm>
              <a:off x="2306583" y="2878117"/>
              <a:ext cx="41583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2302C677-8AF9-5441-A730-09700BC6B68E}"/>
                </a:ext>
              </a:extLst>
            </p:cNvPr>
            <p:cNvCxnSpPr>
              <a:cxnSpLocks/>
            </p:cNvCxnSpPr>
            <p:nvPr/>
          </p:nvCxnSpPr>
          <p:spPr>
            <a:xfrm>
              <a:off x="2837211" y="2878117"/>
              <a:ext cx="45878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Rektangel 6"/>
          <p:cNvSpPr/>
          <p:nvPr/>
        </p:nvSpPr>
        <p:spPr>
          <a:xfrm>
            <a:off x="660400" y="1465940"/>
            <a:ext cx="605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Beräkna därefter värdet av uttrycket för </a:t>
            </a:r>
            <a:r>
              <a:rPr lang="sv-SE" i="1" dirty="0"/>
              <a:t>a </a:t>
            </a:r>
            <a:r>
              <a:rPr lang="sv-SE" dirty="0"/>
              <a:t>= 5 och </a:t>
            </a:r>
            <a:r>
              <a:rPr lang="sv-SE" i="1" dirty="0"/>
              <a:t>b</a:t>
            </a:r>
            <a:r>
              <a:rPr lang="sv-SE" dirty="0"/>
              <a:t> = 8.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60400" y="2231018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29300" y="2236932"/>
            <a:ext cx="28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 + b – 4a – 2b + 3b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6A45D52-C1A8-EC4D-BF65-FDE88BC8D089}"/>
              </a:ext>
            </a:extLst>
          </p:cNvPr>
          <p:cNvGrpSpPr/>
          <p:nvPr/>
        </p:nvGrpSpPr>
        <p:grpSpPr>
          <a:xfrm>
            <a:off x="898451" y="5034049"/>
            <a:ext cx="6304145" cy="674676"/>
            <a:chOff x="1074026" y="3632527"/>
            <a:chExt cx="6304145" cy="674676"/>
          </a:xfrm>
        </p:grpSpPr>
        <p:sp>
          <p:nvSpPr>
            <p:cNvPr id="11" name="textruta 10"/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742214" y="3660872"/>
              <a:ext cx="5635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2b – 3a</a:t>
              </a:r>
            </a:p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Värdet är 1. 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373675" y="1079171"/>
            <a:ext cx="6077925" cy="388533"/>
            <a:chOff x="373675" y="1079171"/>
            <a:chExt cx="6077925" cy="388533"/>
          </a:xfrm>
        </p:grpSpPr>
        <p:sp>
          <p:nvSpPr>
            <p:cNvPr id="3" name="Rektangel 2"/>
            <p:cNvSpPr/>
            <p:nvPr/>
          </p:nvSpPr>
          <p:spPr>
            <a:xfrm>
              <a:off x="660400" y="1098372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Förenkla uttrycket </a:t>
              </a:r>
              <a:r>
                <a:rPr lang="sv-SE" i="1" dirty="0"/>
                <a:t>a</a:t>
              </a:r>
              <a:r>
                <a:rPr lang="sv-SE" dirty="0"/>
                <a:t> + </a:t>
              </a:r>
              <a:r>
                <a:rPr lang="sv-SE" i="1" dirty="0"/>
                <a:t>b</a:t>
              </a:r>
              <a:r>
                <a:rPr lang="sv-SE" dirty="0"/>
                <a:t> – 4</a:t>
              </a:r>
              <a:r>
                <a:rPr lang="sv-SE" i="1" dirty="0"/>
                <a:t>a</a:t>
              </a:r>
              <a:r>
                <a:rPr lang="sv-SE" dirty="0"/>
                <a:t> – 2</a:t>
              </a:r>
              <a:r>
                <a:rPr lang="sv-SE" i="1" dirty="0"/>
                <a:t>b</a:t>
              </a:r>
              <a:r>
                <a:rPr lang="sv-SE" dirty="0"/>
                <a:t> + 3</a:t>
              </a:r>
              <a:r>
                <a:rPr lang="sv-SE" i="1" dirty="0"/>
                <a:t>b</a:t>
              </a:r>
              <a:r>
                <a:rPr lang="sv-SE" dirty="0"/>
                <a:t>.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373675" y="1079171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1182469" y="4014550"/>
            <a:ext cx="78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5 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1CACF7CD-B24F-E84F-BAF5-45CFE0AD09FA}"/>
              </a:ext>
            </a:extLst>
          </p:cNvPr>
          <p:cNvGrpSpPr/>
          <p:nvPr/>
        </p:nvGrpSpPr>
        <p:grpSpPr>
          <a:xfrm>
            <a:off x="839586" y="2609873"/>
            <a:ext cx="3075920" cy="369332"/>
            <a:chOff x="3302986" y="2226867"/>
            <a:chExt cx="3075920" cy="369332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F32FC22-DED5-3A4A-A34E-632329C042EA}"/>
                </a:ext>
              </a:extLst>
            </p:cNvPr>
            <p:cNvSpPr txBox="1"/>
            <p:nvPr/>
          </p:nvSpPr>
          <p:spPr>
            <a:xfrm>
              <a:off x="3302986" y="2226867"/>
              <a:ext cx="307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 a – 4a + b – 2b + 3b =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BA008656-CD20-5B43-8DE3-55A2B30F1E61}"/>
                </a:ext>
              </a:extLst>
            </p:cNvPr>
            <p:cNvCxnSpPr>
              <a:cxnSpLocks/>
            </p:cNvCxnSpPr>
            <p:nvPr/>
          </p:nvCxnSpPr>
          <p:spPr>
            <a:xfrm>
              <a:off x="3628695" y="2528023"/>
              <a:ext cx="636934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A2E06DAF-224E-F247-9573-E45FF7E597A8}"/>
                </a:ext>
              </a:extLst>
            </p:cNvPr>
            <p:cNvCxnSpPr>
              <a:cxnSpLocks/>
            </p:cNvCxnSpPr>
            <p:nvPr/>
          </p:nvCxnSpPr>
          <p:spPr>
            <a:xfrm>
              <a:off x="4404476" y="2528023"/>
              <a:ext cx="1341161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01B7A820-6128-B640-A990-557786DB7B1A}"/>
              </a:ext>
            </a:extLst>
          </p:cNvPr>
          <p:cNvSpPr txBox="1"/>
          <p:nvPr/>
        </p:nvSpPr>
        <p:spPr>
          <a:xfrm>
            <a:off x="823556" y="2987146"/>
            <a:ext cx="16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= - 3a + 2b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4E1B1B87-4E16-F24C-824B-E74074F34D1D}"/>
              </a:ext>
            </a:extLst>
          </p:cNvPr>
          <p:cNvSpPr txBox="1"/>
          <p:nvPr/>
        </p:nvSpPr>
        <p:spPr>
          <a:xfrm>
            <a:off x="725218" y="3286873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 = 2b - 3a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315466F-0EB9-B248-ABF5-160E62FAA207}"/>
              </a:ext>
            </a:extLst>
          </p:cNvPr>
          <p:cNvSpPr txBox="1"/>
          <p:nvPr/>
        </p:nvSpPr>
        <p:spPr>
          <a:xfrm>
            <a:off x="659925" y="4023773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9188EA65-E8B7-9942-8C85-2E3CDBF2F35B}"/>
              </a:ext>
            </a:extLst>
          </p:cNvPr>
          <p:cNvSpPr txBox="1"/>
          <p:nvPr/>
        </p:nvSpPr>
        <p:spPr>
          <a:xfrm>
            <a:off x="2009760" y="4007108"/>
            <a:ext cx="5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och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588E8C6F-9AFD-0945-8AB1-8B26040B5608}"/>
              </a:ext>
            </a:extLst>
          </p:cNvPr>
          <p:cNvSpPr txBox="1"/>
          <p:nvPr/>
        </p:nvSpPr>
        <p:spPr>
          <a:xfrm>
            <a:off x="2549674" y="4014550"/>
            <a:ext cx="7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= 8 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0941579D-AB6F-9243-9433-80E98F3B7EAF}"/>
              </a:ext>
            </a:extLst>
          </p:cNvPr>
          <p:cNvSpPr txBox="1"/>
          <p:nvPr/>
        </p:nvSpPr>
        <p:spPr>
          <a:xfrm>
            <a:off x="3339327" y="3984373"/>
            <a:ext cx="138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ger värdet 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ED085923-BCBE-A84C-9723-C9448373790D}"/>
              </a:ext>
            </a:extLst>
          </p:cNvPr>
          <p:cNvSpPr txBox="1"/>
          <p:nvPr/>
        </p:nvSpPr>
        <p:spPr>
          <a:xfrm>
            <a:off x="1142745" y="4471023"/>
            <a:ext cx="12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2b - 3a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B5AC35D1-4DE0-5149-A20E-6080BDB22EAA}"/>
              </a:ext>
            </a:extLst>
          </p:cNvPr>
          <p:cNvSpPr txBox="1"/>
          <p:nvPr/>
        </p:nvSpPr>
        <p:spPr>
          <a:xfrm>
            <a:off x="2187544" y="4471023"/>
            <a:ext cx="169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8 - 3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5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6ED0753-2FC2-0948-8B19-D00625B4A752}"/>
              </a:ext>
            </a:extLst>
          </p:cNvPr>
          <p:cNvSpPr txBox="1"/>
          <p:nvPr/>
        </p:nvSpPr>
        <p:spPr>
          <a:xfrm>
            <a:off x="3671558" y="4456287"/>
            <a:ext cx="125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– 15 =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6ED091A4-B577-724C-98DA-2206236648D1}"/>
              </a:ext>
            </a:extLst>
          </p:cNvPr>
          <p:cNvSpPr txBox="1"/>
          <p:nvPr/>
        </p:nvSpPr>
        <p:spPr>
          <a:xfrm>
            <a:off x="4727580" y="4441551"/>
            <a:ext cx="6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  <p:bldP spid="49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11525</TotalTime>
  <Words>523</Words>
  <Application>Microsoft Macintosh PowerPoint</Application>
  <PresentationFormat>Bildspel på skärmen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39</cp:revision>
  <dcterms:created xsi:type="dcterms:W3CDTF">2017-04-14T14:34:08Z</dcterms:created>
  <dcterms:modified xsi:type="dcterms:W3CDTF">2021-02-17T15:50:36Z</dcterms:modified>
</cp:coreProperties>
</file>