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6" r:id="rId4"/>
    <p:sldId id="269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2"/>
    <a:srgbClr val="A7A7FC"/>
    <a:srgbClr val="969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7"/>
    <p:restoredTop sz="94830"/>
  </p:normalViewPr>
  <p:slideViewPr>
    <p:cSldViewPr snapToGrid="0" snapToObjects="1">
      <p:cViewPr>
        <p:scale>
          <a:sx n="227" d="100"/>
          <a:sy n="227" d="100"/>
        </p:scale>
        <p:origin x="-1896" y="-4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2019-10-30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BB06CDB-1593-054F-9513-1D3AF551A5C3}"/>
              </a:ext>
            </a:extLst>
          </p:cNvPr>
          <p:cNvSpPr/>
          <p:nvPr/>
        </p:nvSpPr>
        <p:spPr>
          <a:xfrm>
            <a:off x="3151590" y="927338"/>
            <a:ext cx="32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Multiplikation med variabler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1B32C55-90ED-CA46-A15B-35EAB02C2CF9}"/>
              </a:ext>
            </a:extLst>
          </p:cNvPr>
          <p:cNvSpPr/>
          <p:nvPr/>
        </p:nvSpPr>
        <p:spPr>
          <a:xfrm>
            <a:off x="139551" y="172852"/>
            <a:ext cx="881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4.4			 		Multiplikation av parenteser</a:t>
            </a:r>
            <a:endParaRPr lang="sv-SE" b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ADADE85-A8E5-5A46-8E77-A77A97E54BD9}"/>
              </a:ext>
            </a:extLst>
          </p:cNvPr>
          <p:cNvSpPr/>
          <p:nvPr/>
        </p:nvSpPr>
        <p:spPr>
          <a:xfrm>
            <a:off x="1945037" y="1510495"/>
            <a:ext cx="356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Rektangelns area beror på vilken bas och vilken höjd rektangeln har.</a:t>
            </a:r>
            <a:endParaRPr lang="sv-SE" dirty="0">
              <a:effectLst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6801E5E4-50B3-1346-81CB-C4DD71CE42F9}"/>
              </a:ext>
            </a:extLst>
          </p:cNvPr>
          <p:cNvGrpSpPr/>
          <p:nvPr/>
        </p:nvGrpSpPr>
        <p:grpSpPr>
          <a:xfrm>
            <a:off x="6083085" y="1510496"/>
            <a:ext cx="1924959" cy="1108621"/>
            <a:chOff x="6083085" y="1510496"/>
            <a:chExt cx="1924959" cy="110862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7CC6F257-A320-F646-819C-92AD733C2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7180" b="15519"/>
            <a:stretch/>
          </p:blipFill>
          <p:spPr>
            <a:xfrm>
              <a:off x="6083085" y="1510496"/>
              <a:ext cx="1456840" cy="860746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EA64053-F944-0A42-9B3D-20E691D5574B}"/>
                </a:ext>
              </a:extLst>
            </p:cNvPr>
            <p:cNvSpPr/>
            <p:nvPr/>
          </p:nvSpPr>
          <p:spPr>
            <a:xfrm>
              <a:off x="7449878" y="1771592"/>
              <a:ext cx="5581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/>
                <a:t>höjd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C86A761-4233-4144-8158-498F966E8C4F}"/>
                </a:ext>
              </a:extLst>
            </p:cNvPr>
            <p:cNvSpPr/>
            <p:nvPr/>
          </p:nvSpPr>
          <p:spPr>
            <a:xfrm>
              <a:off x="6576505" y="2280563"/>
              <a:ext cx="470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/>
                <a:t>bas</a:t>
              </a:r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0C50D5C6-1A37-694B-AAAA-719B6FE81828}"/>
              </a:ext>
            </a:extLst>
          </p:cNvPr>
          <p:cNvSpPr/>
          <p:nvPr/>
        </p:nvSpPr>
        <p:spPr>
          <a:xfrm>
            <a:off x="1717729" y="2280563"/>
            <a:ext cx="4078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Tabellen visar tre exempel och på sista raden anges arean med hjälp av </a:t>
            </a:r>
            <a:r>
              <a:rPr lang="sv-SE" i="1" dirty="0">
                <a:solidFill>
                  <a:srgbClr val="9F0002"/>
                </a:solidFill>
              </a:rPr>
              <a:t>variabler</a:t>
            </a:r>
            <a:r>
              <a:rPr lang="sv-SE" i="1" dirty="0"/>
              <a:t>.</a:t>
            </a:r>
            <a:endParaRPr lang="sv-SE" i="1" dirty="0">
              <a:effectLst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4EF736F-B8C1-6443-A14B-F4007F7A3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272" y="2926894"/>
            <a:ext cx="3056281" cy="152346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0E65F5A-5E38-AF47-906B-CD142DB3C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7" t="15795" r="13375"/>
          <a:stretch/>
        </p:blipFill>
        <p:spPr>
          <a:xfrm>
            <a:off x="5618561" y="3688627"/>
            <a:ext cx="1915887" cy="609082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5684A137-3353-0A4C-B319-463B18BEA50D}"/>
              </a:ext>
            </a:extLst>
          </p:cNvPr>
          <p:cNvSpPr/>
          <p:nvPr/>
        </p:nvSpPr>
        <p:spPr>
          <a:xfrm>
            <a:off x="5202781" y="4460703"/>
            <a:ext cx="356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Mellan två variabler behöver man inte skriva ut multiplikationstecknet.</a:t>
            </a:r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3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923044F-4F6F-1348-B608-4A9C060244AA}"/>
              </a:ext>
            </a:extLst>
          </p:cNvPr>
          <p:cNvSpPr/>
          <p:nvPr/>
        </p:nvSpPr>
        <p:spPr>
          <a:xfrm>
            <a:off x="3071761" y="175182"/>
            <a:ext cx="32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Multiplikation med variabler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8F9FC4-821E-0846-9234-D951A9711E20}"/>
              </a:ext>
            </a:extLst>
          </p:cNvPr>
          <p:cNvSpPr/>
          <p:nvPr/>
        </p:nvSpPr>
        <p:spPr>
          <a:xfrm>
            <a:off x="2074463" y="1240144"/>
            <a:ext cx="3708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beräkna arean på två olika sätt.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048379B5-01D9-EA4D-997D-6E5801EED763}"/>
              </a:ext>
            </a:extLst>
          </p:cNvPr>
          <p:cNvGrpSpPr/>
          <p:nvPr/>
        </p:nvGrpSpPr>
        <p:grpSpPr>
          <a:xfrm>
            <a:off x="1795871" y="224643"/>
            <a:ext cx="7080093" cy="1424962"/>
            <a:chOff x="1795871" y="224643"/>
            <a:chExt cx="7080093" cy="142496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CF611D01-DD2D-DE4D-92CA-D2A94F1F471A}"/>
                </a:ext>
              </a:extLst>
            </p:cNvPr>
            <p:cNvSpPr/>
            <p:nvPr/>
          </p:nvSpPr>
          <p:spPr>
            <a:xfrm>
              <a:off x="1795871" y="835658"/>
              <a:ext cx="4431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Vilken area har kakelplattorna sammanlagt? </a:t>
              </a:r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E96EC0EA-1079-C247-A6E2-B05BB0207A19}"/>
                </a:ext>
              </a:extLst>
            </p:cNvPr>
            <p:cNvGrpSpPr/>
            <p:nvPr/>
          </p:nvGrpSpPr>
          <p:grpSpPr>
            <a:xfrm>
              <a:off x="6227462" y="224643"/>
              <a:ext cx="2648502" cy="1424962"/>
              <a:chOff x="5908149" y="978176"/>
              <a:chExt cx="2648502" cy="1424962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03DE7955-0C2B-0B44-843C-12375D4F9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62914" y="1347508"/>
                <a:ext cx="1930620" cy="782390"/>
              </a:xfrm>
              <a:prstGeom prst="rect">
                <a:avLst/>
              </a:prstGeom>
            </p:spPr>
          </p:pic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28BD25EE-B05C-2E40-8B24-5BE3FCFABEA6}"/>
                  </a:ext>
                </a:extLst>
              </p:cNvPr>
              <p:cNvSpPr/>
              <p:nvPr/>
            </p:nvSpPr>
            <p:spPr>
              <a:xfrm>
                <a:off x="5908149" y="1554037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10</a:t>
                </a: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86D454CF-C9D4-1D4E-A085-3529BAB62464}"/>
                  </a:ext>
                </a:extLst>
              </p:cNvPr>
              <p:cNvSpPr/>
              <p:nvPr/>
            </p:nvSpPr>
            <p:spPr>
              <a:xfrm>
                <a:off x="7396562" y="2064584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15</a:t>
                </a:r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0765D3C4-51FB-294E-BF68-5C1B41C2F8FE}"/>
                  </a:ext>
                </a:extLst>
              </p:cNvPr>
              <p:cNvSpPr/>
              <p:nvPr/>
            </p:nvSpPr>
            <p:spPr>
              <a:xfrm>
                <a:off x="7996882" y="978176"/>
                <a:ext cx="559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600" dirty="0"/>
                  <a:t>(cm)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B09F8160-EEFB-7145-A53C-AC0870CFD632}"/>
                  </a:ext>
                </a:extLst>
              </p:cNvPr>
              <p:cNvSpPr/>
              <p:nvPr/>
            </p:nvSpPr>
            <p:spPr>
              <a:xfrm>
                <a:off x="6434254" y="2064584"/>
                <a:ext cx="39305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10</a:t>
                </a:r>
              </a:p>
            </p:txBody>
          </p:sp>
        </p:grp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E1F73361-490D-6446-B448-B9F06D6B52DC}"/>
              </a:ext>
            </a:extLst>
          </p:cNvPr>
          <p:cNvSpPr/>
          <p:nvPr/>
        </p:nvSpPr>
        <p:spPr>
          <a:xfrm>
            <a:off x="318841" y="1735666"/>
            <a:ext cx="372389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9F0002"/>
                </a:solidFill>
              </a:rPr>
              <a:t>1.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D5EDEB5-6791-7B47-8184-AACF31F79B60}"/>
              </a:ext>
            </a:extLst>
          </p:cNvPr>
          <p:cNvSpPr/>
          <p:nvPr/>
        </p:nvSpPr>
        <p:spPr>
          <a:xfrm>
            <a:off x="691231" y="1735666"/>
            <a:ext cx="4544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blåa plattan har arean 10 · 10 cm</a:t>
            </a:r>
            <a:r>
              <a:rPr lang="sv-SE" baseline="30000" dirty="0"/>
              <a:t>2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A0FD6CE-14A8-B846-BD03-17BE66C440EE}"/>
              </a:ext>
            </a:extLst>
          </p:cNvPr>
          <p:cNvSpPr/>
          <p:nvPr/>
        </p:nvSpPr>
        <p:spPr>
          <a:xfrm>
            <a:off x="691231" y="2099263"/>
            <a:ext cx="3883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vita plattan har arean 15 · 10 cm</a:t>
            </a:r>
            <a:r>
              <a:rPr lang="sv-SE" baseline="30000" dirty="0"/>
              <a:t>2</a:t>
            </a:r>
            <a:r>
              <a:rPr lang="sv-SE" dirty="0"/>
              <a:t>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53A0BB8-5E31-DB42-9F05-58A17373B0A8}"/>
              </a:ext>
            </a:extLst>
          </p:cNvPr>
          <p:cNvSpPr/>
          <p:nvPr/>
        </p:nvSpPr>
        <p:spPr>
          <a:xfrm>
            <a:off x="691230" y="2457126"/>
            <a:ext cx="414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har då kakelplattorna arean: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B45275-2068-D84A-A9C2-AA04EAD15CB4}"/>
              </a:ext>
            </a:extLst>
          </p:cNvPr>
          <p:cNvSpPr/>
          <p:nvPr/>
        </p:nvSpPr>
        <p:spPr>
          <a:xfrm>
            <a:off x="691232" y="2890291"/>
            <a:ext cx="238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(10 · 10 + 10 · 15) cm</a:t>
            </a:r>
            <a:r>
              <a:rPr lang="sv-SE" baseline="30000" dirty="0"/>
              <a:t>2</a:t>
            </a:r>
            <a:r>
              <a:rPr lang="sv-SE" dirty="0"/>
              <a:t> 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A281DEC-C08F-F146-8A4A-790CEA3A77E1}"/>
              </a:ext>
            </a:extLst>
          </p:cNvPr>
          <p:cNvSpPr/>
          <p:nvPr/>
        </p:nvSpPr>
        <p:spPr>
          <a:xfrm>
            <a:off x="2963657" y="2890291"/>
            <a:ext cx="102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250</a:t>
            </a:r>
            <a:r>
              <a:rPr lang="sv-SE" dirty="0"/>
              <a:t> cm</a:t>
            </a:r>
            <a:r>
              <a:rPr lang="sv-SE" baseline="30000" dirty="0"/>
              <a:t>2</a:t>
            </a:r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5259EAF-C523-1F4B-9C67-BD8A0643B678}"/>
              </a:ext>
            </a:extLst>
          </p:cNvPr>
          <p:cNvSpPr/>
          <p:nvPr/>
        </p:nvSpPr>
        <p:spPr>
          <a:xfrm>
            <a:off x="318841" y="3826509"/>
            <a:ext cx="372389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9F0002"/>
                </a:solidFill>
              </a:rPr>
              <a:t>2.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F28D9ED-44BD-7049-A60A-4FE23A20A429}"/>
              </a:ext>
            </a:extLst>
          </p:cNvPr>
          <p:cNvSpPr/>
          <p:nvPr/>
        </p:nvSpPr>
        <p:spPr>
          <a:xfrm>
            <a:off x="691230" y="3826509"/>
            <a:ext cx="388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vi kan också teckna ett uttryck för arean av hela den rektangel som bildas av de två plattorna: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589A702-215D-B34F-A09D-315E05586ECA}"/>
              </a:ext>
            </a:extLst>
          </p:cNvPr>
          <p:cNvSpPr/>
          <p:nvPr/>
        </p:nvSpPr>
        <p:spPr>
          <a:xfrm>
            <a:off x="691230" y="4638268"/>
            <a:ext cx="4149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Basen är (10 + 15) cm och höjden 10 cm.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52DAD1E-2F25-C54B-B89E-EE41451E5FB3}"/>
              </a:ext>
            </a:extLst>
          </p:cNvPr>
          <p:cNvSpPr/>
          <p:nvPr/>
        </p:nvSpPr>
        <p:spPr>
          <a:xfrm>
            <a:off x="691229" y="5007600"/>
            <a:ext cx="414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har då kakelplattorna arean: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9D0E01C-1FE8-2549-B8B2-AAB5BE8F3C9C}"/>
              </a:ext>
            </a:extLst>
          </p:cNvPr>
          <p:cNvSpPr/>
          <p:nvPr/>
        </p:nvSpPr>
        <p:spPr>
          <a:xfrm>
            <a:off x="691231" y="5402830"/>
            <a:ext cx="238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· (10 + 15) cm</a:t>
            </a:r>
            <a:r>
              <a:rPr lang="sv-SE" baseline="30000" dirty="0"/>
              <a:t>2</a:t>
            </a:r>
            <a:r>
              <a:rPr lang="sv-SE" dirty="0"/>
              <a:t> 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4F55586-17A5-FD4F-ADDD-2B26884D9D68}"/>
              </a:ext>
            </a:extLst>
          </p:cNvPr>
          <p:cNvSpPr/>
          <p:nvPr/>
        </p:nvSpPr>
        <p:spPr>
          <a:xfrm>
            <a:off x="3815369" y="5403494"/>
            <a:ext cx="102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250</a:t>
            </a:r>
            <a:r>
              <a:rPr lang="sv-SE" dirty="0"/>
              <a:t> cm</a:t>
            </a:r>
            <a:r>
              <a:rPr lang="sv-SE" baseline="30000" dirty="0"/>
              <a:t>2</a:t>
            </a:r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0D8FB10-2001-554B-A492-858C2296DDA1}"/>
              </a:ext>
            </a:extLst>
          </p:cNvPr>
          <p:cNvSpPr/>
          <p:nvPr/>
        </p:nvSpPr>
        <p:spPr>
          <a:xfrm>
            <a:off x="2515353" y="5402830"/>
            <a:ext cx="1527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· 25 cm</a:t>
            </a:r>
            <a:r>
              <a:rPr lang="sv-SE" baseline="30000" dirty="0"/>
              <a:t>2</a:t>
            </a:r>
            <a:r>
              <a:rPr lang="sv-SE" dirty="0"/>
              <a:t> =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C291F0E-F9DC-6342-AD36-9E692FD4CA56}"/>
              </a:ext>
            </a:extLst>
          </p:cNvPr>
          <p:cNvSpPr/>
          <p:nvPr/>
        </p:nvSpPr>
        <p:spPr>
          <a:xfrm>
            <a:off x="6097652" y="2874030"/>
            <a:ext cx="1589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visar att:</a:t>
            </a:r>
          </a:p>
        </p:txBody>
      </p:sp>
      <p:sp>
        <p:nvSpPr>
          <p:cNvPr id="26" name="Uppåtböjd 25">
            <a:extLst>
              <a:ext uri="{FF2B5EF4-FFF2-40B4-BE49-F238E27FC236}">
                <a16:creationId xmlns:a16="http://schemas.microsoft.com/office/drawing/2014/main" id="{8E8568F9-DFF2-4649-AABA-8992DFD35C78}"/>
              </a:ext>
            </a:extLst>
          </p:cNvPr>
          <p:cNvSpPr/>
          <p:nvPr/>
        </p:nvSpPr>
        <p:spPr>
          <a:xfrm>
            <a:off x="5237914" y="3554323"/>
            <a:ext cx="548593" cy="14032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05F44C3-62C2-4E40-982B-77292B8175D6}"/>
              </a:ext>
            </a:extLst>
          </p:cNvPr>
          <p:cNvSpPr/>
          <p:nvPr/>
        </p:nvSpPr>
        <p:spPr>
          <a:xfrm>
            <a:off x="5037197" y="3278516"/>
            <a:ext cx="238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10</a:t>
            </a:r>
            <a:r>
              <a:rPr lang="sv-SE" dirty="0"/>
              <a:t> · (10 + 15) cm</a:t>
            </a:r>
            <a:r>
              <a:rPr lang="sv-SE" baseline="30000" dirty="0"/>
              <a:t>2</a:t>
            </a:r>
            <a:r>
              <a:rPr lang="sv-SE" dirty="0"/>
              <a:t> =</a:t>
            </a:r>
          </a:p>
        </p:txBody>
      </p:sp>
      <p:sp>
        <p:nvSpPr>
          <p:cNvPr id="28" name="Uppåtböjd 27">
            <a:extLst>
              <a:ext uri="{FF2B5EF4-FFF2-40B4-BE49-F238E27FC236}">
                <a16:creationId xmlns:a16="http://schemas.microsoft.com/office/drawing/2014/main" id="{DAC1DB42-AED6-2C4D-87F8-28D4DA026BCA}"/>
              </a:ext>
            </a:extLst>
          </p:cNvPr>
          <p:cNvSpPr/>
          <p:nvPr/>
        </p:nvSpPr>
        <p:spPr>
          <a:xfrm>
            <a:off x="5237914" y="3554324"/>
            <a:ext cx="936332" cy="271166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AE5F7C9-7E1A-A34B-84DE-156B5FDB6C70}"/>
              </a:ext>
            </a:extLst>
          </p:cNvPr>
          <p:cNvSpPr/>
          <p:nvPr/>
        </p:nvSpPr>
        <p:spPr>
          <a:xfrm>
            <a:off x="6849203" y="3275773"/>
            <a:ext cx="2380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10 </a:t>
            </a:r>
            <a:r>
              <a:rPr lang="sv-SE" dirty="0"/>
              <a:t>· 10 + </a:t>
            </a:r>
            <a:r>
              <a:rPr lang="sv-SE" dirty="0">
                <a:solidFill>
                  <a:srgbClr val="FF0000"/>
                </a:solidFill>
              </a:rPr>
              <a:t>10</a:t>
            </a:r>
            <a:r>
              <a:rPr lang="sv-SE" dirty="0"/>
              <a:t> · 15 cm</a:t>
            </a:r>
            <a:r>
              <a:rPr lang="sv-SE" baseline="30000" dirty="0"/>
              <a:t>2</a:t>
            </a:r>
            <a:endParaRPr lang="sv-SE" dirty="0"/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F46EB884-1791-5B42-914E-006DBC73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502" y="4085436"/>
            <a:ext cx="3678241" cy="570088"/>
          </a:xfrm>
          <a:prstGeom prst="rect">
            <a:avLst/>
          </a:prstGeom>
          <a:ln w="28575">
            <a:solidFill>
              <a:srgbClr val="9F0002"/>
            </a:solidFill>
          </a:ln>
        </p:spPr>
      </p:pic>
    </p:spTree>
    <p:extLst>
      <p:ext uri="{BB962C8B-B14F-4D97-AF65-F5344CB8AC3E}">
        <p14:creationId xmlns:p14="http://schemas.microsoft.com/office/powerpoint/2010/main" val="26229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 44">
            <a:extLst>
              <a:ext uri="{FF2B5EF4-FFF2-40B4-BE49-F238E27FC236}">
                <a16:creationId xmlns:a16="http://schemas.microsoft.com/office/drawing/2014/main" id="{FE95ADFC-BA95-5442-A674-BC22E3D95A39}"/>
              </a:ext>
            </a:extLst>
          </p:cNvPr>
          <p:cNvGrpSpPr/>
          <p:nvPr/>
        </p:nvGrpSpPr>
        <p:grpSpPr>
          <a:xfrm>
            <a:off x="1763464" y="41238"/>
            <a:ext cx="4604754" cy="1439587"/>
            <a:chOff x="2010590" y="-43175"/>
            <a:chExt cx="4604754" cy="1439587"/>
          </a:xfrm>
        </p:grpSpPr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3DBFCD25-D734-2846-84EE-FF74EB3EB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5336" y="-43175"/>
              <a:ext cx="2270008" cy="1439587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F2ACF8F-B164-C640-9A6A-9FD89438CF42}"/>
                </a:ext>
              </a:extLst>
            </p:cNvPr>
            <p:cNvSpPr/>
            <p:nvPr/>
          </p:nvSpPr>
          <p:spPr>
            <a:xfrm>
              <a:off x="2010590" y="375277"/>
              <a:ext cx="33133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Teckna ett uttryck för arean. Förenkla sedan uttrycket.</a:t>
              </a:r>
            </a:p>
          </p:txBody>
        </p:sp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3F455DAD-4013-4647-9333-0ACD73CD9B59}"/>
              </a:ext>
            </a:extLst>
          </p:cNvPr>
          <p:cNvSpPr/>
          <p:nvPr/>
        </p:nvSpPr>
        <p:spPr>
          <a:xfrm>
            <a:off x="2077416" y="2735221"/>
            <a:ext cx="862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>
                <a:latin typeface="Bradley Hand" pitchFamily="2" charset="77"/>
              </a:rPr>
              <a:t>Svar</a:t>
            </a:r>
            <a:r>
              <a:rPr lang="en-US" u="sng" dirty="0">
                <a:latin typeface="Bradley Hand" pitchFamily="2" charset="77"/>
              </a:rPr>
              <a:t>:</a:t>
            </a:r>
            <a:endParaRPr lang="sv-SE" u="sng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B2B8DDC-9D19-2B4C-9025-156C59B34FFA}"/>
              </a:ext>
            </a:extLst>
          </p:cNvPr>
          <p:cNvSpPr/>
          <p:nvPr/>
        </p:nvSpPr>
        <p:spPr>
          <a:xfrm>
            <a:off x="2710461" y="2742547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Arean är </a:t>
            </a:r>
            <a:r>
              <a:rPr lang="sv-SE" dirty="0">
                <a:latin typeface="Bradley Hand Bold"/>
                <a:cs typeface="Bradley Hand Bold"/>
              </a:rPr>
              <a:t>3xy.</a:t>
            </a:r>
          </a:p>
        </p:txBody>
      </p:sp>
      <p:grpSp>
        <p:nvGrpSpPr>
          <p:cNvPr id="46" name="Grupp 45">
            <a:extLst>
              <a:ext uri="{FF2B5EF4-FFF2-40B4-BE49-F238E27FC236}">
                <a16:creationId xmlns:a16="http://schemas.microsoft.com/office/drawing/2014/main" id="{6EEF4C27-E39E-C749-AEE7-505F5CF65D30}"/>
              </a:ext>
            </a:extLst>
          </p:cNvPr>
          <p:cNvGrpSpPr/>
          <p:nvPr/>
        </p:nvGrpSpPr>
        <p:grpSpPr>
          <a:xfrm>
            <a:off x="2108620" y="1264407"/>
            <a:ext cx="1203681" cy="603514"/>
            <a:chOff x="2162374" y="1460033"/>
            <a:chExt cx="1203681" cy="60351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E43C0C51-34E6-D04D-8E55-371E55137752}"/>
                </a:ext>
              </a:extLst>
            </p:cNvPr>
            <p:cNvSpPr/>
            <p:nvPr/>
          </p:nvSpPr>
          <p:spPr>
            <a:xfrm>
              <a:off x="2162374" y="1577124"/>
              <a:ext cx="12036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D7754DCB-18A0-0840-9609-64F125ADCF19}"/>
                </a:ext>
              </a:extLst>
            </p:cNvPr>
            <p:cNvGrpSpPr/>
            <p:nvPr/>
          </p:nvGrpSpPr>
          <p:grpSpPr>
            <a:xfrm>
              <a:off x="2606310" y="1460033"/>
              <a:ext cx="598241" cy="603514"/>
              <a:chOff x="2774466" y="1797231"/>
              <a:chExt cx="598241" cy="603514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F68A0C4B-78AE-A948-BCC2-193423E09E77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598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b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h</a:t>
                </a:r>
                <a:endParaRPr lang="sv-SE" dirty="0"/>
              </a:p>
            </p:txBody>
          </p:sp>
          <p:cxnSp>
            <p:nvCxnSpPr>
              <p:cNvPr id="50" name="Rak 49">
                <a:extLst>
                  <a:ext uri="{FF2B5EF4-FFF2-40B4-BE49-F238E27FC236}">
                    <a16:creationId xmlns:a16="http://schemas.microsoft.com/office/drawing/2014/main" id="{C4F3CF07-F0D9-BB4E-B953-8B3765B97C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9444"/>
                <a:ext cx="478689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6F861634-476E-614B-ADCC-623729B128E5}"/>
                  </a:ext>
                </a:extLst>
              </p:cNvPr>
              <p:cNvSpPr/>
              <p:nvPr/>
            </p:nvSpPr>
            <p:spPr>
              <a:xfrm>
                <a:off x="2898298" y="2031413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9BF92965-B721-9047-BB93-208F5675AF1D}"/>
              </a:ext>
            </a:extLst>
          </p:cNvPr>
          <p:cNvGrpSpPr/>
          <p:nvPr/>
        </p:nvGrpSpPr>
        <p:grpSpPr>
          <a:xfrm>
            <a:off x="2566832" y="1934093"/>
            <a:ext cx="1153018" cy="603971"/>
            <a:chOff x="2606310" y="1460033"/>
            <a:chExt cx="1153018" cy="603971"/>
          </a:xfrm>
        </p:grpSpPr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E83107FA-B6C4-8647-BD90-EB52244385B3}"/>
                </a:ext>
              </a:extLst>
            </p:cNvPr>
            <p:cNvSpPr/>
            <p:nvPr/>
          </p:nvSpPr>
          <p:spPr>
            <a:xfrm>
              <a:off x="3393943" y="1549290"/>
              <a:ext cx="365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9C976443-C4A1-5A40-B932-1D22EBC50A2D}"/>
                </a:ext>
              </a:extLst>
            </p:cNvPr>
            <p:cNvGrpSpPr/>
            <p:nvPr/>
          </p:nvGrpSpPr>
          <p:grpSpPr>
            <a:xfrm>
              <a:off x="2606310" y="1460033"/>
              <a:ext cx="909223" cy="603971"/>
              <a:chOff x="2774466" y="1797231"/>
              <a:chExt cx="909223" cy="603971"/>
            </a:xfrm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8FFC8E49-972F-8946-B5E0-F047AC93DA00}"/>
                  </a:ext>
                </a:extLst>
              </p:cNvPr>
              <p:cNvSpPr/>
              <p:nvPr/>
            </p:nvSpPr>
            <p:spPr>
              <a:xfrm>
                <a:off x="2774466" y="1797231"/>
                <a:ext cx="9092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2x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3y</a:t>
                </a:r>
                <a:endParaRPr lang="sv-SE" dirty="0"/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788DED95-234C-5848-8713-B1050DEA09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485" y="2098988"/>
                <a:ext cx="705004" cy="45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79FC810A-E6DE-A940-A0B1-02D527CDE959}"/>
                  </a:ext>
                </a:extLst>
              </p:cNvPr>
              <p:cNvSpPr/>
              <p:nvPr/>
            </p:nvSpPr>
            <p:spPr>
              <a:xfrm>
                <a:off x="3037910" y="2031870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59" name="Rektangel 58">
            <a:extLst>
              <a:ext uri="{FF2B5EF4-FFF2-40B4-BE49-F238E27FC236}">
                <a16:creationId xmlns:a16="http://schemas.microsoft.com/office/drawing/2014/main" id="{4D8F2395-8170-6948-82FC-719169783CFE}"/>
              </a:ext>
            </a:extLst>
          </p:cNvPr>
          <p:cNvSpPr/>
          <p:nvPr/>
        </p:nvSpPr>
        <p:spPr>
          <a:xfrm>
            <a:off x="2089387" y="2036803"/>
            <a:ext cx="601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</a:p>
        </p:txBody>
      </p:sp>
      <p:grpSp>
        <p:nvGrpSpPr>
          <p:cNvPr id="60" name="Grupp 59">
            <a:extLst>
              <a:ext uri="{FF2B5EF4-FFF2-40B4-BE49-F238E27FC236}">
                <a16:creationId xmlns:a16="http://schemas.microsoft.com/office/drawing/2014/main" id="{1D5840A9-01D6-A749-B3DA-CE148B2739BB}"/>
              </a:ext>
            </a:extLst>
          </p:cNvPr>
          <p:cNvGrpSpPr/>
          <p:nvPr/>
        </p:nvGrpSpPr>
        <p:grpSpPr>
          <a:xfrm>
            <a:off x="3581299" y="1922225"/>
            <a:ext cx="1463923" cy="615839"/>
            <a:chOff x="2599701" y="1453683"/>
            <a:chExt cx="1463923" cy="615839"/>
          </a:xfrm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0F1C31F1-F298-3F46-BBD8-0B5162BCA505}"/>
                </a:ext>
              </a:extLst>
            </p:cNvPr>
            <p:cNvSpPr/>
            <p:nvPr/>
          </p:nvSpPr>
          <p:spPr>
            <a:xfrm>
              <a:off x="3698239" y="1564373"/>
              <a:ext cx="365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49D2E07F-3C26-B94B-958D-7AEED64D3FA6}"/>
                </a:ext>
              </a:extLst>
            </p:cNvPr>
            <p:cNvGrpSpPr/>
            <p:nvPr/>
          </p:nvGrpSpPr>
          <p:grpSpPr>
            <a:xfrm>
              <a:off x="2599701" y="1453683"/>
              <a:ext cx="1360797" cy="615839"/>
              <a:chOff x="2767857" y="1790881"/>
              <a:chExt cx="1360797" cy="615839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2B8980A-B983-4249-92A6-747F73EBBA78}"/>
                  </a:ext>
                </a:extLst>
              </p:cNvPr>
              <p:cNvSpPr/>
              <p:nvPr/>
            </p:nvSpPr>
            <p:spPr>
              <a:xfrm>
                <a:off x="2767857" y="1790881"/>
                <a:ext cx="13607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</a:t>
                </a:r>
                <a:r>
                  <a:rPr lang="is-IS" dirty="0">
                    <a:latin typeface="Bradley Hand Bold"/>
                    <a:cs typeface="Bradley Hand Bold"/>
                  </a:rPr>
                  <a:t> ∙ </a:t>
                </a:r>
                <a:r>
                  <a:rPr lang="sv-SE" dirty="0">
                    <a:latin typeface="Bradley Hand Bold"/>
                    <a:cs typeface="Bradley Hand Bold"/>
                  </a:rPr>
                  <a:t>3 </a:t>
                </a:r>
                <a:r>
                  <a:rPr lang="is-IS" dirty="0">
                    <a:latin typeface="Bradley Hand Bold"/>
                    <a:cs typeface="Bradley Hand Bold"/>
                  </a:rPr>
                  <a:t>∙ </a:t>
                </a:r>
                <a:r>
                  <a:rPr lang="sv-SE" dirty="0">
                    <a:latin typeface="Bradley Hand Bold"/>
                    <a:cs typeface="Bradley Hand Bold"/>
                  </a:rPr>
                  <a:t>x</a:t>
                </a:r>
                <a:r>
                  <a:rPr lang="is-IS" dirty="0">
                    <a:latin typeface="Bradley Hand Bold"/>
                    <a:cs typeface="Bradley Hand Bold"/>
                  </a:rPr>
                  <a:t> ∙ </a:t>
                </a:r>
                <a:r>
                  <a:rPr lang="sv-SE" dirty="0">
                    <a:latin typeface="Bradley Hand Bold"/>
                    <a:cs typeface="Bradley Hand Bold"/>
                  </a:rPr>
                  <a:t>y</a:t>
                </a:r>
                <a:endParaRPr lang="sv-SE" dirty="0"/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54C6BF86-2272-744D-81F1-B480755C77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485" y="2099446"/>
                <a:ext cx="101001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88373614-B669-804B-9CFB-5D7F796BC892}"/>
                  </a:ext>
                </a:extLst>
              </p:cNvPr>
              <p:cNvSpPr/>
              <p:nvPr/>
            </p:nvSpPr>
            <p:spPr>
              <a:xfrm>
                <a:off x="3206541" y="2037388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C2AED046-2F4B-5649-B73C-7727666F67D6}"/>
              </a:ext>
            </a:extLst>
          </p:cNvPr>
          <p:cNvGrpSpPr/>
          <p:nvPr/>
        </p:nvGrpSpPr>
        <p:grpSpPr>
          <a:xfrm>
            <a:off x="4960342" y="1965929"/>
            <a:ext cx="934419" cy="551857"/>
            <a:chOff x="2689329" y="1491989"/>
            <a:chExt cx="934419" cy="551857"/>
          </a:xfrm>
        </p:grpSpPr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4E3522B5-3C90-A34A-9CBE-9BC7C2284FA4}"/>
                </a:ext>
              </a:extLst>
            </p:cNvPr>
            <p:cNvSpPr/>
            <p:nvPr/>
          </p:nvSpPr>
          <p:spPr>
            <a:xfrm>
              <a:off x="3258363" y="1538219"/>
              <a:ext cx="365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B19CFD5D-4243-A14C-BB25-A0E2F5FE611F}"/>
                </a:ext>
              </a:extLst>
            </p:cNvPr>
            <p:cNvGrpSpPr/>
            <p:nvPr/>
          </p:nvGrpSpPr>
          <p:grpSpPr>
            <a:xfrm>
              <a:off x="2689329" y="1491989"/>
              <a:ext cx="788058" cy="551857"/>
              <a:chOff x="2857485" y="1829187"/>
              <a:chExt cx="788058" cy="551857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48291D59-76B2-DA49-BE90-029234DBAD08}"/>
                  </a:ext>
                </a:extLst>
              </p:cNvPr>
              <p:cNvSpPr/>
              <p:nvPr/>
            </p:nvSpPr>
            <p:spPr>
              <a:xfrm>
                <a:off x="2879363" y="1829187"/>
                <a:ext cx="766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6xy</a:t>
                </a:r>
                <a:endParaRPr lang="sv-SE" dirty="0"/>
              </a:p>
            </p:txBody>
          </p:sp>
          <p:cxnSp>
            <p:nvCxnSpPr>
              <p:cNvPr id="71" name="Rak 70">
                <a:extLst>
                  <a:ext uri="{FF2B5EF4-FFF2-40B4-BE49-F238E27FC236}">
                    <a16:creationId xmlns:a16="http://schemas.microsoft.com/office/drawing/2014/main" id="{C4C8FAB1-CC33-314D-8754-715B67DC83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485" y="2099446"/>
                <a:ext cx="59515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037C9F27-46D8-774E-9599-E5004110F087}"/>
                  </a:ext>
                </a:extLst>
              </p:cNvPr>
              <p:cNvSpPr/>
              <p:nvPr/>
            </p:nvSpPr>
            <p:spPr>
              <a:xfrm>
                <a:off x="3014898" y="2011712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</a:t>
                </a:r>
                <a:endParaRPr lang="sv-SE" dirty="0">
                  <a:latin typeface="Bradley Hand" pitchFamily="2" charset="77"/>
                </a:endParaRPr>
              </a:p>
            </p:txBody>
          </p:sp>
        </p:grpSp>
      </p:grpSp>
      <p:sp>
        <p:nvSpPr>
          <p:cNvPr id="74" name="Rektangel 73">
            <a:extLst>
              <a:ext uri="{FF2B5EF4-FFF2-40B4-BE49-F238E27FC236}">
                <a16:creationId xmlns:a16="http://schemas.microsoft.com/office/drawing/2014/main" id="{2DB6C4F4-F053-1B4A-9D2A-2A632DF9C72A}"/>
              </a:ext>
            </a:extLst>
          </p:cNvPr>
          <p:cNvSpPr/>
          <p:nvPr/>
        </p:nvSpPr>
        <p:spPr>
          <a:xfrm>
            <a:off x="5766377" y="2023899"/>
            <a:ext cx="601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3xy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8DF9260A-006C-F940-9092-18FA668D0AF4}"/>
              </a:ext>
            </a:extLst>
          </p:cNvPr>
          <p:cNvGrpSpPr/>
          <p:nvPr/>
        </p:nvGrpSpPr>
        <p:grpSpPr>
          <a:xfrm>
            <a:off x="933362" y="3876831"/>
            <a:ext cx="6291135" cy="369332"/>
            <a:chOff x="933362" y="3876831"/>
            <a:chExt cx="6291135" cy="369332"/>
          </a:xfrm>
        </p:grpSpPr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B6086D01-6944-CA47-A108-3B4641232576}"/>
                </a:ext>
              </a:extLst>
            </p:cNvPr>
            <p:cNvSpPr/>
            <p:nvPr/>
          </p:nvSpPr>
          <p:spPr>
            <a:xfrm>
              <a:off x="933362" y="3876831"/>
              <a:ext cx="33133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Skriv uttrycken utan parentes.</a:t>
              </a:r>
            </a:p>
          </p:txBody>
        </p: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07495924-33B0-144E-A78E-7EE5DC705CBE}"/>
                </a:ext>
              </a:extLst>
            </p:cNvPr>
            <p:cNvSpPr/>
            <p:nvPr/>
          </p:nvSpPr>
          <p:spPr>
            <a:xfrm>
              <a:off x="3911162" y="3876831"/>
              <a:ext cx="33133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 4(</a:t>
              </a:r>
              <a:r>
                <a:rPr lang="sv-SE" i="1" dirty="0"/>
                <a:t>x</a:t>
              </a:r>
              <a:r>
                <a:rPr lang="sv-SE" dirty="0"/>
                <a:t> + 3) 	b) 3</a:t>
              </a:r>
              <a:r>
                <a:rPr lang="sv-SE" i="1" dirty="0"/>
                <a:t>a</a:t>
              </a:r>
              <a:r>
                <a:rPr lang="sv-SE" dirty="0"/>
                <a:t>(2</a:t>
              </a:r>
              <a:r>
                <a:rPr lang="sv-SE" i="1" dirty="0"/>
                <a:t>b</a:t>
              </a:r>
              <a:r>
                <a:rPr lang="sv-SE" dirty="0"/>
                <a:t> – 1)</a:t>
              </a:r>
            </a:p>
          </p:txBody>
        </p:sp>
      </p:grpSp>
      <p:sp>
        <p:nvSpPr>
          <p:cNvPr id="79" name="Rektangel 78">
            <a:extLst>
              <a:ext uri="{FF2B5EF4-FFF2-40B4-BE49-F238E27FC236}">
                <a16:creationId xmlns:a16="http://schemas.microsoft.com/office/drawing/2014/main" id="{534B20E1-90A4-C14C-98A7-F94200B26819}"/>
              </a:ext>
            </a:extLst>
          </p:cNvPr>
          <p:cNvSpPr/>
          <p:nvPr/>
        </p:nvSpPr>
        <p:spPr>
          <a:xfrm>
            <a:off x="1035585" y="4577135"/>
            <a:ext cx="164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4(x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 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31055766-CB65-344C-B117-5DF7B2BECC48}"/>
              </a:ext>
            </a:extLst>
          </p:cNvPr>
          <p:cNvSpPr/>
          <p:nvPr/>
        </p:nvSpPr>
        <p:spPr>
          <a:xfrm>
            <a:off x="2421111" y="4577135"/>
            <a:ext cx="1160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4x</a:t>
            </a:r>
            <a:r>
              <a:rPr lang="sv-SE" dirty="0"/>
              <a:t> + </a:t>
            </a:r>
            <a:r>
              <a:rPr lang="sv-SE" dirty="0">
                <a:latin typeface="Bradley Hand" pitchFamily="2" charset="77"/>
              </a:rPr>
              <a:t>12</a:t>
            </a:r>
          </a:p>
        </p:txBody>
      </p:sp>
      <p:sp>
        <p:nvSpPr>
          <p:cNvPr id="83" name="Uppåtböjd 82">
            <a:extLst>
              <a:ext uri="{FF2B5EF4-FFF2-40B4-BE49-F238E27FC236}">
                <a16:creationId xmlns:a16="http://schemas.microsoft.com/office/drawing/2014/main" id="{B7D32C1F-8F0B-0141-A20A-B45362F40826}"/>
              </a:ext>
            </a:extLst>
          </p:cNvPr>
          <p:cNvSpPr/>
          <p:nvPr/>
        </p:nvSpPr>
        <p:spPr>
          <a:xfrm>
            <a:off x="1422659" y="4855779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4" name="Uppåtböjd 83">
            <a:extLst>
              <a:ext uri="{FF2B5EF4-FFF2-40B4-BE49-F238E27FC236}">
                <a16:creationId xmlns:a16="http://schemas.microsoft.com/office/drawing/2014/main" id="{A18414E4-7E6A-514B-BD9B-8A807A95EFD8}"/>
              </a:ext>
            </a:extLst>
          </p:cNvPr>
          <p:cNvSpPr/>
          <p:nvPr/>
        </p:nvSpPr>
        <p:spPr>
          <a:xfrm>
            <a:off x="1422659" y="4862504"/>
            <a:ext cx="721451" cy="206670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E764BCD3-970D-FB41-8848-EF97C71F34FA}"/>
              </a:ext>
            </a:extLst>
          </p:cNvPr>
          <p:cNvSpPr/>
          <p:nvPr/>
        </p:nvSpPr>
        <p:spPr>
          <a:xfrm>
            <a:off x="1035584" y="5400264"/>
            <a:ext cx="2078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3a(2b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= 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52D37238-AE74-034B-A1DB-418364D98FD5}"/>
              </a:ext>
            </a:extLst>
          </p:cNvPr>
          <p:cNvSpPr/>
          <p:nvPr/>
        </p:nvSpPr>
        <p:spPr>
          <a:xfrm>
            <a:off x="2684732" y="5380892"/>
            <a:ext cx="141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6ab</a:t>
            </a:r>
            <a:r>
              <a:rPr lang="sv-SE" dirty="0"/>
              <a:t> – </a:t>
            </a:r>
            <a:r>
              <a:rPr lang="sv-SE" dirty="0">
                <a:latin typeface="Bradley Hand" pitchFamily="2" charset="77"/>
              </a:rPr>
              <a:t>9a</a:t>
            </a:r>
            <a:r>
              <a:rPr lang="sv-SE" dirty="0"/>
              <a:t> </a:t>
            </a:r>
          </a:p>
        </p:txBody>
      </p:sp>
      <p:sp>
        <p:nvSpPr>
          <p:cNvPr id="89" name="Uppåtböjd 88">
            <a:extLst>
              <a:ext uri="{FF2B5EF4-FFF2-40B4-BE49-F238E27FC236}">
                <a16:creationId xmlns:a16="http://schemas.microsoft.com/office/drawing/2014/main" id="{C6D2BF0C-0170-A947-BA63-EB7E81296DE2}"/>
              </a:ext>
            </a:extLst>
          </p:cNvPr>
          <p:cNvSpPr/>
          <p:nvPr/>
        </p:nvSpPr>
        <p:spPr>
          <a:xfrm>
            <a:off x="1495260" y="5663307"/>
            <a:ext cx="811712" cy="201512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90" name="Uppåtböjd 89">
            <a:extLst>
              <a:ext uri="{FF2B5EF4-FFF2-40B4-BE49-F238E27FC236}">
                <a16:creationId xmlns:a16="http://schemas.microsoft.com/office/drawing/2014/main" id="{9E8DDC60-0C6C-9B4D-ACF5-E45846C5A790}"/>
              </a:ext>
            </a:extLst>
          </p:cNvPr>
          <p:cNvSpPr/>
          <p:nvPr/>
        </p:nvSpPr>
        <p:spPr>
          <a:xfrm>
            <a:off x="1515181" y="5663307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9" grpId="0"/>
      <p:bldP spid="74" grpId="0"/>
      <p:bldP spid="79" grpId="0"/>
      <p:bldP spid="81" grpId="0"/>
      <p:bldP spid="83" grpId="0" animBg="1"/>
      <p:bldP spid="84" grpId="0" animBg="1"/>
      <p:bldP spid="87" grpId="0"/>
      <p:bldP spid="88" grpId="0"/>
      <p:bldP spid="89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ktangel 76">
            <a:extLst>
              <a:ext uri="{FF2B5EF4-FFF2-40B4-BE49-F238E27FC236}">
                <a16:creationId xmlns:a16="http://schemas.microsoft.com/office/drawing/2014/main" id="{B6086D01-6944-CA47-A108-3B4641232576}"/>
              </a:ext>
            </a:extLst>
          </p:cNvPr>
          <p:cNvSpPr/>
          <p:nvPr/>
        </p:nvSpPr>
        <p:spPr>
          <a:xfrm>
            <a:off x="859416" y="311510"/>
            <a:ext cx="670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Förenkla uttrycket 		</a:t>
            </a:r>
            <a:r>
              <a:rPr lang="sv-SE" sz="2400" b="1" dirty="0">
                <a:solidFill>
                  <a:srgbClr val="9F0002"/>
                </a:solidFill>
              </a:rPr>
              <a:t>2</a:t>
            </a:r>
            <a:r>
              <a:rPr lang="sv-SE" sz="2400" b="1" i="1" dirty="0">
                <a:solidFill>
                  <a:srgbClr val="9F0002"/>
                </a:solidFill>
              </a:rPr>
              <a:t>a</a:t>
            </a:r>
            <a:r>
              <a:rPr lang="sv-SE" sz="2400" b="1" dirty="0">
                <a:solidFill>
                  <a:srgbClr val="9F0002"/>
                </a:solidFill>
              </a:rPr>
              <a:t>(</a:t>
            </a:r>
            <a:r>
              <a:rPr lang="sv-SE" sz="2400" b="1" i="1" dirty="0">
                <a:solidFill>
                  <a:srgbClr val="9F0002"/>
                </a:solidFill>
              </a:rPr>
              <a:t>b</a:t>
            </a:r>
            <a:r>
              <a:rPr lang="sv-SE" sz="2400" b="1" dirty="0">
                <a:solidFill>
                  <a:srgbClr val="9F0002"/>
                </a:solidFill>
              </a:rPr>
              <a:t> + 2) – 3</a:t>
            </a:r>
            <a:r>
              <a:rPr lang="sv-SE" sz="2400" b="1" i="1" dirty="0">
                <a:solidFill>
                  <a:srgbClr val="9F0002"/>
                </a:solidFill>
              </a:rPr>
              <a:t>a</a:t>
            </a:r>
            <a:r>
              <a:rPr lang="sv-SE" sz="2400" b="1" dirty="0">
                <a:solidFill>
                  <a:srgbClr val="9F0002"/>
                </a:solidFill>
              </a:rPr>
              <a:t>(1 – </a:t>
            </a:r>
            <a:r>
              <a:rPr lang="sv-SE" sz="2400" b="1" i="1" dirty="0">
                <a:solidFill>
                  <a:srgbClr val="9F0002"/>
                </a:solidFill>
              </a:rPr>
              <a:t>b</a:t>
            </a:r>
            <a:r>
              <a:rPr lang="sv-SE" sz="2400" b="1" dirty="0">
                <a:solidFill>
                  <a:srgbClr val="9F0002"/>
                </a:solidFill>
              </a:rPr>
              <a:t>)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17424098-204D-1C48-912C-EFB1A9005459}"/>
              </a:ext>
            </a:extLst>
          </p:cNvPr>
          <p:cNvSpPr/>
          <p:nvPr/>
        </p:nvSpPr>
        <p:spPr>
          <a:xfrm>
            <a:off x="1095089" y="3565202"/>
            <a:ext cx="670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Förenkla uttrycket 		</a:t>
            </a:r>
            <a:r>
              <a:rPr lang="sv-SE" sz="2400" b="1" dirty="0">
                <a:solidFill>
                  <a:srgbClr val="9F0002"/>
                </a:solidFill>
              </a:rPr>
              <a:t>2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(2</a:t>
            </a:r>
            <a:r>
              <a:rPr lang="sv-SE" sz="2400" b="1" i="1" dirty="0">
                <a:solidFill>
                  <a:srgbClr val="9F0002"/>
                </a:solidFill>
              </a:rPr>
              <a:t>y</a:t>
            </a:r>
            <a:r>
              <a:rPr lang="sv-SE" sz="2400" b="1" dirty="0">
                <a:solidFill>
                  <a:srgbClr val="9F0002"/>
                </a:solidFill>
              </a:rPr>
              <a:t> – 3) – 2</a:t>
            </a:r>
            <a:r>
              <a:rPr lang="sv-SE" sz="2400" b="1" i="1" dirty="0">
                <a:solidFill>
                  <a:srgbClr val="9F0002"/>
                </a:solidFill>
              </a:rPr>
              <a:t>y</a:t>
            </a:r>
            <a:r>
              <a:rPr lang="sv-SE" sz="2400" b="1" dirty="0">
                <a:solidFill>
                  <a:srgbClr val="9F0002"/>
                </a:solidFill>
              </a:rPr>
              <a:t>(</a:t>
            </a:r>
            <a:r>
              <a:rPr lang="sv-SE" sz="2400" b="1" i="1" dirty="0">
                <a:solidFill>
                  <a:srgbClr val="9F0002"/>
                </a:solidFill>
              </a:rPr>
              <a:t>x</a:t>
            </a:r>
            <a:r>
              <a:rPr lang="sv-SE" sz="2400" b="1" dirty="0">
                <a:solidFill>
                  <a:srgbClr val="9F0002"/>
                </a:solidFill>
              </a:rPr>
              <a:t> + 3) + 6x</a:t>
            </a:r>
            <a:endParaRPr lang="sv-SE" b="1" dirty="0">
              <a:solidFill>
                <a:srgbClr val="9F0002"/>
              </a:solidFill>
            </a:endParaRP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045CB84B-CB37-1B4A-8D40-6E041E5DA7EC}"/>
              </a:ext>
            </a:extLst>
          </p:cNvPr>
          <p:cNvSpPr/>
          <p:nvPr/>
        </p:nvSpPr>
        <p:spPr>
          <a:xfrm>
            <a:off x="3458783" y="4156490"/>
            <a:ext cx="3431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2x(2y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2y(x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3)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6x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103" name="Uppåtböjd 102">
            <a:extLst>
              <a:ext uri="{FF2B5EF4-FFF2-40B4-BE49-F238E27FC236}">
                <a16:creationId xmlns:a16="http://schemas.microsoft.com/office/drawing/2014/main" id="{0B484494-0E40-294B-923C-34C1E13B445E}"/>
              </a:ext>
            </a:extLst>
          </p:cNvPr>
          <p:cNvSpPr/>
          <p:nvPr/>
        </p:nvSpPr>
        <p:spPr>
          <a:xfrm>
            <a:off x="3845858" y="4428898"/>
            <a:ext cx="287991" cy="106778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4" name="Uppåtböjd 103">
            <a:extLst>
              <a:ext uri="{FF2B5EF4-FFF2-40B4-BE49-F238E27FC236}">
                <a16:creationId xmlns:a16="http://schemas.microsoft.com/office/drawing/2014/main" id="{134A1DEA-01BE-C84C-92F4-3D0274176999}"/>
              </a:ext>
            </a:extLst>
          </p:cNvPr>
          <p:cNvSpPr/>
          <p:nvPr/>
        </p:nvSpPr>
        <p:spPr>
          <a:xfrm>
            <a:off x="3845857" y="4431046"/>
            <a:ext cx="723713" cy="176167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5" name="Uppåtböjd 104">
            <a:extLst>
              <a:ext uri="{FF2B5EF4-FFF2-40B4-BE49-F238E27FC236}">
                <a16:creationId xmlns:a16="http://schemas.microsoft.com/office/drawing/2014/main" id="{8FEDA64D-292B-014C-86F0-14F5A1FFB884}"/>
              </a:ext>
            </a:extLst>
          </p:cNvPr>
          <p:cNvSpPr/>
          <p:nvPr/>
        </p:nvSpPr>
        <p:spPr>
          <a:xfrm>
            <a:off x="5131964" y="4437832"/>
            <a:ext cx="333404" cy="104628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3D0BC3CE-A3F5-AE41-A670-31DDA95078BE}"/>
              </a:ext>
            </a:extLst>
          </p:cNvPr>
          <p:cNvSpPr/>
          <p:nvPr/>
        </p:nvSpPr>
        <p:spPr>
          <a:xfrm>
            <a:off x="3319162" y="4767194"/>
            <a:ext cx="166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(</a:t>
            </a:r>
            <a:r>
              <a:rPr lang="sv-SE" dirty="0">
                <a:latin typeface="Bradley Hand" pitchFamily="2" charset="77"/>
              </a:rPr>
              <a:t>4xy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6x) </a:t>
            </a:r>
            <a:r>
              <a:rPr lang="sv-SE" dirty="0"/>
              <a:t>– </a:t>
            </a: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F78D0C45-E52C-214D-9095-1BF473EF7730}"/>
              </a:ext>
            </a:extLst>
          </p:cNvPr>
          <p:cNvSpPr/>
          <p:nvPr/>
        </p:nvSpPr>
        <p:spPr>
          <a:xfrm>
            <a:off x="3338672" y="5233826"/>
            <a:ext cx="3688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4xy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6x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2xy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6y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6x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AC31CC2A-CDF1-8643-BF7C-1877ECA1B590}"/>
              </a:ext>
            </a:extLst>
          </p:cNvPr>
          <p:cNvSpPr/>
          <p:nvPr/>
        </p:nvSpPr>
        <p:spPr>
          <a:xfrm>
            <a:off x="3338672" y="5716570"/>
            <a:ext cx="1493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2xy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6y </a:t>
            </a:r>
            <a:endParaRPr lang="sv-SE" dirty="0"/>
          </a:p>
        </p:txBody>
      </p:sp>
      <p:sp>
        <p:nvSpPr>
          <p:cNvPr id="109" name="Uppåtböjd 108">
            <a:extLst>
              <a:ext uri="{FF2B5EF4-FFF2-40B4-BE49-F238E27FC236}">
                <a16:creationId xmlns:a16="http://schemas.microsoft.com/office/drawing/2014/main" id="{BCB5E23A-0445-AC4C-8466-61DC1C89019A}"/>
              </a:ext>
            </a:extLst>
          </p:cNvPr>
          <p:cNvSpPr/>
          <p:nvPr/>
        </p:nvSpPr>
        <p:spPr>
          <a:xfrm>
            <a:off x="5131963" y="4435134"/>
            <a:ext cx="705783" cy="172079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40E004B-3EFD-0A49-AB20-E3E363862D79}"/>
              </a:ext>
            </a:extLst>
          </p:cNvPr>
          <p:cNvGrpSpPr/>
          <p:nvPr/>
        </p:nvGrpSpPr>
        <p:grpSpPr>
          <a:xfrm>
            <a:off x="4066121" y="5530937"/>
            <a:ext cx="2084909" cy="8858"/>
            <a:chOff x="4051092" y="6434340"/>
            <a:chExt cx="2084909" cy="8858"/>
          </a:xfrm>
        </p:grpSpPr>
        <p:cxnSp>
          <p:nvCxnSpPr>
            <p:cNvPr id="111" name="Rak 110">
              <a:extLst>
                <a:ext uri="{FF2B5EF4-FFF2-40B4-BE49-F238E27FC236}">
                  <a16:creationId xmlns:a16="http://schemas.microsoft.com/office/drawing/2014/main" id="{8A78A055-344B-2846-9458-B3516C767AC9}"/>
                </a:ext>
              </a:extLst>
            </p:cNvPr>
            <p:cNvCxnSpPr>
              <a:cxnSpLocks/>
            </p:cNvCxnSpPr>
            <p:nvPr/>
          </p:nvCxnSpPr>
          <p:spPr>
            <a:xfrm>
              <a:off x="4051092" y="6434340"/>
              <a:ext cx="390525" cy="0"/>
            </a:xfrm>
            <a:prstGeom prst="line">
              <a:avLst/>
            </a:prstGeom>
            <a:ln w="19050">
              <a:solidFill>
                <a:srgbClr val="9F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Rak 111">
              <a:extLst>
                <a:ext uri="{FF2B5EF4-FFF2-40B4-BE49-F238E27FC236}">
                  <a16:creationId xmlns:a16="http://schemas.microsoft.com/office/drawing/2014/main" id="{0FBCA94C-35E1-E443-AE74-A32C79CAA5B1}"/>
                </a:ext>
              </a:extLst>
            </p:cNvPr>
            <p:cNvCxnSpPr>
              <a:cxnSpLocks/>
            </p:cNvCxnSpPr>
            <p:nvPr/>
          </p:nvCxnSpPr>
          <p:spPr>
            <a:xfrm>
              <a:off x="5694502" y="6442481"/>
              <a:ext cx="441499" cy="717"/>
            </a:xfrm>
            <a:prstGeom prst="line">
              <a:avLst/>
            </a:prstGeom>
            <a:ln w="19050">
              <a:solidFill>
                <a:srgbClr val="9F000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5FA517B2-788C-C947-A489-03094D2ADC92}"/>
              </a:ext>
            </a:extLst>
          </p:cNvPr>
          <p:cNvGrpSpPr/>
          <p:nvPr/>
        </p:nvGrpSpPr>
        <p:grpSpPr>
          <a:xfrm>
            <a:off x="3604652" y="5535366"/>
            <a:ext cx="1527311" cy="4657"/>
            <a:chOff x="3528698" y="6437824"/>
            <a:chExt cx="1527311" cy="4657"/>
          </a:xfrm>
        </p:grpSpPr>
        <p:cxnSp>
          <p:nvCxnSpPr>
            <p:cNvPr id="113" name="Rak 112">
              <a:extLst>
                <a:ext uri="{FF2B5EF4-FFF2-40B4-BE49-F238E27FC236}">
                  <a16:creationId xmlns:a16="http://schemas.microsoft.com/office/drawing/2014/main" id="{CBAA97A6-EC6E-8C46-A5BC-5DF72BD0449C}"/>
                </a:ext>
              </a:extLst>
            </p:cNvPr>
            <p:cNvCxnSpPr>
              <a:cxnSpLocks/>
            </p:cNvCxnSpPr>
            <p:nvPr/>
          </p:nvCxnSpPr>
          <p:spPr>
            <a:xfrm>
              <a:off x="3528698" y="6438898"/>
              <a:ext cx="404804" cy="358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Rak 113">
              <a:extLst>
                <a:ext uri="{FF2B5EF4-FFF2-40B4-BE49-F238E27FC236}">
                  <a16:creationId xmlns:a16="http://schemas.microsoft.com/office/drawing/2014/main" id="{BE4D4F6C-93BD-354E-82BD-C022C94D8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9205" y="6437824"/>
              <a:ext cx="496804" cy="107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7" name="Rak 116">
            <a:extLst>
              <a:ext uri="{FF2B5EF4-FFF2-40B4-BE49-F238E27FC236}">
                <a16:creationId xmlns:a16="http://schemas.microsoft.com/office/drawing/2014/main" id="{9A87FB13-305A-414F-AD6A-643288883B4B}"/>
              </a:ext>
            </a:extLst>
          </p:cNvPr>
          <p:cNvCxnSpPr>
            <a:cxnSpLocks/>
          </p:cNvCxnSpPr>
          <p:nvPr/>
        </p:nvCxnSpPr>
        <p:spPr>
          <a:xfrm>
            <a:off x="5222974" y="5538231"/>
            <a:ext cx="40571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ktangel 31">
            <a:extLst>
              <a:ext uri="{FF2B5EF4-FFF2-40B4-BE49-F238E27FC236}">
                <a16:creationId xmlns:a16="http://schemas.microsoft.com/office/drawing/2014/main" id="{F9052454-7E71-494E-9854-3123A3E711A3}"/>
              </a:ext>
            </a:extLst>
          </p:cNvPr>
          <p:cNvSpPr/>
          <p:nvPr/>
        </p:nvSpPr>
        <p:spPr>
          <a:xfrm>
            <a:off x="3272172" y="835150"/>
            <a:ext cx="2685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2a(b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2) </a:t>
            </a:r>
            <a:r>
              <a:rPr lang="sv-SE" dirty="0"/>
              <a:t>–  </a:t>
            </a:r>
            <a:r>
              <a:rPr lang="sv-SE" dirty="0">
                <a:latin typeface="Bradley Hand" pitchFamily="2" charset="77"/>
              </a:rPr>
              <a:t>3a(1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b)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33" name="Uppåtböjd 32">
            <a:extLst>
              <a:ext uri="{FF2B5EF4-FFF2-40B4-BE49-F238E27FC236}">
                <a16:creationId xmlns:a16="http://schemas.microsoft.com/office/drawing/2014/main" id="{73D27D54-8F71-9747-B937-ECD63BEBB1DC}"/>
              </a:ext>
            </a:extLst>
          </p:cNvPr>
          <p:cNvSpPr/>
          <p:nvPr/>
        </p:nvSpPr>
        <p:spPr>
          <a:xfrm>
            <a:off x="3659246" y="1113794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4" name="Uppåtböjd 33">
            <a:extLst>
              <a:ext uri="{FF2B5EF4-FFF2-40B4-BE49-F238E27FC236}">
                <a16:creationId xmlns:a16="http://schemas.microsoft.com/office/drawing/2014/main" id="{21B88728-82F6-B743-82AA-8ADA5D913238}"/>
              </a:ext>
            </a:extLst>
          </p:cNvPr>
          <p:cNvSpPr/>
          <p:nvPr/>
        </p:nvSpPr>
        <p:spPr>
          <a:xfrm>
            <a:off x="3659246" y="1111847"/>
            <a:ext cx="588435" cy="189936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5" name="Uppåtböjd 34">
            <a:extLst>
              <a:ext uri="{FF2B5EF4-FFF2-40B4-BE49-F238E27FC236}">
                <a16:creationId xmlns:a16="http://schemas.microsoft.com/office/drawing/2014/main" id="{F13D7A35-65B2-9645-A855-87B1772BF01A}"/>
              </a:ext>
            </a:extLst>
          </p:cNvPr>
          <p:cNvSpPr/>
          <p:nvPr/>
        </p:nvSpPr>
        <p:spPr>
          <a:xfrm>
            <a:off x="4767771" y="1113794"/>
            <a:ext cx="340805" cy="125661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6" name="Uppåtböjd 35">
            <a:extLst>
              <a:ext uri="{FF2B5EF4-FFF2-40B4-BE49-F238E27FC236}">
                <a16:creationId xmlns:a16="http://schemas.microsoft.com/office/drawing/2014/main" id="{F1517A0D-F80B-B84A-A54F-5B757CC62525}"/>
              </a:ext>
            </a:extLst>
          </p:cNvPr>
          <p:cNvSpPr/>
          <p:nvPr/>
        </p:nvSpPr>
        <p:spPr>
          <a:xfrm>
            <a:off x="4767771" y="1111847"/>
            <a:ext cx="692467" cy="189935"/>
          </a:xfrm>
          <a:prstGeom prst="curvedUpArrow">
            <a:avLst>
              <a:gd name="adj1" fmla="val 15665"/>
              <a:gd name="adj2" fmla="val 24986"/>
              <a:gd name="adj3" fmla="val 6284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FD0E506-7484-914E-8664-F2DADC03787B}"/>
              </a:ext>
            </a:extLst>
          </p:cNvPr>
          <p:cNvSpPr/>
          <p:nvPr/>
        </p:nvSpPr>
        <p:spPr>
          <a:xfrm>
            <a:off x="3132551" y="1445854"/>
            <a:ext cx="163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(2ab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4a) </a:t>
            </a:r>
            <a:r>
              <a:rPr lang="sv-SE" dirty="0"/>
              <a:t>– 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E77CFFC9-0163-264F-8999-6DD4632BFEF0}"/>
              </a:ext>
            </a:extLst>
          </p:cNvPr>
          <p:cNvSpPr/>
          <p:nvPr/>
        </p:nvSpPr>
        <p:spPr>
          <a:xfrm>
            <a:off x="3152061" y="1912486"/>
            <a:ext cx="2925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2ab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4a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3a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3ab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79BFA83F-0EB9-7E40-B885-145B3FEC77CC}"/>
              </a:ext>
            </a:extLst>
          </p:cNvPr>
          <p:cNvGrpSpPr/>
          <p:nvPr/>
        </p:nvGrpSpPr>
        <p:grpSpPr>
          <a:xfrm>
            <a:off x="3491738" y="2259884"/>
            <a:ext cx="1968500" cy="0"/>
            <a:chOff x="3533637" y="3190560"/>
            <a:chExt cx="1968500" cy="0"/>
          </a:xfrm>
        </p:grpSpPr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16910D31-0DEF-0741-9CBC-F29E609C1BF0}"/>
                </a:ext>
              </a:extLst>
            </p:cNvPr>
            <p:cNvCxnSpPr>
              <a:cxnSpLocks/>
            </p:cNvCxnSpPr>
            <p:nvPr/>
          </p:nvCxnSpPr>
          <p:spPr>
            <a:xfrm>
              <a:off x="3533637" y="3190560"/>
              <a:ext cx="38417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Rak 40">
              <a:extLst>
                <a:ext uri="{FF2B5EF4-FFF2-40B4-BE49-F238E27FC236}">
                  <a16:creationId xmlns:a16="http://schemas.microsoft.com/office/drawing/2014/main" id="{1CBB9278-E329-0041-846F-209B2430B61F}"/>
                </a:ext>
              </a:extLst>
            </p:cNvPr>
            <p:cNvCxnSpPr>
              <a:cxnSpLocks/>
            </p:cNvCxnSpPr>
            <p:nvPr/>
          </p:nvCxnSpPr>
          <p:spPr>
            <a:xfrm>
              <a:off x="5027610" y="3190560"/>
              <a:ext cx="474527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B97A994C-A52C-064B-B8EB-18E6190E0E16}"/>
              </a:ext>
            </a:extLst>
          </p:cNvPr>
          <p:cNvGrpSpPr/>
          <p:nvPr/>
        </p:nvGrpSpPr>
        <p:grpSpPr>
          <a:xfrm>
            <a:off x="3950161" y="2259884"/>
            <a:ext cx="917564" cy="0"/>
            <a:chOff x="4003548" y="3190560"/>
            <a:chExt cx="917564" cy="0"/>
          </a:xfrm>
        </p:grpSpPr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B5F3E844-3E57-9848-86DC-B59813A35EBD}"/>
                </a:ext>
              </a:extLst>
            </p:cNvPr>
            <p:cNvCxnSpPr>
              <a:cxnSpLocks/>
            </p:cNvCxnSpPr>
            <p:nvPr/>
          </p:nvCxnSpPr>
          <p:spPr>
            <a:xfrm>
              <a:off x="4003548" y="3190560"/>
              <a:ext cx="41904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8B337EA0-AAC2-754D-A287-E32749406FF4}"/>
                </a:ext>
              </a:extLst>
            </p:cNvPr>
            <p:cNvCxnSpPr>
              <a:cxnSpLocks/>
            </p:cNvCxnSpPr>
            <p:nvPr/>
          </p:nvCxnSpPr>
          <p:spPr>
            <a:xfrm>
              <a:off x="4509781" y="3190560"/>
              <a:ext cx="41133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Rektangel 44">
            <a:extLst>
              <a:ext uri="{FF2B5EF4-FFF2-40B4-BE49-F238E27FC236}">
                <a16:creationId xmlns:a16="http://schemas.microsoft.com/office/drawing/2014/main" id="{05D25B76-B3A8-1749-969B-DA57B1E9C3BB}"/>
              </a:ext>
            </a:extLst>
          </p:cNvPr>
          <p:cNvSpPr/>
          <p:nvPr/>
        </p:nvSpPr>
        <p:spPr>
          <a:xfrm>
            <a:off x="3152061" y="2395230"/>
            <a:ext cx="131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= </a:t>
            </a:r>
            <a:r>
              <a:rPr lang="sv-SE" dirty="0">
                <a:latin typeface="Bradley Hand" pitchFamily="2" charset="77"/>
              </a:rPr>
              <a:t> 5ab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a</a:t>
            </a:r>
            <a:endParaRPr lang="sv-SE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D7757B5-E002-584B-B049-872FB040BBCD}"/>
              </a:ext>
            </a:extLst>
          </p:cNvPr>
          <p:cNvSpPr/>
          <p:nvPr/>
        </p:nvSpPr>
        <p:spPr>
          <a:xfrm>
            <a:off x="4546995" y="1439188"/>
            <a:ext cx="1571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  <a:r>
              <a:rPr lang="sv-SE" dirty="0">
                <a:latin typeface="Bradley Hand" pitchFamily="2" charset="77"/>
              </a:rPr>
              <a:t>(3a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3ab)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95C6DD5E-0DDE-6640-9EC5-163500318426}"/>
              </a:ext>
            </a:extLst>
          </p:cNvPr>
          <p:cNvSpPr/>
          <p:nvPr/>
        </p:nvSpPr>
        <p:spPr>
          <a:xfrm>
            <a:off x="4814584" y="4767194"/>
            <a:ext cx="140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(2xy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6y)</a:t>
            </a:r>
            <a:endParaRPr lang="sv-SE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E3190F2E-9946-D847-BE4E-D7F040448B35}"/>
              </a:ext>
            </a:extLst>
          </p:cNvPr>
          <p:cNvSpPr/>
          <p:nvPr/>
        </p:nvSpPr>
        <p:spPr>
          <a:xfrm>
            <a:off x="5968429" y="4767194"/>
            <a:ext cx="80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6x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2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01" grpId="0"/>
      <p:bldP spid="102" grpId="0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365</Words>
  <Application>Microsoft Macintosh PowerPoint</Application>
  <PresentationFormat>Bildspel på skärmen (4:3)</PresentationFormat>
  <Paragraphs>66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44</cp:revision>
  <dcterms:created xsi:type="dcterms:W3CDTF">2017-04-14T14:34:08Z</dcterms:created>
  <dcterms:modified xsi:type="dcterms:W3CDTF">2019-10-30T08:10:52Z</dcterms:modified>
</cp:coreProperties>
</file>