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20" r:id="rId2"/>
    <p:sldId id="323" r:id="rId3"/>
    <p:sldId id="324" r:id="rId4"/>
    <p:sldId id="325" r:id="rId5"/>
    <p:sldId id="326" r:id="rId6"/>
    <p:sldId id="327" r:id="rId7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2"/>
    <a:srgbClr val="A70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44" autoAdjust="0"/>
    <p:restoredTop sz="94558" autoAdjust="0"/>
  </p:normalViewPr>
  <p:slideViewPr>
    <p:cSldViewPr snapToGrid="0" snapToObjects="1">
      <p:cViewPr>
        <p:scale>
          <a:sx n="138" d="100"/>
          <a:sy n="138" d="100"/>
        </p:scale>
        <p:origin x="2024" y="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2019-08-07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2019-08-07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2019-08-07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2019-08-07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2019-08-07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2019-08-07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2019-08-07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2019-08-07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2019-08-07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2019-08-07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2019-08-07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2019-08-07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2019-08-07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1"/>
          <p:cNvSpPr>
            <a:spLocks noChangeArrowheads="1"/>
          </p:cNvSpPr>
          <p:nvPr/>
        </p:nvSpPr>
        <p:spPr bwMode="auto">
          <a:xfrm>
            <a:off x="241300" y="174625"/>
            <a:ext cx="878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/>
              <a:t>Z 1.6				Räkna med tal i grundpotensform </a:t>
            </a:r>
          </a:p>
        </p:txBody>
      </p:sp>
      <p:sp>
        <p:nvSpPr>
          <p:cNvPr id="12" name="Rektangel 2">
            <a:extLst>
              <a:ext uri="{FF2B5EF4-FFF2-40B4-BE49-F238E27FC236}">
                <a16:creationId xmlns:a16="http://schemas.microsoft.com/office/drawing/2014/main" id="{B6954600-4A19-2442-938F-7EE9A5C1B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7973" y="1098279"/>
            <a:ext cx="46804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/>
              <a:t>Hur multiplicerar man talen 4 · 10</a:t>
            </a:r>
            <a:r>
              <a:rPr lang="sv-SE" baseline="30000" dirty="0"/>
              <a:t>3</a:t>
            </a:r>
            <a:r>
              <a:rPr lang="sv-SE" dirty="0"/>
              <a:t> och 2 · 10</a:t>
            </a:r>
            <a:r>
              <a:rPr lang="sv-SE" baseline="30000" dirty="0"/>
              <a:t>2</a:t>
            </a:r>
            <a:r>
              <a:rPr lang="sv-SE" dirty="0"/>
              <a:t>? 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FB0CA2B8-1660-724C-9FDB-AF30EC08475B}"/>
              </a:ext>
            </a:extLst>
          </p:cNvPr>
          <p:cNvSpPr/>
          <p:nvPr/>
        </p:nvSpPr>
        <p:spPr>
          <a:xfrm>
            <a:off x="2386016" y="2006220"/>
            <a:ext cx="24055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4 · 10</a:t>
            </a:r>
            <a:r>
              <a:rPr lang="sv-SE" sz="2000" baseline="30000" dirty="0"/>
              <a:t>3</a:t>
            </a:r>
            <a:r>
              <a:rPr lang="sv-SE" sz="2000" dirty="0"/>
              <a:t> · 2 · 10</a:t>
            </a:r>
            <a:r>
              <a:rPr lang="sv-SE" sz="2000" baseline="30000" dirty="0"/>
              <a:t>2</a:t>
            </a:r>
            <a:r>
              <a:rPr lang="sv-SE" sz="2000" dirty="0"/>
              <a:t> = 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14190C59-FB78-9848-89D0-0C82A810A0DE}"/>
              </a:ext>
            </a:extLst>
          </p:cNvPr>
          <p:cNvSpPr/>
          <p:nvPr/>
        </p:nvSpPr>
        <p:spPr>
          <a:xfrm>
            <a:off x="1671237" y="1612508"/>
            <a:ext cx="6987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Ett sätt är att skriva talen utan tiopotens och multiplicera på vanligt sätt: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F4C298F2-29ED-D545-AEB2-E5E38D3509F0}"/>
              </a:ext>
            </a:extLst>
          </p:cNvPr>
          <p:cNvSpPr txBox="1"/>
          <p:nvPr/>
        </p:nvSpPr>
        <p:spPr>
          <a:xfrm>
            <a:off x="3982168" y="724927"/>
            <a:ext cx="1618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>
                <a:solidFill>
                  <a:srgbClr val="A70001"/>
                </a:solidFill>
              </a:rPr>
              <a:t>Multiplikation </a:t>
            </a:r>
            <a:endParaRPr lang="sv-SE" b="1" dirty="0">
              <a:solidFill>
                <a:srgbClr val="A70001"/>
              </a:solidFill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26945AF0-649F-804D-BB68-9E129AD10CE0}"/>
              </a:ext>
            </a:extLst>
          </p:cNvPr>
          <p:cNvSpPr/>
          <p:nvPr/>
        </p:nvSpPr>
        <p:spPr>
          <a:xfrm>
            <a:off x="4791545" y="2006220"/>
            <a:ext cx="756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200  =</a:t>
            </a:r>
            <a:endParaRPr lang="sv-SE" dirty="0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1F6C8DD9-8E74-0148-9BA1-B1043E0CAFAF}"/>
              </a:ext>
            </a:extLst>
          </p:cNvPr>
          <p:cNvSpPr/>
          <p:nvPr/>
        </p:nvSpPr>
        <p:spPr>
          <a:xfrm>
            <a:off x="4673440" y="2000725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·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A2937924-2E46-F949-B962-110EFF93537B}"/>
              </a:ext>
            </a:extLst>
          </p:cNvPr>
          <p:cNvSpPr/>
          <p:nvPr/>
        </p:nvSpPr>
        <p:spPr>
          <a:xfrm>
            <a:off x="6483692" y="2008654"/>
            <a:ext cx="8847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rgbClr val="A70001"/>
                </a:solidFill>
              </a:rPr>
              <a:t>8 </a:t>
            </a:r>
            <a:r>
              <a:rPr lang="sv-SE" dirty="0">
                <a:solidFill>
                  <a:srgbClr val="A70001"/>
                </a:solidFill>
              </a:rPr>
              <a:t>· </a:t>
            </a:r>
            <a:r>
              <a:rPr lang="de-DE" b="1" dirty="0">
                <a:solidFill>
                  <a:srgbClr val="A70001"/>
                </a:solidFill>
              </a:rPr>
              <a:t>10</a:t>
            </a:r>
            <a:r>
              <a:rPr lang="de-DE" b="1" baseline="30000" dirty="0">
                <a:solidFill>
                  <a:srgbClr val="A70001"/>
                </a:solidFill>
              </a:rPr>
              <a:t>5</a:t>
            </a:r>
            <a:endParaRPr lang="sv-SE" dirty="0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54288BF2-0C27-B940-848A-0F06363565E2}"/>
              </a:ext>
            </a:extLst>
          </p:cNvPr>
          <p:cNvSpPr/>
          <p:nvPr/>
        </p:nvSpPr>
        <p:spPr>
          <a:xfrm>
            <a:off x="4126211" y="2008654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4 000</a:t>
            </a:r>
            <a:endParaRPr lang="sv-SE" dirty="0"/>
          </a:p>
        </p:txBody>
      </p:sp>
      <p:sp>
        <p:nvSpPr>
          <p:cNvPr id="25" name="Uppåtböjd 24">
            <a:extLst>
              <a:ext uri="{FF2B5EF4-FFF2-40B4-BE49-F238E27FC236}">
                <a16:creationId xmlns:a16="http://schemas.microsoft.com/office/drawing/2014/main" id="{AC20BBB7-071A-6946-A0F9-A15ACEEFBF3E}"/>
              </a:ext>
            </a:extLst>
          </p:cNvPr>
          <p:cNvSpPr/>
          <p:nvPr/>
        </p:nvSpPr>
        <p:spPr>
          <a:xfrm>
            <a:off x="2723684" y="2308911"/>
            <a:ext cx="1726004" cy="236661"/>
          </a:xfrm>
          <a:prstGeom prst="curvedUpArrow">
            <a:avLst>
              <a:gd name="adj1" fmla="val 15665"/>
              <a:gd name="adj2" fmla="val 50000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26" name="Uppåtböjd 25">
            <a:extLst>
              <a:ext uri="{FF2B5EF4-FFF2-40B4-BE49-F238E27FC236}">
                <a16:creationId xmlns:a16="http://schemas.microsoft.com/office/drawing/2014/main" id="{3E6DEF16-2368-D44F-848F-233AD1378DAA}"/>
              </a:ext>
            </a:extLst>
          </p:cNvPr>
          <p:cNvSpPr/>
          <p:nvPr/>
        </p:nvSpPr>
        <p:spPr>
          <a:xfrm>
            <a:off x="3482420" y="2331820"/>
            <a:ext cx="1682530" cy="346423"/>
          </a:xfrm>
          <a:prstGeom prst="curvedUpArrow">
            <a:avLst>
              <a:gd name="adj1" fmla="val 15665"/>
              <a:gd name="adj2" fmla="val 24986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EFC429C6-2A01-114C-83D9-DB7B72361EF8}"/>
              </a:ext>
            </a:extLst>
          </p:cNvPr>
          <p:cNvSpPr/>
          <p:nvPr/>
        </p:nvSpPr>
        <p:spPr>
          <a:xfrm>
            <a:off x="5453534" y="2012793"/>
            <a:ext cx="12835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800 000  =</a:t>
            </a:r>
            <a:endParaRPr lang="sv-SE" dirty="0"/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73131618-FFB7-C041-958F-DF0C7EDFB5F7}"/>
              </a:ext>
            </a:extLst>
          </p:cNvPr>
          <p:cNvSpPr/>
          <p:nvPr/>
        </p:nvSpPr>
        <p:spPr>
          <a:xfrm>
            <a:off x="1671237" y="3003843"/>
            <a:ext cx="661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Men man kan också göra så här och då slipper man skriva alla nollor: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17FCAD90-5521-FF4C-8920-6625C149E942}"/>
              </a:ext>
            </a:extLst>
          </p:cNvPr>
          <p:cNvSpPr/>
          <p:nvPr/>
        </p:nvSpPr>
        <p:spPr>
          <a:xfrm>
            <a:off x="2635306" y="3601356"/>
            <a:ext cx="24055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4 · 10</a:t>
            </a:r>
            <a:r>
              <a:rPr lang="sv-SE" sz="2000" baseline="30000" dirty="0"/>
              <a:t>3</a:t>
            </a:r>
            <a:r>
              <a:rPr lang="sv-SE" sz="2000" dirty="0"/>
              <a:t> · 2 · 10</a:t>
            </a:r>
            <a:r>
              <a:rPr lang="sv-SE" sz="2000" baseline="30000" dirty="0"/>
              <a:t>2</a:t>
            </a:r>
            <a:r>
              <a:rPr lang="sv-SE" sz="2000" dirty="0"/>
              <a:t> = 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1A57B078-3988-0541-9E59-A1A04D60B017}"/>
              </a:ext>
            </a:extLst>
          </p:cNvPr>
          <p:cNvSpPr/>
          <p:nvPr/>
        </p:nvSpPr>
        <p:spPr>
          <a:xfrm>
            <a:off x="5040835" y="3601356"/>
            <a:ext cx="1176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10</a:t>
            </a:r>
            <a:r>
              <a:rPr lang="sv-SE" baseline="30000" dirty="0"/>
              <a:t>3 </a:t>
            </a:r>
            <a:r>
              <a:rPr lang="sv-SE" dirty="0"/>
              <a:t>· 10</a:t>
            </a:r>
            <a:r>
              <a:rPr lang="sv-SE" baseline="30000" dirty="0"/>
              <a:t>2</a:t>
            </a:r>
            <a:r>
              <a:rPr lang="de-DE" dirty="0"/>
              <a:t>  =</a:t>
            </a:r>
            <a:endParaRPr lang="sv-SE" dirty="0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D697E1FE-E8B9-7740-B01E-01CCA21455BB}"/>
              </a:ext>
            </a:extLst>
          </p:cNvPr>
          <p:cNvSpPr/>
          <p:nvPr/>
        </p:nvSpPr>
        <p:spPr>
          <a:xfrm>
            <a:off x="4907026" y="3605627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·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0503B00E-5089-4045-B77A-5D82898BD898}"/>
              </a:ext>
            </a:extLst>
          </p:cNvPr>
          <p:cNvSpPr/>
          <p:nvPr/>
        </p:nvSpPr>
        <p:spPr>
          <a:xfrm>
            <a:off x="4385010" y="3614746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4 </a:t>
            </a:r>
            <a:r>
              <a:rPr lang="sv-SE" dirty="0"/>
              <a:t>· 2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D77EEB2B-EE34-A648-884B-5E08F9F58D6B}"/>
              </a:ext>
            </a:extLst>
          </p:cNvPr>
          <p:cNvSpPr/>
          <p:nvPr/>
        </p:nvSpPr>
        <p:spPr>
          <a:xfrm>
            <a:off x="6156658" y="3599569"/>
            <a:ext cx="255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rgbClr val="A70001"/>
                </a:solidFill>
              </a:rPr>
              <a:t>8</a:t>
            </a:r>
            <a:endParaRPr lang="sv-SE" dirty="0"/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0D1CE185-711D-5144-AEC6-4178A1034B01}"/>
              </a:ext>
            </a:extLst>
          </p:cNvPr>
          <p:cNvGrpSpPr/>
          <p:nvPr/>
        </p:nvGrpSpPr>
        <p:grpSpPr>
          <a:xfrm>
            <a:off x="4491756" y="3947779"/>
            <a:ext cx="1845169" cy="247516"/>
            <a:chOff x="4491756" y="3947779"/>
            <a:chExt cx="1845169" cy="247516"/>
          </a:xfrm>
        </p:grpSpPr>
        <p:sp>
          <p:nvSpPr>
            <p:cNvPr id="44" name="Uppåtböjd 43">
              <a:extLst>
                <a:ext uri="{FF2B5EF4-FFF2-40B4-BE49-F238E27FC236}">
                  <a16:creationId xmlns:a16="http://schemas.microsoft.com/office/drawing/2014/main" id="{C72332EF-FBF9-3748-8461-3A65E81237EF}"/>
                </a:ext>
              </a:extLst>
            </p:cNvPr>
            <p:cNvSpPr/>
            <p:nvPr/>
          </p:nvSpPr>
          <p:spPr>
            <a:xfrm>
              <a:off x="4673440" y="3963371"/>
              <a:ext cx="1663485" cy="231924"/>
            </a:xfrm>
            <a:prstGeom prst="curvedUpArrow">
              <a:avLst>
                <a:gd name="adj1" fmla="val 24032"/>
                <a:gd name="adj2" fmla="val 50000"/>
                <a:gd name="adj3" fmla="val 30214"/>
              </a:avLst>
            </a:prstGeom>
            <a:solidFill>
              <a:srgbClr val="9F0002"/>
            </a:solidFill>
            <a:ln w="6350">
              <a:solidFill>
                <a:srgbClr val="9F00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cxnSp>
          <p:nvCxnSpPr>
            <p:cNvPr id="6" name="Rak 5">
              <a:extLst>
                <a:ext uri="{FF2B5EF4-FFF2-40B4-BE49-F238E27FC236}">
                  <a16:creationId xmlns:a16="http://schemas.microsoft.com/office/drawing/2014/main" id="{9FAE971D-BF8C-2144-BB80-77C4292D4B19}"/>
                </a:ext>
              </a:extLst>
            </p:cNvPr>
            <p:cNvCxnSpPr/>
            <p:nvPr/>
          </p:nvCxnSpPr>
          <p:spPr>
            <a:xfrm>
              <a:off x="4491756" y="3947779"/>
              <a:ext cx="424058" cy="0"/>
            </a:xfrm>
            <a:prstGeom prst="line">
              <a:avLst/>
            </a:prstGeom>
            <a:ln>
              <a:solidFill>
                <a:srgbClr val="9A000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ktangel 50">
            <a:extLst>
              <a:ext uri="{FF2B5EF4-FFF2-40B4-BE49-F238E27FC236}">
                <a16:creationId xmlns:a16="http://schemas.microsoft.com/office/drawing/2014/main" id="{069F7506-DF09-0642-9818-84D0E121BD34}"/>
              </a:ext>
            </a:extLst>
          </p:cNvPr>
          <p:cNvSpPr/>
          <p:nvPr/>
        </p:nvSpPr>
        <p:spPr>
          <a:xfrm>
            <a:off x="6330837" y="3601356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A70001"/>
                </a:solidFill>
              </a:rPr>
              <a:t>·</a:t>
            </a:r>
            <a:endParaRPr lang="sv-SE" dirty="0"/>
          </a:p>
        </p:txBody>
      </p:sp>
      <p:grpSp>
        <p:nvGrpSpPr>
          <p:cNvPr id="52" name="Grupp 51">
            <a:extLst>
              <a:ext uri="{FF2B5EF4-FFF2-40B4-BE49-F238E27FC236}">
                <a16:creationId xmlns:a16="http://schemas.microsoft.com/office/drawing/2014/main" id="{A357CACC-DFD4-7E47-8DFE-A808D1897718}"/>
              </a:ext>
            </a:extLst>
          </p:cNvPr>
          <p:cNvGrpSpPr/>
          <p:nvPr/>
        </p:nvGrpSpPr>
        <p:grpSpPr>
          <a:xfrm>
            <a:off x="5219952" y="3947779"/>
            <a:ext cx="1532243" cy="247510"/>
            <a:chOff x="4333872" y="3963371"/>
            <a:chExt cx="2003053" cy="231924"/>
          </a:xfrm>
        </p:grpSpPr>
        <p:sp>
          <p:nvSpPr>
            <p:cNvPr id="53" name="Uppåtböjd 52">
              <a:extLst>
                <a:ext uri="{FF2B5EF4-FFF2-40B4-BE49-F238E27FC236}">
                  <a16:creationId xmlns:a16="http://schemas.microsoft.com/office/drawing/2014/main" id="{E801DF7F-0668-2646-8B90-4926311C019F}"/>
                </a:ext>
              </a:extLst>
            </p:cNvPr>
            <p:cNvSpPr/>
            <p:nvPr/>
          </p:nvSpPr>
          <p:spPr>
            <a:xfrm>
              <a:off x="4673440" y="3963371"/>
              <a:ext cx="1663485" cy="231924"/>
            </a:xfrm>
            <a:prstGeom prst="curvedUpArrow">
              <a:avLst>
                <a:gd name="adj1" fmla="val 24032"/>
                <a:gd name="adj2" fmla="val 50000"/>
                <a:gd name="adj3" fmla="val 30214"/>
              </a:avLst>
            </a:prstGeom>
            <a:solidFill>
              <a:srgbClr val="9F0002"/>
            </a:solidFill>
            <a:ln w="6350">
              <a:solidFill>
                <a:srgbClr val="9F00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cxnSp>
          <p:nvCxnSpPr>
            <p:cNvPr id="54" name="Rak 53">
              <a:extLst>
                <a:ext uri="{FF2B5EF4-FFF2-40B4-BE49-F238E27FC236}">
                  <a16:creationId xmlns:a16="http://schemas.microsoft.com/office/drawing/2014/main" id="{28EB0EBE-EED5-794F-8DAF-D79989500FC0}"/>
                </a:ext>
              </a:extLst>
            </p:cNvPr>
            <p:cNvCxnSpPr>
              <a:cxnSpLocks/>
            </p:cNvCxnSpPr>
            <p:nvPr/>
          </p:nvCxnSpPr>
          <p:spPr>
            <a:xfrm>
              <a:off x="4333872" y="3963371"/>
              <a:ext cx="799550" cy="0"/>
            </a:xfrm>
            <a:prstGeom prst="line">
              <a:avLst/>
            </a:prstGeom>
            <a:ln>
              <a:solidFill>
                <a:srgbClr val="9A000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ktangel 54">
            <a:extLst>
              <a:ext uri="{FF2B5EF4-FFF2-40B4-BE49-F238E27FC236}">
                <a16:creationId xmlns:a16="http://schemas.microsoft.com/office/drawing/2014/main" id="{6A7EB876-B8BB-1145-B535-82C935BC5D0F}"/>
              </a:ext>
            </a:extLst>
          </p:cNvPr>
          <p:cNvSpPr/>
          <p:nvPr/>
        </p:nvSpPr>
        <p:spPr>
          <a:xfrm>
            <a:off x="6445490" y="3601356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A70001"/>
                </a:solidFill>
              </a:rPr>
              <a:t>10</a:t>
            </a:r>
            <a:r>
              <a:rPr lang="de-DE" b="1" baseline="30000" dirty="0">
                <a:solidFill>
                  <a:srgbClr val="A70001"/>
                </a:solidFill>
              </a:rPr>
              <a:t>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933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5" grpId="0"/>
      <p:bldP spid="49" grpId="0"/>
      <p:bldP spid="19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3" grpId="0"/>
      <p:bldP spid="34" grpId="0"/>
      <p:bldP spid="51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2DFAFB9B-9961-674A-8DB2-663E8720A7ED}"/>
              </a:ext>
            </a:extLst>
          </p:cNvPr>
          <p:cNvSpPr txBox="1"/>
          <p:nvPr/>
        </p:nvSpPr>
        <p:spPr>
          <a:xfrm>
            <a:off x="3889622" y="293127"/>
            <a:ext cx="116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>
                <a:solidFill>
                  <a:srgbClr val="A70001"/>
                </a:solidFill>
              </a:rPr>
              <a:t>Division</a:t>
            </a:r>
            <a:endParaRPr lang="sv-SE" b="1" dirty="0">
              <a:solidFill>
                <a:srgbClr val="A70001"/>
              </a:solidFill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D3BD29D-789A-114D-9EE5-6C8F911CF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6571" y="868836"/>
            <a:ext cx="46804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/>
              <a:t>Hur dividerar man talen 6 · 10</a:t>
            </a:r>
            <a:r>
              <a:rPr lang="sv-SE" baseline="30000" dirty="0"/>
              <a:t>4</a:t>
            </a:r>
            <a:r>
              <a:rPr lang="sv-SE" dirty="0"/>
              <a:t> och 3 · 10</a:t>
            </a:r>
            <a:r>
              <a:rPr lang="sv-SE" baseline="30000" dirty="0"/>
              <a:t>2</a:t>
            </a:r>
            <a:r>
              <a:rPr lang="sv-SE" dirty="0"/>
              <a:t>? 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C4FDCCC8-D6AE-0346-9C08-CEA81696094C}"/>
              </a:ext>
            </a:extLst>
          </p:cNvPr>
          <p:cNvGrpSpPr/>
          <p:nvPr/>
        </p:nvGrpSpPr>
        <p:grpSpPr>
          <a:xfrm>
            <a:off x="2482385" y="2119454"/>
            <a:ext cx="977704" cy="671348"/>
            <a:chOff x="2208655" y="3560174"/>
            <a:chExt cx="977704" cy="671348"/>
          </a:xfrm>
        </p:grpSpPr>
        <p:grpSp>
          <p:nvGrpSpPr>
            <p:cNvPr id="5" name="Grupp 4">
              <a:extLst>
                <a:ext uri="{FF2B5EF4-FFF2-40B4-BE49-F238E27FC236}">
                  <a16:creationId xmlns:a16="http://schemas.microsoft.com/office/drawing/2014/main" id="{19557FAC-EDB4-F149-A406-17ABCFC64628}"/>
                </a:ext>
              </a:extLst>
            </p:cNvPr>
            <p:cNvGrpSpPr/>
            <p:nvPr/>
          </p:nvGrpSpPr>
          <p:grpSpPr>
            <a:xfrm>
              <a:off x="2208655" y="3560174"/>
              <a:ext cx="882115" cy="671348"/>
              <a:chOff x="3692939" y="1855448"/>
              <a:chExt cx="882115" cy="671348"/>
            </a:xfrm>
          </p:grpSpPr>
          <p:sp>
            <p:nvSpPr>
              <p:cNvPr id="7" name="textruta 6">
                <a:extLst>
                  <a:ext uri="{FF2B5EF4-FFF2-40B4-BE49-F238E27FC236}">
                    <a16:creationId xmlns:a16="http://schemas.microsoft.com/office/drawing/2014/main" id="{F25FAEAA-3099-2847-819C-B01AF8570632}"/>
                  </a:ext>
                </a:extLst>
              </p:cNvPr>
              <p:cNvSpPr txBox="1"/>
              <p:nvPr/>
            </p:nvSpPr>
            <p:spPr>
              <a:xfrm>
                <a:off x="3755580" y="1855448"/>
                <a:ext cx="8194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6 · 10</a:t>
                </a:r>
                <a:r>
                  <a:rPr lang="sv-SE" baseline="30000" dirty="0"/>
                  <a:t>4</a:t>
                </a:r>
                <a:endParaRPr lang="sv-SE" dirty="0"/>
              </a:p>
            </p:txBody>
          </p:sp>
          <p:sp>
            <p:nvSpPr>
              <p:cNvPr id="8" name="textruta 7">
                <a:extLst>
                  <a:ext uri="{FF2B5EF4-FFF2-40B4-BE49-F238E27FC236}">
                    <a16:creationId xmlns:a16="http://schemas.microsoft.com/office/drawing/2014/main" id="{D7764128-DFF7-0948-A0EA-AD098F00E41D}"/>
                  </a:ext>
                </a:extLst>
              </p:cNvPr>
              <p:cNvSpPr txBox="1"/>
              <p:nvPr/>
            </p:nvSpPr>
            <p:spPr>
              <a:xfrm>
                <a:off x="3692939" y="2157464"/>
                <a:ext cx="879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 3 · 10</a:t>
                </a:r>
                <a:r>
                  <a:rPr lang="sv-SE" baseline="30000" dirty="0"/>
                  <a:t>2</a:t>
                </a:r>
                <a:endParaRPr lang="sv-SE" dirty="0"/>
              </a:p>
            </p:txBody>
          </p:sp>
          <p:cxnSp>
            <p:nvCxnSpPr>
              <p:cNvPr id="9" name="Rak 8">
                <a:extLst>
                  <a:ext uri="{FF2B5EF4-FFF2-40B4-BE49-F238E27FC236}">
                    <a16:creationId xmlns:a16="http://schemas.microsoft.com/office/drawing/2014/main" id="{8798B205-1B75-1B46-AE06-38004DD0DF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26187" y="2183848"/>
                <a:ext cx="55441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88F97058-63BB-6245-91BB-4BDC9A2694BC}"/>
                </a:ext>
              </a:extLst>
            </p:cNvPr>
            <p:cNvSpPr/>
            <p:nvPr/>
          </p:nvSpPr>
          <p:spPr>
            <a:xfrm>
              <a:off x="2887833" y="3703908"/>
              <a:ext cx="2985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dirty="0"/>
                <a:t>=</a:t>
              </a:r>
              <a:endParaRPr lang="sv-SE" dirty="0"/>
            </a:p>
          </p:txBody>
        </p:sp>
      </p:grpSp>
      <p:grpSp>
        <p:nvGrpSpPr>
          <p:cNvPr id="10" name="Grupp 9">
            <a:extLst>
              <a:ext uri="{FF2B5EF4-FFF2-40B4-BE49-F238E27FC236}">
                <a16:creationId xmlns:a16="http://schemas.microsoft.com/office/drawing/2014/main" id="{0ED8D8B7-2A07-F345-8DE5-62266A29639C}"/>
              </a:ext>
            </a:extLst>
          </p:cNvPr>
          <p:cNvGrpSpPr/>
          <p:nvPr/>
        </p:nvGrpSpPr>
        <p:grpSpPr>
          <a:xfrm>
            <a:off x="3437063" y="2132693"/>
            <a:ext cx="1359627" cy="641306"/>
            <a:chOff x="3399777" y="1687275"/>
            <a:chExt cx="1180030" cy="641306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05ACE934-B3D6-1A4F-839C-03962921E0A5}"/>
                </a:ext>
              </a:extLst>
            </p:cNvPr>
            <p:cNvSpPr txBox="1"/>
            <p:nvPr/>
          </p:nvSpPr>
          <p:spPr>
            <a:xfrm>
              <a:off x="3460768" y="1959249"/>
              <a:ext cx="7791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 </a:t>
              </a:r>
              <a:r>
                <a:rPr lang="de-DE" dirty="0"/>
                <a:t>300</a:t>
              </a:r>
              <a:endParaRPr lang="sv-SE" dirty="0"/>
            </a:p>
          </p:txBody>
        </p:sp>
        <p:grpSp>
          <p:nvGrpSpPr>
            <p:cNvPr id="12" name="Grupp 11">
              <a:extLst>
                <a:ext uri="{FF2B5EF4-FFF2-40B4-BE49-F238E27FC236}">
                  <a16:creationId xmlns:a16="http://schemas.microsoft.com/office/drawing/2014/main" id="{E7A81841-03E9-5441-AFEF-DF335FC4D349}"/>
                </a:ext>
              </a:extLst>
            </p:cNvPr>
            <p:cNvGrpSpPr/>
            <p:nvPr/>
          </p:nvGrpSpPr>
          <p:grpSpPr>
            <a:xfrm>
              <a:off x="3399777" y="1687275"/>
              <a:ext cx="1180030" cy="499827"/>
              <a:chOff x="3173354" y="3585744"/>
              <a:chExt cx="1180030" cy="499827"/>
            </a:xfrm>
          </p:grpSpPr>
          <p:sp>
            <p:nvSpPr>
              <p:cNvPr id="13" name="textruta 12">
                <a:extLst>
                  <a:ext uri="{FF2B5EF4-FFF2-40B4-BE49-F238E27FC236}">
                    <a16:creationId xmlns:a16="http://schemas.microsoft.com/office/drawing/2014/main" id="{65472F18-4015-7149-ABAD-D689F7D24FAB}"/>
                  </a:ext>
                </a:extLst>
              </p:cNvPr>
              <p:cNvSpPr txBox="1"/>
              <p:nvPr/>
            </p:nvSpPr>
            <p:spPr>
              <a:xfrm>
                <a:off x="3173354" y="3585744"/>
                <a:ext cx="9541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60 000</a:t>
                </a:r>
                <a:endParaRPr lang="sv-SE" dirty="0"/>
              </a:p>
            </p:txBody>
          </p:sp>
          <p:cxnSp>
            <p:nvCxnSpPr>
              <p:cNvPr id="14" name="Rak 13">
                <a:extLst>
                  <a:ext uri="{FF2B5EF4-FFF2-40B4-BE49-F238E27FC236}">
                    <a16:creationId xmlns:a16="http://schemas.microsoft.com/office/drawing/2014/main" id="{6E4A44DC-580E-FB40-B3AF-19EB051CCE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2314" y="3900905"/>
                <a:ext cx="58461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ektangel 14">
                <a:extLst>
                  <a:ext uri="{FF2B5EF4-FFF2-40B4-BE49-F238E27FC236}">
                    <a16:creationId xmlns:a16="http://schemas.microsoft.com/office/drawing/2014/main" id="{E773E2F0-DAEC-BF4F-B980-AC48AC1369E3}"/>
                  </a:ext>
                </a:extLst>
              </p:cNvPr>
              <p:cNvSpPr/>
              <p:nvPr/>
            </p:nvSpPr>
            <p:spPr>
              <a:xfrm>
                <a:off x="4092941" y="3716239"/>
                <a:ext cx="2604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dirty="0"/>
                  <a:t>=</a:t>
                </a:r>
                <a:endParaRPr lang="sv-SE" dirty="0"/>
              </a:p>
            </p:txBody>
          </p:sp>
        </p:grpSp>
      </p:grpSp>
      <p:sp>
        <p:nvSpPr>
          <p:cNvPr id="16" name="Rektangel 15">
            <a:extLst>
              <a:ext uri="{FF2B5EF4-FFF2-40B4-BE49-F238E27FC236}">
                <a16:creationId xmlns:a16="http://schemas.microsoft.com/office/drawing/2014/main" id="{95291CB7-8132-A84B-91A2-45C7D6EBA9E8}"/>
              </a:ext>
            </a:extLst>
          </p:cNvPr>
          <p:cNvSpPr/>
          <p:nvPr/>
        </p:nvSpPr>
        <p:spPr>
          <a:xfrm>
            <a:off x="5740350" y="2270028"/>
            <a:ext cx="756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200  =</a:t>
            </a:r>
            <a:endParaRPr lang="sv-SE" dirty="0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D8337DD1-3540-9548-A084-EAFEDA548244}"/>
              </a:ext>
            </a:extLst>
          </p:cNvPr>
          <p:cNvSpPr/>
          <p:nvPr/>
        </p:nvSpPr>
        <p:spPr>
          <a:xfrm>
            <a:off x="6409274" y="2273321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A70001"/>
                </a:solidFill>
              </a:rPr>
              <a:t>2 </a:t>
            </a:r>
            <a:r>
              <a:rPr lang="sv-SE" dirty="0">
                <a:solidFill>
                  <a:srgbClr val="A70001"/>
                </a:solidFill>
              </a:rPr>
              <a:t>· </a:t>
            </a:r>
            <a:r>
              <a:rPr lang="de-DE" b="1" dirty="0">
                <a:solidFill>
                  <a:srgbClr val="A70001"/>
                </a:solidFill>
              </a:rPr>
              <a:t>10</a:t>
            </a:r>
            <a:r>
              <a:rPr lang="de-DE" b="1" baseline="30000" dirty="0">
                <a:solidFill>
                  <a:srgbClr val="A70001"/>
                </a:solidFill>
              </a:rPr>
              <a:t>2</a:t>
            </a:r>
            <a:endParaRPr lang="sv-SE" dirty="0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B4C019A7-566B-8744-AF2D-A9C4987E1FEF}"/>
              </a:ext>
            </a:extLst>
          </p:cNvPr>
          <p:cNvSpPr/>
          <p:nvPr/>
        </p:nvSpPr>
        <p:spPr>
          <a:xfrm>
            <a:off x="1449003" y="1599710"/>
            <a:ext cx="6578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Ett sätt är att skriva talen utan tiopotens och dividera på vanligt sätt: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F8B720A9-9126-3B42-AB94-275A7128A6A1}"/>
              </a:ext>
            </a:extLst>
          </p:cNvPr>
          <p:cNvSpPr/>
          <p:nvPr/>
        </p:nvSpPr>
        <p:spPr>
          <a:xfrm>
            <a:off x="4050365" y="2437876"/>
            <a:ext cx="5148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rgbClr val="FF0000"/>
                </a:solidFill>
              </a:rPr>
              <a:t>/ 100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D364E2E0-25A3-364B-89B2-56C52F25AA1E}"/>
              </a:ext>
            </a:extLst>
          </p:cNvPr>
          <p:cNvSpPr/>
          <p:nvPr/>
        </p:nvSpPr>
        <p:spPr>
          <a:xfrm>
            <a:off x="4100894" y="2192952"/>
            <a:ext cx="5148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rgbClr val="FF0000"/>
                </a:solidFill>
              </a:rPr>
              <a:t>/ 100</a:t>
            </a:r>
            <a:endParaRPr lang="sv-SE" sz="1200" dirty="0">
              <a:solidFill>
                <a:srgbClr val="FF0000"/>
              </a:solidFill>
            </a:endParaRPr>
          </a:p>
        </p:txBody>
      </p:sp>
      <p:grpSp>
        <p:nvGrpSpPr>
          <p:cNvPr id="32" name="Grupp 31">
            <a:extLst>
              <a:ext uri="{FF2B5EF4-FFF2-40B4-BE49-F238E27FC236}">
                <a16:creationId xmlns:a16="http://schemas.microsoft.com/office/drawing/2014/main" id="{6159B11D-6683-0D47-BEAF-C6A1C8E064FA}"/>
              </a:ext>
            </a:extLst>
          </p:cNvPr>
          <p:cNvGrpSpPr/>
          <p:nvPr/>
        </p:nvGrpSpPr>
        <p:grpSpPr>
          <a:xfrm>
            <a:off x="4870522" y="2124014"/>
            <a:ext cx="940972" cy="675918"/>
            <a:chOff x="3603398" y="1665061"/>
            <a:chExt cx="1051201" cy="675918"/>
          </a:xfrm>
        </p:grpSpPr>
        <p:sp>
          <p:nvSpPr>
            <p:cNvPr id="33" name="textruta 32">
              <a:extLst>
                <a:ext uri="{FF2B5EF4-FFF2-40B4-BE49-F238E27FC236}">
                  <a16:creationId xmlns:a16="http://schemas.microsoft.com/office/drawing/2014/main" id="{779B4989-C745-B247-B4F7-3E44671B3E9E}"/>
                </a:ext>
              </a:extLst>
            </p:cNvPr>
            <p:cNvSpPr txBox="1"/>
            <p:nvPr/>
          </p:nvSpPr>
          <p:spPr>
            <a:xfrm>
              <a:off x="3677001" y="1971647"/>
              <a:ext cx="4860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 </a:t>
              </a:r>
              <a:r>
                <a:rPr lang="de-DE" dirty="0"/>
                <a:t>3</a:t>
              </a:r>
              <a:endParaRPr lang="sv-SE" dirty="0"/>
            </a:p>
          </p:txBody>
        </p:sp>
        <p:grpSp>
          <p:nvGrpSpPr>
            <p:cNvPr id="34" name="Grupp 33">
              <a:extLst>
                <a:ext uri="{FF2B5EF4-FFF2-40B4-BE49-F238E27FC236}">
                  <a16:creationId xmlns:a16="http://schemas.microsoft.com/office/drawing/2014/main" id="{4AE4FBE1-9745-1B46-9008-0874F7CCEF4E}"/>
                </a:ext>
              </a:extLst>
            </p:cNvPr>
            <p:cNvGrpSpPr/>
            <p:nvPr/>
          </p:nvGrpSpPr>
          <p:grpSpPr>
            <a:xfrm>
              <a:off x="3603398" y="1665061"/>
              <a:ext cx="1051201" cy="522041"/>
              <a:chOff x="3376975" y="3563530"/>
              <a:chExt cx="1051201" cy="522041"/>
            </a:xfrm>
          </p:grpSpPr>
          <p:sp>
            <p:nvSpPr>
              <p:cNvPr id="35" name="textruta 34">
                <a:extLst>
                  <a:ext uri="{FF2B5EF4-FFF2-40B4-BE49-F238E27FC236}">
                    <a16:creationId xmlns:a16="http://schemas.microsoft.com/office/drawing/2014/main" id="{5D0903D2-1034-4041-9F1E-C32274FB603B}"/>
                  </a:ext>
                </a:extLst>
              </p:cNvPr>
              <p:cNvSpPr txBox="1"/>
              <p:nvPr/>
            </p:nvSpPr>
            <p:spPr>
              <a:xfrm>
                <a:off x="3376975" y="3563530"/>
                <a:ext cx="5984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600</a:t>
                </a:r>
                <a:endParaRPr lang="sv-SE" dirty="0"/>
              </a:p>
            </p:txBody>
          </p:sp>
          <p:cxnSp>
            <p:nvCxnSpPr>
              <p:cNvPr id="36" name="Rak 35">
                <a:extLst>
                  <a:ext uri="{FF2B5EF4-FFF2-40B4-BE49-F238E27FC236}">
                    <a16:creationId xmlns:a16="http://schemas.microsoft.com/office/drawing/2014/main" id="{D26CA15F-16F8-BE47-A802-4C16B0EE49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83006" y="3907053"/>
                <a:ext cx="621152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5B37650D-E89D-F946-B012-E870F27F5585}"/>
                  </a:ext>
                </a:extLst>
              </p:cNvPr>
              <p:cNvSpPr/>
              <p:nvPr/>
            </p:nvSpPr>
            <p:spPr>
              <a:xfrm>
                <a:off x="4092941" y="3716239"/>
                <a:ext cx="3352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dirty="0"/>
                  <a:t>=</a:t>
                </a:r>
                <a:endParaRPr lang="sv-SE" dirty="0"/>
              </a:p>
            </p:txBody>
          </p:sp>
        </p:grpSp>
      </p:grpSp>
      <p:sp>
        <p:nvSpPr>
          <p:cNvPr id="38" name="Rektangel 37">
            <a:extLst>
              <a:ext uri="{FF2B5EF4-FFF2-40B4-BE49-F238E27FC236}">
                <a16:creationId xmlns:a16="http://schemas.microsoft.com/office/drawing/2014/main" id="{90BAE94D-48E8-F74E-B2DE-2B5E51DDE15C}"/>
              </a:ext>
            </a:extLst>
          </p:cNvPr>
          <p:cNvSpPr/>
          <p:nvPr/>
        </p:nvSpPr>
        <p:spPr>
          <a:xfrm>
            <a:off x="1748950" y="3237009"/>
            <a:ext cx="661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Men man kan också göra så här och då slipper man skriva alla nollor:</a:t>
            </a:r>
          </a:p>
        </p:txBody>
      </p:sp>
      <p:grpSp>
        <p:nvGrpSpPr>
          <p:cNvPr id="39" name="Grupp 38">
            <a:extLst>
              <a:ext uri="{FF2B5EF4-FFF2-40B4-BE49-F238E27FC236}">
                <a16:creationId xmlns:a16="http://schemas.microsoft.com/office/drawing/2014/main" id="{63EE481C-C482-0C4C-A49A-8F6ACF6CF71E}"/>
              </a:ext>
            </a:extLst>
          </p:cNvPr>
          <p:cNvGrpSpPr/>
          <p:nvPr/>
        </p:nvGrpSpPr>
        <p:grpSpPr>
          <a:xfrm>
            <a:off x="2506571" y="3678656"/>
            <a:ext cx="1021470" cy="671348"/>
            <a:chOff x="2208655" y="3560174"/>
            <a:chExt cx="1021470" cy="671348"/>
          </a:xfrm>
        </p:grpSpPr>
        <p:grpSp>
          <p:nvGrpSpPr>
            <p:cNvPr id="40" name="Grupp 39">
              <a:extLst>
                <a:ext uri="{FF2B5EF4-FFF2-40B4-BE49-F238E27FC236}">
                  <a16:creationId xmlns:a16="http://schemas.microsoft.com/office/drawing/2014/main" id="{A21A03AA-5061-B14A-A653-9CDC3925596A}"/>
                </a:ext>
              </a:extLst>
            </p:cNvPr>
            <p:cNvGrpSpPr/>
            <p:nvPr/>
          </p:nvGrpSpPr>
          <p:grpSpPr>
            <a:xfrm>
              <a:off x="2208655" y="3560174"/>
              <a:ext cx="882115" cy="671348"/>
              <a:chOff x="3692939" y="1855448"/>
              <a:chExt cx="882115" cy="671348"/>
            </a:xfrm>
          </p:grpSpPr>
          <p:sp>
            <p:nvSpPr>
              <p:cNvPr id="42" name="textruta 41">
                <a:extLst>
                  <a:ext uri="{FF2B5EF4-FFF2-40B4-BE49-F238E27FC236}">
                    <a16:creationId xmlns:a16="http://schemas.microsoft.com/office/drawing/2014/main" id="{8A58ECD0-8B0A-B045-AC6F-4F7DF30323B0}"/>
                  </a:ext>
                </a:extLst>
              </p:cNvPr>
              <p:cNvSpPr txBox="1"/>
              <p:nvPr/>
            </p:nvSpPr>
            <p:spPr>
              <a:xfrm>
                <a:off x="3755580" y="1855448"/>
                <a:ext cx="8194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6 · 10</a:t>
                </a:r>
                <a:r>
                  <a:rPr lang="sv-SE" baseline="30000" dirty="0"/>
                  <a:t>4</a:t>
                </a:r>
                <a:endParaRPr lang="sv-SE" dirty="0"/>
              </a:p>
            </p:txBody>
          </p:sp>
          <p:sp>
            <p:nvSpPr>
              <p:cNvPr id="43" name="textruta 42">
                <a:extLst>
                  <a:ext uri="{FF2B5EF4-FFF2-40B4-BE49-F238E27FC236}">
                    <a16:creationId xmlns:a16="http://schemas.microsoft.com/office/drawing/2014/main" id="{D9FC754D-5B10-3D47-989B-067BF1D13B43}"/>
                  </a:ext>
                </a:extLst>
              </p:cNvPr>
              <p:cNvSpPr txBox="1"/>
              <p:nvPr/>
            </p:nvSpPr>
            <p:spPr>
              <a:xfrm>
                <a:off x="3692939" y="2157464"/>
                <a:ext cx="879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 3 · 10</a:t>
                </a:r>
                <a:r>
                  <a:rPr lang="sv-SE" baseline="30000" dirty="0"/>
                  <a:t>2</a:t>
                </a:r>
                <a:endParaRPr lang="sv-SE" dirty="0"/>
              </a:p>
            </p:txBody>
          </p:sp>
          <p:cxnSp>
            <p:nvCxnSpPr>
              <p:cNvPr id="44" name="Rak 43">
                <a:extLst>
                  <a:ext uri="{FF2B5EF4-FFF2-40B4-BE49-F238E27FC236}">
                    <a16:creationId xmlns:a16="http://schemas.microsoft.com/office/drawing/2014/main" id="{749586FF-55D9-F84C-9EDC-412270AFC2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26187" y="2183848"/>
                <a:ext cx="55441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Rektangel 40">
              <a:extLst>
                <a:ext uri="{FF2B5EF4-FFF2-40B4-BE49-F238E27FC236}">
                  <a16:creationId xmlns:a16="http://schemas.microsoft.com/office/drawing/2014/main" id="{C0E7AFF7-920C-A444-9F71-CED79CA111B5}"/>
                </a:ext>
              </a:extLst>
            </p:cNvPr>
            <p:cNvSpPr/>
            <p:nvPr/>
          </p:nvSpPr>
          <p:spPr>
            <a:xfrm>
              <a:off x="2930043" y="370390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/>
                <a:t>=</a:t>
              </a:r>
              <a:endParaRPr lang="sv-SE" dirty="0"/>
            </a:p>
          </p:txBody>
        </p:sp>
      </p:grpSp>
      <p:grpSp>
        <p:nvGrpSpPr>
          <p:cNvPr id="46" name="Grupp 45">
            <a:extLst>
              <a:ext uri="{FF2B5EF4-FFF2-40B4-BE49-F238E27FC236}">
                <a16:creationId xmlns:a16="http://schemas.microsoft.com/office/drawing/2014/main" id="{39C7E7F5-8A37-B848-AA4D-D449ED9F6F63}"/>
              </a:ext>
            </a:extLst>
          </p:cNvPr>
          <p:cNvGrpSpPr/>
          <p:nvPr/>
        </p:nvGrpSpPr>
        <p:grpSpPr>
          <a:xfrm>
            <a:off x="3496463" y="3683216"/>
            <a:ext cx="432775" cy="633139"/>
            <a:chOff x="3732555" y="1860008"/>
            <a:chExt cx="432775" cy="633139"/>
          </a:xfrm>
        </p:grpSpPr>
        <p:sp>
          <p:nvSpPr>
            <p:cNvPr id="48" name="textruta 47">
              <a:extLst>
                <a:ext uri="{FF2B5EF4-FFF2-40B4-BE49-F238E27FC236}">
                  <a16:creationId xmlns:a16="http://schemas.microsoft.com/office/drawing/2014/main" id="{FBC8D540-2EAB-BC42-9857-C1986A082AF5}"/>
                </a:ext>
              </a:extLst>
            </p:cNvPr>
            <p:cNvSpPr txBox="1"/>
            <p:nvPr/>
          </p:nvSpPr>
          <p:spPr>
            <a:xfrm>
              <a:off x="3789484" y="1860008"/>
              <a:ext cx="333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6</a:t>
              </a:r>
            </a:p>
          </p:txBody>
        </p:sp>
        <p:sp>
          <p:nvSpPr>
            <p:cNvPr id="49" name="textruta 48">
              <a:extLst>
                <a:ext uri="{FF2B5EF4-FFF2-40B4-BE49-F238E27FC236}">
                  <a16:creationId xmlns:a16="http://schemas.microsoft.com/office/drawing/2014/main" id="{DE4E78C4-0544-6840-A9CA-07C33FD50A63}"/>
                </a:ext>
              </a:extLst>
            </p:cNvPr>
            <p:cNvSpPr txBox="1"/>
            <p:nvPr/>
          </p:nvSpPr>
          <p:spPr>
            <a:xfrm>
              <a:off x="3732555" y="2123815"/>
              <a:ext cx="432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 3</a:t>
              </a:r>
            </a:p>
          </p:txBody>
        </p:sp>
        <p:cxnSp>
          <p:nvCxnSpPr>
            <p:cNvPr id="50" name="Rak 49">
              <a:extLst>
                <a:ext uri="{FF2B5EF4-FFF2-40B4-BE49-F238E27FC236}">
                  <a16:creationId xmlns:a16="http://schemas.microsoft.com/office/drawing/2014/main" id="{F83F1BC3-5822-D547-9953-6F19B929852D}"/>
                </a:ext>
              </a:extLst>
            </p:cNvPr>
            <p:cNvCxnSpPr>
              <a:cxnSpLocks/>
            </p:cNvCxnSpPr>
            <p:nvPr/>
          </p:nvCxnSpPr>
          <p:spPr>
            <a:xfrm>
              <a:off x="3826187" y="2183848"/>
              <a:ext cx="209395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ktangel 57">
            <a:extLst>
              <a:ext uri="{FF2B5EF4-FFF2-40B4-BE49-F238E27FC236}">
                <a16:creationId xmlns:a16="http://schemas.microsoft.com/office/drawing/2014/main" id="{5437C9B7-0D43-4149-A696-7E1BD4DE84B1}"/>
              </a:ext>
            </a:extLst>
          </p:cNvPr>
          <p:cNvSpPr/>
          <p:nvPr/>
        </p:nvSpPr>
        <p:spPr>
          <a:xfrm>
            <a:off x="3799490" y="3802881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·</a:t>
            </a:r>
          </a:p>
        </p:txBody>
      </p:sp>
      <p:grpSp>
        <p:nvGrpSpPr>
          <p:cNvPr id="59" name="Grupp 58">
            <a:extLst>
              <a:ext uri="{FF2B5EF4-FFF2-40B4-BE49-F238E27FC236}">
                <a16:creationId xmlns:a16="http://schemas.microsoft.com/office/drawing/2014/main" id="{3F4CE40D-4DB3-214E-A19F-B3AF3B592C17}"/>
              </a:ext>
            </a:extLst>
          </p:cNvPr>
          <p:cNvGrpSpPr/>
          <p:nvPr/>
        </p:nvGrpSpPr>
        <p:grpSpPr>
          <a:xfrm>
            <a:off x="4011165" y="3694539"/>
            <a:ext cx="702644" cy="629087"/>
            <a:chOff x="2315471" y="3590605"/>
            <a:chExt cx="702644" cy="629087"/>
          </a:xfrm>
        </p:grpSpPr>
        <p:grpSp>
          <p:nvGrpSpPr>
            <p:cNvPr id="60" name="Grupp 59">
              <a:extLst>
                <a:ext uri="{FF2B5EF4-FFF2-40B4-BE49-F238E27FC236}">
                  <a16:creationId xmlns:a16="http://schemas.microsoft.com/office/drawing/2014/main" id="{4337D038-6783-8742-B7F7-5A323E61CBE6}"/>
                </a:ext>
              </a:extLst>
            </p:cNvPr>
            <p:cNvGrpSpPr/>
            <p:nvPr/>
          </p:nvGrpSpPr>
          <p:grpSpPr>
            <a:xfrm>
              <a:off x="2315471" y="3590605"/>
              <a:ext cx="568468" cy="629087"/>
              <a:chOff x="3799755" y="1885879"/>
              <a:chExt cx="568468" cy="629087"/>
            </a:xfrm>
          </p:grpSpPr>
          <p:sp>
            <p:nvSpPr>
              <p:cNvPr id="62" name="textruta 61">
                <a:extLst>
                  <a:ext uri="{FF2B5EF4-FFF2-40B4-BE49-F238E27FC236}">
                    <a16:creationId xmlns:a16="http://schemas.microsoft.com/office/drawing/2014/main" id="{2300B864-E4D0-B043-B91F-42D31A4FF366}"/>
                  </a:ext>
                </a:extLst>
              </p:cNvPr>
              <p:cNvSpPr txBox="1"/>
              <p:nvPr/>
            </p:nvSpPr>
            <p:spPr>
              <a:xfrm>
                <a:off x="3808552" y="1885879"/>
                <a:ext cx="5596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10</a:t>
                </a:r>
                <a:r>
                  <a:rPr lang="sv-SE" baseline="30000" dirty="0"/>
                  <a:t>4</a:t>
                </a:r>
                <a:endParaRPr lang="sv-SE" dirty="0"/>
              </a:p>
            </p:txBody>
          </p:sp>
          <p:sp>
            <p:nvSpPr>
              <p:cNvPr id="63" name="textruta 62">
                <a:extLst>
                  <a:ext uri="{FF2B5EF4-FFF2-40B4-BE49-F238E27FC236}">
                    <a16:creationId xmlns:a16="http://schemas.microsoft.com/office/drawing/2014/main" id="{805EAFE6-DA32-314E-A3FA-713979AAF522}"/>
                  </a:ext>
                </a:extLst>
              </p:cNvPr>
              <p:cNvSpPr txBox="1"/>
              <p:nvPr/>
            </p:nvSpPr>
            <p:spPr>
              <a:xfrm>
                <a:off x="3799755" y="2145634"/>
                <a:ext cx="5608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10</a:t>
                </a:r>
                <a:r>
                  <a:rPr lang="sv-SE" baseline="30000" dirty="0"/>
                  <a:t>2</a:t>
                </a:r>
                <a:endParaRPr lang="sv-SE" dirty="0"/>
              </a:p>
            </p:txBody>
          </p:sp>
          <p:cxnSp>
            <p:nvCxnSpPr>
              <p:cNvPr id="64" name="Rak 63">
                <a:extLst>
                  <a:ext uri="{FF2B5EF4-FFF2-40B4-BE49-F238E27FC236}">
                    <a16:creationId xmlns:a16="http://schemas.microsoft.com/office/drawing/2014/main" id="{BC80333D-DD6F-7148-AD45-EDD41C8DD0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26187" y="2198396"/>
                <a:ext cx="367524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Rektangel 60">
              <a:extLst>
                <a:ext uri="{FF2B5EF4-FFF2-40B4-BE49-F238E27FC236}">
                  <a16:creationId xmlns:a16="http://schemas.microsoft.com/office/drawing/2014/main" id="{3131476A-2539-D841-9435-B61412D8E88F}"/>
                </a:ext>
              </a:extLst>
            </p:cNvPr>
            <p:cNvSpPr/>
            <p:nvPr/>
          </p:nvSpPr>
          <p:spPr>
            <a:xfrm>
              <a:off x="2718033" y="3701353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/>
                <a:t>=</a:t>
              </a:r>
              <a:endParaRPr lang="sv-SE" dirty="0"/>
            </a:p>
          </p:txBody>
        </p:sp>
      </p:grpSp>
      <p:sp>
        <p:nvSpPr>
          <p:cNvPr id="66" name="Uppåtböjd 65">
            <a:extLst>
              <a:ext uri="{FF2B5EF4-FFF2-40B4-BE49-F238E27FC236}">
                <a16:creationId xmlns:a16="http://schemas.microsoft.com/office/drawing/2014/main" id="{DD46AC89-8B3D-B146-9219-1E9ADE6C6B61}"/>
              </a:ext>
            </a:extLst>
          </p:cNvPr>
          <p:cNvSpPr/>
          <p:nvPr/>
        </p:nvSpPr>
        <p:spPr>
          <a:xfrm>
            <a:off x="3733800" y="4225371"/>
            <a:ext cx="1176166" cy="228993"/>
          </a:xfrm>
          <a:prstGeom prst="curvedUpArrow">
            <a:avLst>
              <a:gd name="adj1" fmla="val 15212"/>
              <a:gd name="adj2" fmla="val 45985"/>
              <a:gd name="adj3" fmla="val 23518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91AE55C6-E002-1447-970E-488CADA08C21}"/>
              </a:ext>
            </a:extLst>
          </p:cNvPr>
          <p:cNvSpPr/>
          <p:nvPr/>
        </p:nvSpPr>
        <p:spPr>
          <a:xfrm>
            <a:off x="4713809" y="379600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A70001"/>
                </a:solidFill>
              </a:rPr>
              <a:t>2</a:t>
            </a:r>
            <a:endParaRPr lang="sv-SE" dirty="0"/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352795FD-FDEA-D545-99CA-439B614FA0E9}"/>
              </a:ext>
            </a:extLst>
          </p:cNvPr>
          <p:cNvSpPr/>
          <p:nvPr/>
        </p:nvSpPr>
        <p:spPr>
          <a:xfrm>
            <a:off x="4864652" y="3788375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A70001"/>
                </a:solidFill>
              </a:rPr>
              <a:t>·</a:t>
            </a:r>
            <a:endParaRPr lang="sv-SE" dirty="0"/>
          </a:p>
        </p:txBody>
      </p:sp>
      <p:sp>
        <p:nvSpPr>
          <p:cNvPr id="70" name="Uppåtböjd 69">
            <a:extLst>
              <a:ext uri="{FF2B5EF4-FFF2-40B4-BE49-F238E27FC236}">
                <a16:creationId xmlns:a16="http://schemas.microsoft.com/office/drawing/2014/main" id="{519CDF92-ABCD-8049-8DFC-034680028A1C}"/>
              </a:ext>
            </a:extLst>
          </p:cNvPr>
          <p:cNvSpPr/>
          <p:nvPr/>
        </p:nvSpPr>
        <p:spPr>
          <a:xfrm>
            <a:off x="4201632" y="4225438"/>
            <a:ext cx="1073402" cy="214420"/>
          </a:xfrm>
          <a:prstGeom prst="curvedUpArrow">
            <a:avLst>
              <a:gd name="adj1" fmla="val 16341"/>
              <a:gd name="adj2" fmla="val 55285"/>
              <a:gd name="adj3" fmla="val 33315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88355D60-D590-0242-BC02-4628EBF52A6A}"/>
              </a:ext>
            </a:extLst>
          </p:cNvPr>
          <p:cNvSpPr/>
          <p:nvPr/>
        </p:nvSpPr>
        <p:spPr>
          <a:xfrm>
            <a:off x="4963377" y="3791616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A70001"/>
                </a:solidFill>
              </a:rPr>
              <a:t>10</a:t>
            </a:r>
            <a:r>
              <a:rPr lang="de-DE" b="1" baseline="30000" dirty="0">
                <a:solidFill>
                  <a:srgbClr val="A70001"/>
                </a:solidFill>
              </a:rPr>
              <a:t>2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591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/>
      <p:bldP spid="23" grpId="0"/>
      <p:bldP spid="24" grpId="0"/>
      <p:bldP spid="30" grpId="0"/>
      <p:bldP spid="31" grpId="0"/>
      <p:bldP spid="38" grpId="0"/>
      <p:bldP spid="58" grpId="0"/>
      <p:bldP spid="66" grpId="0" animBg="1"/>
      <p:bldP spid="67" grpId="0"/>
      <p:bldP spid="69" grpId="0"/>
      <p:bldP spid="70" grpId="0" animBg="1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1C45E171-03C4-2843-A53F-B0CC39A93437}"/>
              </a:ext>
            </a:extLst>
          </p:cNvPr>
          <p:cNvSpPr txBox="1"/>
          <p:nvPr/>
        </p:nvSpPr>
        <p:spPr>
          <a:xfrm>
            <a:off x="336840" y="109742"/>
            <a:ext cx="101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Exempel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B79A5FE3-C4CB-D344-B0A5-19ACEEF2FEBC}"/>
              </a:ext>
            </a:extLst>
          </p:cNvPr>
          <p:cNvSpPr txBox="1"/>
          <p:nvPr/>
        </p:nvSpPr>
        <p:spPr>
          <a:xfrm>
            <a:off x="679887" y="434434"/>
            <a:ext cx="2205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+mn-lt"/>
              </a:rPr>
              <a:t>a) </a:t>
            </a:r>
            <a:r>
              <a:rPr lang="sv-SE" dirty="0"/>
              <a:t>2,5 ∙ 10</a:t>
            </a:r>
            <a:r>
              <a:rPr lang="sv-SE" baseline="30000" dirty="0"/>
              <a:t>2</a:t>
            </a:r>
            <a:r>
              <a:rPr lang="sv-SE" dirty="0"/>
              <a:t> ∙ 2 ∙ 10</a:t>
            </a:r>
            <a:r>
              <a:rPr lang="sv-SE" baseline="30000" dirty="0"/>
              <a:t>4</a:t>
            </a:r>
            <a:r>
              <a:rPr lang="sv-SE" dirty="0"/>
              <a:t> 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F334D09-3D74-4A4C-B85C-AC2631B6F0F9}"/>
              </a:ext>
            </a:extLst>
          </p:cNvPr>
          <p:cNvSpPr txBox="1"/>
          <p:nvPr/>
        </p:nvSpPr>
        <p:spPr>
          <a:xfrm>
            <a:off x="901988" y="844675"/>
            <a:ext cx="2394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2,5 · 10</a:t>
            </a:r>
            <a:r>
              <a:rPr lang="sv-SE" baseline="30000" dirty="0">
                <a:latin typeface="Bradley Hand" pitchFamily="2" charset="77"/>
              </a:rPr>
              <a:t>2 </a:t>
            </a:r>
            <a:r>
              <a:rPr lang="sv-SE" dirty="0">
                <a:latin typeface="Bradley Hand" pitchFamily="2" charset="77"/>
              </a:rPr>
              <a:t>· 2 · 10</a:t>
            </a:r>
            <a:r>
              <a:rPr lang="sv-SE" baseline="30000" dirty="0">
                <a:latin typeface="Bradley Hand" pitchFamily="2" charset="77"/>
              </a:rPr>
              <a:t>4 </a:t>
            </a:r>
            <a:r>
              <a:rPr lang="sv-SE" dirty="0">
                <a:latin typeface="+mn-lt"/>
              </a:rPr>
              <a:t> =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D669682-898C-C84A-B6C6-5C6E574358B4}"/>
              </a:ext>
            </a:extLst>
          </p:cNvPr>
          <p:cNvSpPr txBox="1"/>
          <p:nvPr/>
        </p:nvSpPr>
        <p:spPr>
          <a:xfrm>
            <a:off x="2961167" y="836889"/>
            <a:ext cx="2258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2,5 · 2 · 10</a:t>
            </a:r>
            <a:r>
              <a:rPr lang="sv-SE" baseline="30000" dirty="0">
                <a:latin typeface="Bradley Hand" pitchFamily="2" charset="77"/>
              </a:rPr>
              <a:t>2 </a:t>
            </a:r>
            <a:r>
              <a:rPr lang="sv-SE" dirty="0">
                <a:latin typeface="Bradley Hand" pitchFamily="2" charset="77"/>
              </a:rPr>
              <a:t>· 10</a:t>
            </a:r>
            <a:r>
              <a:rPr lang="de-DE" baseline="30000" dirty="0">
                <a:latin typeface="Bradley Hand" pitchFamily="2" charset="77"/>
              </a:rPr>
              <a:t>4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/>
              <a:t> 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7ADC32F7-1FDE-6B43-9167-84F3996824F2}"/>
              </a:ext>
            </a:extLst>
          </p:cNvPr>
          <p:cNvSpPr txBox="1"/>
          <p:nvPr/>
        </p:nvSpPr>
        <p:spPr>
          <a:xfrm>
            <a:off x="6215712" y="816475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5 · 10</a:t>
            </a:r>
            <a:r>
              <a:rPr lang="de-DE" baseline="30000" dirty="0">
                <a:latin typeface="Bradley Hand" pitchFamily="2" charset="77"/>
              </a:rPr>
              <a:t>6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0B1755C-F81B-9241-8C51-E2B3C34D8FB3}"/>
              </a:ext>
            </a:extLst>
          </p:cNvPr>
          <p:cNvSpPr txBox="1"/>
          <p:nvPr/>
        </p:nvSpPr>
        <p:spPr>
          <a:xfrm>
            <a:off x="4984818" y="826682"/>
            <a:ext cx="1311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5 · 10</a:t>
            </a:r>
            <a:r>
              <a:rPr lang="de-DE" baseline="30000" dirty="0">
                <a:latin typeface="Bradley Hand" pitchFamily="2" charset="77"/>
              </a:rPr>
              <a:t>2</a:t>
            </a:r>
            <a:r>
              <a:rPr lang="de-DE" baseline="30000" dirty="0">
                <a:latin typeface="+mn-lt"/>
              </a:rPr>
              <a:t>+</a:t>
            </a:r>
            <a:r>
              <a:rPr lang="de-DE" baseline="30000" dirty="0">
                <a:latin typeface="Bradley Hand" pitchFamily="2" charset="77"/>
              </a:rPr>
              <a:t>4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/>
              <a:t> =</a:t>
            </a:r>
            <a:endParaRPr lang="sv-SE" dirty="0">
              <a:latin typeface="Bradley Hand" pitchFamily="2" charset="77"/>
            </a:endParaRP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47128C04-E0BD-AA41-BDAB-1C5F6B036369}"/>
              </a:ext>
            </a:extLst>
          </p:cNvPr>
          <p:cNvGrpSpPr/>
          <p:nvPr/>
        </p:nvGrpSpPr>
        <p:grpSpPr>
          <a:xfrm>
            <a:off x="758883" y="2497080"/>
            <a:ext cx="1178630" cy="653897"/>
            <a:chOff x="1413092" y="3657457"/>
            <a:chExt cx="1178630" cy="653897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83938E29-6A5C-4E43-8D1A-86700296EDE7}"/>
                </a:ext>
              </a:extLst>
            </p:cNvPr>
            <p:cNvSpPr txBox="1"/>
            <p:nvPr/>
          </p:nvSpPr>
          <p:spPr>
            <a:xfrm>
              <a:off x="1413092" y="3791789"/>
              <a:ext cx="3755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+mn-lt"/>
                </a:rPr>
                <a:t>c)</a:t>
              </a:r>
              <a:endParaRPr lang="sv-SE" dirty="0"/>
            </a:p>
          </p:txBody>
        </p:sp>
        <p:grpSp>
          <p:nvGrpSpPr>
            <p:cNvPr id="10" name="Grupp 9">
              <a:extLst>
                <a:ext uri="{FF2B5EF4-FFF2-40B4-BE49-F238E27FC236}">
                  <a16:creationId xmlns:a16="http://schemas.microsoft.com/office/drawing/2014/main" id="{1C3743EE-0238-E344-98A8-C1FB711277B6}"/>
                </a:ext>
              </a:extLst>
            </p:cNvPr>
            <p:cNvGrpSpPr/>
            <p:nvPr/>
          </p:nvGrpSpPr>
          <p:grpSpPr>
            <a:xfrm>
              <a:off x="1628223" y="3657457"/>
              <a:ext cx="963499" cy="653897"/>
              <a:chOff x="3818570" y="1864664"/>
              <a:chExt cx="963499" cy="653897"/>
            </a:xfrm>
          </p:grpSpPr>
          <p:sp>
            <p:nvSpPr>
              <p:cNvPr id="11" name="textruta 10">
                <a:extLst>
                  <a:ext uri="{FF2B5EF4-FFF2-40B4-BE49-F238E27FC236}">
                    <a16:creationId xmlns:a16="http://schemas.microsoft.com/office/drawing/2014/main" id="{CF118F8D-9A8E-1E4B-8144-449724658364}"/>
                  </a:ext>
                </a:extLst>
              </p:cNvPr>
              <p:cNvSpPr txBox="1"/>
              <p:nvPr/>
            </p:nvSpPr>
            <p:spPr>
              <a:xfrm>
                <a:off x="3870628" y="1864664"/>
                <a:ext cx="911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8 ∙ 10</a:t>
                </a:r>
                <a:r>
                  <a:rPr lang="sv-SE" baseline="30000" dirty="0"/>
                  <a:t>6</a:t>
                </a:r>
                <a:endParaRPr lang="sv-SE" dirty="0"/>
              </a:p>
            </p:txBody>
          </p:sp>
          <p:sp>
            <p:nvSpPr>
              <p:cNvPr id="12" name="textruta 11">
                <a:extLst>
                  <a:ext uri="{FF2B5EF4-FFF2-40B4-BE49-F238E27FC236}">
                    <a16:creationId xmlns:a16="http://schemas.microsoft.com/office/drawing/2014/main" id="{C14688E3-5A0F-A240-BA0E-18A930F4D5B2}"/>
                  </a:ext>
                </a:extLst>
              </p:cNvPr>
              <p:cNvSpPr txBox="1"/>
              <p:nvPr/>
            </p:nvSpPr>
            <p:spPr>
              <a:xfrm>
                <a:off x="3818570" y="2149229"/>
                <a:ext cx="932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 2 ∙ 10</a:t>
                </a:r>
                <a:r>
                  <a:rPr lang="sv-SE" baseline="30000" dirty="0"/>
                  <a:t>3</a:t>
                </a:r>
                <a:endParaRPr lang="sv-SE" dirty="0"/>
              </a:p>
            </p:txBody>
          </p:sp>
          <p:cxnSp>
            <p:nvCxnSpPr>
              <p:cNvPr id="13" name="Rak 12">
                <a:extLst>
                  <a:ext uri="{FF2B5EF4-FFF2-40B4-BE49-F238E27FC236}">
                    <a16:creationId xmlns:a16="http://schemas.microsoft.com/office/drawing/2014/main" id="{FCA82C47-E052-424B-83DB-707E341EC8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686493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upp 13">
            <a:extLst>
              <a:ext uri="{FF2B5EF4-FFF2-40B4-BE49-F238E27FC236}">
                <a16:creationId xmlns:a16="http://schemas.microsoft.com/office/drawing/2014/main" id="{97D1D25F-2846-D34E-8039-4C1FE676FD5C}"/>
              </a:ext>
            </a:extLst>
          </p:cNvPr>
          <p:cNvGrpSpPr/>
          <p:nvPr/>
        </p:nvGrpSpPr>
        <p:grpSpPr>
          <a:xfrm>
            <a:off x="2757432" y="2516117"/>
            <a:ext cx="1188486" cy="653897"/>
            <a:chOff x="2325761" y="3572867"/>
            <a:chExt cx="1188486" cy="653897"/>
          </a:xfrm>
        </p:grpSpPr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A969C681-DC8C-B046-BBFD-32F6DC3D1118}"/>
                </a:ext>
              </a:extLst>
            </p:cNvPr>
            <p:cNvGrpSpPr/>
            <p:nvPr/>
          </p:nvGrpSpPr>
          <p:grpSpPr>
            <a:xfrm>
              <a:off x="2325761" y="3572867"/>
              <a:ext cx="1077539" cy="653897"/>
              <a:chOff x="3810045" y="1868141"/>
              <a:chExt cx="1077539" cy="653897"/>
            </a:xfrm>
          </p:grpSpPr>
          <p:sp>
            <p:nvSpPr>
              <p:cNvPr id="17" name="textruta 16">
                <a:extLst>
                  <a:ext uri="{FF2B5EF4-FFF2-40B4-BE49-F238E27FC236}">
                    <a16:creationId xmlns:a16="http://schemas.microsoft.com/office/drawing/2014/main" id="{7C77C2F9-42E8-4543-B54A-E703EE8E9AED}"/>
                  </a:ext>
                </a:extLst>
              </p:cNvPr>
              <p:cNvSpPr txBox="1"/>
              <p:nvPr/>
            </p:nvSpPr>
            <p:spPr>
              <a:xfrm>
                <a:off x="3884650" y="1868141"/>
                <a:ext cx="9114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8 · 10</a:t>
                </a:r>
                <a:r>
                  <a:rPr lang="sv-SE" baseline="30000" dirty="0">
                    <a:latin typeface="Bradley Hand" pitchFamily="2" charset="77"/>
                  </a:rPr>
                  <a:t>6</a:t>
                </a:r>
                <a:endParaRPr lang="sv-SE" dirty="0">
                  <a:latin typeface="Bradley Hand" pitchFamily="2" charset="77"/>
                </a:endParaRPr>
              </a:p>
            </p:txBody>
          </p:sp>
          <p:sp>
            <p:nvSpPr>
              <p:cNvPr id="18" name="textruta 17">
                <a:extLst>
                  <a:ext uri="{FF2B5EF4-FFF2-40B4-BE49-F238E27FC236}">
                    <a16:creationId xmlns:a16="http://schemas.microsoft.com/office/drawing/2014/main" id="{9BCC7587-A560-0440-B777-6F46A06ACC4F}"/>
                  </a:ext>
                </a:extLst>
              </p:cNvPr>
              <p:cNvSpPr txBox="1"/>
              <p:nvPr/>
            </p:nvSpPr>
            <p:spPr>
              <a:xfrm>
                <a:off x="3810045" y="2152706"/>
                <a:ext cx="1077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2 · 10</a:t>
                </a:r>
                <a:r>
                  <a:rPr lang="sv-SE" baseline="30000" dirty="0">
                    <a:latin typeface="Bradley Hand" pitchFamily="2" charset="77"/>
                  </a:rPr>
                  <a:t>3</a:t>
                </a:r>
                <a:endParaRPr lang="sv-SE" dirty="0">
                  <a:latin typeface="Bradley Hand" pitchFamily="2" charset="77"/>
                </a:endParaRPr>
              </a:p>
            </p:txBody>
          </p:sp>
          <p:cxnSp>
            <p:nvCxnSpPr>
              <p:cNvPr id="19" name="Rak 18">
                <a:extLst>
                  <a:ext uri="{FF2B5EF4-FFF2-40B4-BE49-F238E27FC236}">
                    <a16:creationId xmlns:a16="http://schemas.microsoft.com/office/drawing/2014/main" id="{1D79AE95-3B9E-7840-8FD4-7920EF9FA8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70687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2B9A5F54-5493-0B49-82E4-BC227B7CB688}"/>
                </a:ext>
              </a:extLst>
            </p:cNvPr>
            <p:cNvSpPr/>
            <p:nvPr/>
          </p:nvSpPr>
          <p:spPr>
            <a:xfrm>
              <a:off x="3161265" y="3723100"/>
              <a:ext cx="3529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 =</a:t>
              </a:r>
              <a:endParaRPr lang="sv-SE" dirty="0">
                <a:latin typeface="Bradley Hand" pitchFamily="2" charset="77"/>
              </a:endParaRPr>
            </a:p>
          </p:txBody>
        </p:sp>
      </p:grpSp>
      <p:sp>
        <p:nvSpPr>
          <p:cNvPr id="22" name="textruta 21">
            <a:extLst>
              <a:ext uri="{FF2B5EF4-FFF2-40B4-BE49-F238E27FC236}">
                <a16:creationId xmlns:a16="http://schemas.microsoft.com/office/drawing/2014/main" id="{67212269-C4EE-9045-8B16-17AD1A1DE31C}"/>
              </a:ext>
            </a:extLst>
          </p:cNvPr>
          <p:cNvSpPr txBox="1"/>
          <p:nvPr/>
        </p:nvSpPr>
        <p:spPr>
          <a:xfrm>
            <a:off x="773350" y="1425691"/>
            <a:ext cx="2205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+mn-lt"/>
              </a:rPr>
              <a:t>b) </a:t>
            </a:r>
            <a:r>
              <a:rPr lang="sv-SE" dirty="0"/>
              <a:t>5 ∙ 10</a:t>
            </a:r>
            <a:r>
              <a:rPr lang="sv-SE" baseline="30000" dirty="0"/>
              <a:t>3</a:t>
            </a:r>
            <a:r>
              <a:rPr lang="sv-SE" dirty="0"/>
              <a:t> ∙ 7 ∙ 10</a:t>
            </a:r>
            <a:r>
              <a:rPr lang="sv-SE" baseline="30000" dirty="0"/>
              <a:t>8</a:t>
            </a:r>
            <a:r>
              <a:rPr lang="sv-SE" dirty="0"/>
              <a:t> 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65128049-5CE0-5C4D-9D4F-48458B51140C}"/>
              </a:ext>
            </a:extLst>
          </p:cNvPr>
          <p:cNvSpPr txBox="1"/>
          <p:nvPr/>
        </p:nvSpPr>
        <p:spPr>
          <a:xfrm>
            <a:off x="995451" y="1835932"/>
            <a:ext cx="2394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5 · 10</a:t>
            </a:r>
            <a:r>
              <a:rPr lang="sv-SE" baseline="30000" dirty="0">
                <a:latin typeface="Bradley Hand" pitchFamily="2" charset="77"/>
              </a:rPr>
              <a:t>3 </a:t>
            </a:r>
            <a:r>
              <a:rPr lang="sv-SE" dirty="0">
                <a:latin typeface="Bradley Hand" pitchFamily="2" charset="77"/>
              </a:rPr>
              <a:t>· 7 · 10</a:t>
            </a:r>
            <a:r>
              <a:rPr lang="sv-SE" baseline="30000" dirty="0">
                <a:latin typeface="Bradley Hand" pitchFamily="2" charset="77"/>
              </a:rPr>
              <a:t>8 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/>
              <a:t> 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D35055C3-F8F7-E541-A6ED-D19D0CE48282}"/>
              </a:ext>
            </a:extLst>
          </p:cNvPr>
          <p:cNvSpPr txBox="1"/>
          <p:nvPr/>
        </p:nvSpPr>
        <p:spPr>
          <a:xfrm>
            <a:off x="2893231" y="1843718"/>
            <a:ext cx="2258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5 · 7 · 10</a:t>
            </a:r>
            <a:r>
              <a:rPr lang="sv-SE" baseline="30000" dirty="0">
                <a:latin typeface="Bradley Hand" pitchFamily="2" charset="77"/>
              </a:rPr>
              <a:t>3 </a:t>
            </a:r>
            <a:r>
              <a:rPr lang="sv-SE" dirty="0">
                <a:latin typeface="Bradley Hand" pitchFamily="2" charset="77"/>
              </a:rPr>
              <a:t>· 10</a:t>
            </a:r>
            <a:r>
              <a:rPr lang="de-DE" baseline="30000" dirty="0">
                <a:latin typeface="Bradley Hand" pitchFamily="2" charset="77"/>
              </a:rPr>
              <a:t>8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/>
              <a:t> 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506479F5-05B8-7344-8AAD-0097C09416A9}"/>
              </a:ext>
            </a:extLst>
          </p:cNvPr>
          <p:cNvSpPr txBox="1"/>
          <p:nvPr/>
        </p:nvSpPr>
        <p:spPr>
          <a:xfrm>
            <a:off x="6086769" y="1843718"/>
            <a:ext cx="141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35 · 10</a:t>
            </a:r>
            <a:r>
              <a:rPr lang="de-DE" sz="1600" baseline="30000" dirty="0">
                <a:latin typeface="Bradley Hand" pitchFamily="2" charset="77"/>
              </a:rPr>
              <a:t>11</a:t>
            </a:r>
            <a:r>
              <a:rPr lang="de-DE" sz="1600" dirty="0">
                <a:latin typeface="Bradley Hand" pitchFamily="2" charset="77"/>
              </a:rPr>
              <a:t> </a:t>
            </a:r>
            <a:r>
              <a:rPr lang="sv-SE" sz="1600" dirty="0"/>
              <a:t> 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2ED43F1D-AEA2-B04F-997B-69138B254415}"/>
              </a:ext>
            </a:extLst>
          </p:cNvPr>
          <p:cNvSpPr txBox="1"/>
          <p:nvPr/>
        </p:nvSpPr>
        <p:spPr>
          <a:xfrm>
            <a:off x="4719230" y="1846547"/>
            <a:ext cx="167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35 · 10</a:t>
            </a:r>
            <a:r>
              <a:rPr lang="de-DE" baseline="30000" dirty="0">
                <a:latin typeface="Bradley Hand" pitchFamily="2" charset="77"/>
              </a:rPr>
              <a:t>3</a:t>
            </a:r>
            <a:r>
              <a:rPr lang="de-DE" baseline="30000" dirty="0"/>
              <a:t>+</a:t>
            </a:r>
            <a:r>
              <a:rPr lang="de-DE" baseline="30000" dirty="0">
                <a:latin typeface="Bradley Hand" pitchFamily="2" charset="77"/>
              </a:rPr>
              <a:t>8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/>
              <a:t> 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54CF1087-083D-CD46-B1AF-A0D6B8F60635}"/>
              </a:ext>
            </a:extLst>
          </p:cNvPr>
          <p:cNvSpPr txBox="1"/>
          <p:nvPr/>
        </p:nvSpPr>
        <p:spPr>
          <a:xfrm>
            <a:off x="7233472" y="1843718"/>
            <a:ext cx="141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3,5 · 10</a:t>
            </a:r>
            <a:r>
              <a:rPr lang="de-DE" sz="1600" baseline="30000" dirty="0">
                <a:latin typeface="Bradley Hand" pitchFamily="2" charset="77"/>
              </a:rPr>
              <a:t>12</a:t>
            </a:r>
            <a:endParaRPr lang="sv-SE" dirty="0">
              <a:latin typeface="Bradley Hand" pitchFamily="2" charset="77"/>
            </a:endParaRPr>
          </a:p>
        </p:txBody>
      </p:sp>
      <p:grpSp>
        <p:nvGrpSpPr>
          <p:cNvPr id="39" name="Grupp 38">
            <a:extLst>
              <a:ext uri="{FF2B5EF4-FFF2-40B4-BE49-F238E27FC236}">
                <a16:creationId xmlns:a16="http://schemas.microsoft.com/office/drawing/2014/main" id="{D42AE13A-A186-D948-ADE4-BCD7EF5A9BDA}"/>
              </a:ext>
            </a:extLst>
          </p:cNvPr>
          <p:cNvGrpSpPr/>
          <p:nvPr/>
        </p:nvGrpSpPr>
        <p:grpSpPr>
          <a:xfrm>
            <a:off x="3814721" y="2519592"/>
            <a:ext cx="1407650" cy="653897"/>
            <a:chOff x="2188010" y="4027174"/>
            <a:chExt cx="1407650" cy="653897"/>
          </a:xfrm>
        </p:grpSpPr>
        <p:grpSp>
          <p:nvGrpSpPr>
            <p:cNvPr id="31" name="Grupp 30">
              <a:extLst>
                <a:ext uri="{FF2B5EF4-FFF2-40B4-BE49-F238E27FC236}">
                  <a16:creationId xmlns:a16="http://schemas.microsoft.com/office/drawing/2014/main" id="{3EE79398-F615-C445-A342-3D520FAA5D39}"/>
                </a:ext>
              </a:extLst>
            </p:cNvPr>
            <p:cNvGrpSpPr/>
            <p:nvPr/>
          </p:nvGrpSpPr>
          <p:grpSpPr>
            <a:xfrm>
              <a:off x="2188010" y="4027174"/>
              <a:ext cx="1407650" cy="653897"/>
              <a:chOff x="2325761" y="3572867"/>
              <a:chExt cx="1407650" cy="653897"/>
            </a:xfrm>
          </p:grpSpPr>
          <p:grpSp>
            <p:nvGrpSpPr>
              <p:cNvPr id="32" name="Grupp 31">
                <a:extLst>
                  <a:ext uri="{FF2B5EF4-FFF2-40B4-BE49-F238E27FC236}">
                    <a16:creationId xmlns:a16="http://schemas.microsoft.com/office/drawing/2014/main" id="{DAA4B7E9-D85B-C24D-905E-ADE09B284C85}"/>
                  </a:ext>
                </a:extLst>
              </p:cNvPr>
              <p:cNvGrpSpPr/>
              <p:nvPr/>
            </p:nvGrpSpPr>
            <p:grpSpPr>
              <a:xfrm>
                <a:off x="2325761" y="3572867"/>
                <a:ext cx="1077539" cy="653897"/>
                <a:chOff x="3810045" y="1868141"/>
                <a:chExt cx="1077539" cy="653897"/>
              </a:xfrm>
            </p:grpSpPr>
            <p:sp>
              <p:nvSpPr>
                <p:cNvPr id="34" name="textruta 33">
                  <a:extLst>
                    <a:ext uri="{FF2B5EF4-FFF2-40B4-BE49-F238E27FC236}">
                      <a16:creationId xmlns:a16="http://schemas.microsoft.com/office/drawing/2014/main" id="{1CD25AFC-34AE-D34F-B3A7-0B40EEFDE7B6}"/>
                    </a:ext>
                  </a:extLst>
                </p:cNvPr>
                <p:cNvSpPr txBox="1"/>
                <p:nvPr/>
              </p:nvSpPr>
              <p:spPr>
                <a:xfrm>
                  <a:off x="3884650" y="1868141"/>
                  <a:ext cx="9114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8</a:t>
                  </a:r>
                </a:p>
              </p:txBody>
            </p:sp>
            <p:sp>
              <p:nvSpPr>
                <p:cNvPr id="35" name="textruta 34">
                  <a:extLst>
                    <a:ext uri="{FF2B5EF4-FFF2-40B4-BE49-F238E27FC236}">
                      <a16:creationId xmlns:a16="http://schemas.microsoft.com/office/drawing/2014/main" id="{E52C794B-2093-904F-9F21-28F7D100070F}"/>
                    </a:ext>
                  </a:extLst>
                </p:cNvPr>
                <p:cNvSpPr txBox="1"/>
                <p:nvPr/>
              </p:nvSpPr>
              <p:spPr>
                <a:xfrm>
                  <a:off x="3810045" y="2152706"/>
                  <a:ext cx="107753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2</a:t>
                  </a:r>
                </a:p>
              </p:txBody>
            </p:sp>
            <p:cxnSp>
              <p:nvCxnSpPr>
                <p:cNvPr id="36" name="Rak 35">
                  <a:extLst>
                    <a:ext uri="{FF2B5EF4-FFF2-40B4-BE49-F238E27FC236}">
                      <a16:creationId xmlns:a16="http://schemas.microsoft.com/office/drawing/2014/main" id="{1F7E7FF7-AD62-9241-9A67-1A80ED07CC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8678" y="2183662"/>
                  <a:ext cx="196588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A349AA17-C9D7-014A-9ED6-AEEBE3639396}"/>
                  </a:ext>
                </a:extLst>
              </p:cNvPr>
              <p:cNvSpPr/>
              <p:nvPr/>
            </p:nvSpPr>
            <p:spPr>
              <a:xfrm>
                <a:off x="3380429" y="3734528"/>
                <a:ext cx="352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 =</a:t>
                </a:r>
                <a:endParaRPr lang="sv-SE" dirty="0">
                  <a:latin typeface="Bradley Hand" pitchFamily="2" charset="77"/>
                </a:endParaRPr>
              </a:p>
            </p:txBody>
          </p:sp>
        </p:grpSp>
        <p:sp>
          <p:nvSpPr>
            <p:cNvPr id="38" name="Rektangel 37">
              <a:extLst>
                <a:ext uri="{FF2B5EF4-FFF2-40B4-BE49-F238E27FC236}">
                  <a16:creationId xmlns:a16="http://schemas.microsoft.com/office/drawing/2014/main" id="{1A1C9B16-0212-5044-A24A-248A8AA7D33A}"/>
                </a:ext>
              </a:extLst>
            </p:cNvPr>
            <p:cNvSpPr/>
            <p:nvPr/>
          </p:nvSpPr>
          <p:spPr>
            <a:xfrm>
              <a:off x="2482832" y="4158029"/>
              <a:ext cx="7954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· 10</a:t>
              </a:r>
              <a:r>
                <a:rPr lang="sv-SE" baseline="30000" dirty="0">
                  <a:latin typeface="Bradley Hand" pitchFamily="2" charset="77"/>
                </a:rPr>
                <a:t>6</a:t>
              </a:r>
              <a:r>
                <a:rPr lang="sv-SE" baseline="30000" dirty="0">
                  <a:latin typeface="+mn-lt"/>
                </a:rPr>
                <a:t>-</a:t>
              </a:r>
              <a:r>
                <a:rPr lang="sv-SE" baseline="30000" dirty="0">
                  <a:latin typeface="Bradley Hand" pitchFamily="2" charset="77"/>
                </a:rPr>
                <a:t>3</a:t>
              </a:r>
              <a:endParaRPr lang="sv-SE" dirty="0"/>
            </a:p>
          </p:txBody>
        </p:sp>
      </p:grpSp>
      <p:sp>
        <p:nvSpPr>
          <p:cNvPr id="40" name="textruta 39">
            <a:extLst>
              <a:ext uri="{FF2B5EF4-FFF2-40B4-BE49-F238E27FC236}">
                <a16:creationId xmlns:a16="http://schemas.microsoft.com/office/drawing/2014/main" id="{0976CA5E-C16C-1641-8210-C382ABB4B874}"/>
              </a:ext>
            </a:extLst>
          </p:cNvPr>
          <p:cNvSpPr txBox="1"/>
          <p:nvPr/>
        </p:nvSpPr>
        <p:spPr>
          <a:xfrm>
            <a:off x="5172453" y="2663626"/>
            <a:ext cx="141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4 · 10</a:t>
            </a:r>
            <a:r>
              <a:rPr lang="de-DE" sz="1600" baseline="30000" dirty="0">
                <a:latin typeface="Bradley Hand" pitchFamily="2" charset="77"/>
              </a:rPr>
              <a:t>3</a:t>
            </a:r>
            <a:endParaRPr lang="sv-SE" dirty="0">
              <a:latin typeface="Bradley Hand" pitchFamily="2" charset="77"/>
            </a:endParaRPr>
          </a:p>
        </p:txBody>
      </p:sp>
      <p:grpSp>
        <p:nvGrpSpPr>
          <p:cNvPr id="41" name="Grupp 40">
            <a:extLst>
              <a:ext uri="{FF2B5EF4-FFF2-40B4-BE49-F238E27FC236}">
                <a16:creationId xmlns:a16="http://schemas.microsoft.com/office/drawing/2014/main" id="{F849226E-4AD8-1B42-B8CF-435E39C98BE2}"/>
              </a:ext>
            </a:extLst>
          </p:cNvPr>
          <p:cNvGrpSpPr/>
          <p:nvPr/>
        </p:nvGrpSpPr>
        <p:grpSpPr>
          <a:xfrm>
            <a:off x="768237" y="3498756"/>
            <a:ext cx="1178630" cy="653897"/>
            <a:chOff x="1413092" y="3657457"/>
            <a:chExt cx="1178630" cy="653897"/>
          </a:xfrm>
        </p:grpSpPr>
        <p:sp>
          <p:nvSpPr>
            <p:cNvPr id="42" name="textruta 41">
              <a:extLst>
                <a:ext uri="{FF2B5EF4-FFF2-40B4-BE49-F238E27FC236}">
                  <a16:creationId xmlns:a16="http://schemas.microsoft.com/office/drawing/2014/main" id="{8F87C4BF-9E41-1242-811C-283C05BAA40E}"/>
                </a:ext>
              </a:extLst>
            </p:cNvPr>
            <p:cNvSpPr txBox="1"/>
            <p:nvPr/>
          </p:nvSpPr>
          <p:spPr>
            <a:xfrm>
              <a:off x="1413092" y="3791789"/>
              <a:ext cx="3755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+mn-lt"/>
                </a:rPr>
                <a:t>d)</a:t>
              </a:r>
              <a:endParaRPr lang="sv-SE" dirty="0"/>
            </a:p>
          </p:txBody>
        </p:sp>
        <p:grpSp>
          <p:nvGrpSpPr>
            <p:cNvPr id="43" name="Grupp 42">
              <a:extLst>
                <a:ext uri="{FF2B5EF4-FFF2-40B4-BE49-F238E27FC236}">
                  <a16:creationId xmlns:a16="http://schemas.microsoft.com/office/drawing/2014/main" id="{BA5A3A44-9105-A84F-A1F0-C6AB1434AD13}"/>
                </a:ext>
              </a:extLst>
            </p:cNvPr>
            <p:cNvGrpSpPr/>
            <p:nvPr/>
          </p:nvGrpSpPr>
          <p:grpSpPr>
            <a:xfrm>
              <a:off x="1628223" y="3657457"/>
              <a:ext cx="963499" cy="653897"/>
              <a:chOff x="3818570" y="1864664"/>
              <a:chExt cx="963499" cy="653897"/>
            </a:xfrm>
          </p:grpSpPr>
          <p:sp>
            <p:nvSpPr>
              <p:cNvPr id="44" name="textruta 43">
                <a:extLst>
                  <a:ext uri="{FF2B5EF4-FFF2-40B4-BE49-F238E27FC236}">
                    <a16:creationId xmlns:a16="http://schemas.microsoft.com/office/drawing/2014/main" id="{FC4FE7CD-D580-FF49-AD7D-07CCEAE77487}"/>
                  </a:ext>
                </a:extLst>
              </p:cNvPr>
              <p:cNvSpPr txBox="1"/>
              <p:nvPr/>
            </p:nvSpPr>
            <p:spPr>
              <a:xfrm>
                <a:off x="3870628" y="1864664"/>
                <a:ext cx="911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2 ∙ 10</a:t>
                </a:r>
                <a:r>
                  <a:rPr lang="sv-SE" baseline="30000" dirty="0"/>
                  <a:t>8</a:t>
                </a:r>
                <a:endParaRPr lang="sv-SE" dirty="0"/>
              </a:p>
            </p:txBody>
          </p:sp>
          <p:sp>
            <p:nvSpPr>
              <p:cNvPr id="45" name="textruta 44">
                <a:extLst>
                  <a:ext uri="{FF2B5EF4-FFF2-40B4-BE49-F238E27FC236}">
                    <a16:creationId xmlns:a16="http://schemas.microsoft.com/office/drawing/2014/main" id="{A240C627-B8D2-2049-8902-17FED9581318}"/>
                  </a:ext>
                </a:extLst>
              </p:cNvPr>
              <p:cNvSpPr txBox="1"/>
              <p:nvPr/>
            </p:nvSpPr>
            <p:spPr>
              <a:xfrm>
                <a:off x="3818570" y="2149229"/>
                <a:ext cx="932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 5 ∙ 10</a:t>
                </a:r>
                <a:r>
                  <a:rPr lang="sv-SE" baseline="30000" dirty="0"/>
                  <a:t>4</a:t>
                </a:r>
                <a:endParaRPr lang="sv-SE" dirty="0"/>
              </a:p>
            </p:txBody>
          </p:sp>
          <p:cxnSp>
            <p:nvCxnSpPr>
              <p:cNvPr id="46" name="Rak 45">
                <a:extLst>
                  <a:ext uri="{FF2B5EF4-FFF2-40B4-BE49-F238E27FC236}">
                    <a16:creationId xmlns:a16="http://schemas.microsoft.com/office/drawing/2014/main" id="{EFAF7521-061A-E14B-A32D-0DC3F8D1F4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686493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upp 46">
            <a:extLst>
              <a:ext uri="{FF2B5EF4-FFF2-40B4-BE49-F238E27FC236}">
                <a16:creationId xmlns:a16="http://schemas.microsoft.com/office/drawing/2014/main" id="{AB1AF105-98BD-2A43-B0FB-3008B3EA0F8A}"/>
              </a:ext>
            </a:extLst>
          </p:cNvPr>
          <p:cNvGrpSpPr/>
          <p:nvPr/>
        </p:nvGrpSpPr>
        <p:grpSpPr>
          <a:xfrm>
            <a:off x="2850991" y="3510184"/>
            <a:ext cx="1188486" cy="653897"/>
            <a:chOff x="2325761" y="3572867"/>
            <a:chExt cx="1188486" cy="653897"/>
          </a:xfrm>
        </p:grpSpPr>
        <p:grpSp>
          <p:nvGrpSpPr>
            <p:cNvPr id="48" name="Grupp 47">
              <a:extLst>
                <a:ext uri="{FF2B5EF4-FFF2-40B4-BE49-F238E27FC236}">
                  <a16:creationId xmlns:a16="http://schemas.microsoft.com/office/drawing/2014/main" id="{2C3AEA56-0F80-C449-A388-79562D44503B}"/>
                </a:ext>
              </a:extLst>
            </p:cNvPr>
            <p:cNvGrpSpPr/>
            <p:nvPr/>
          </p:nvGrpSpPr>
          <p:grpSpPr>
            <a:xfrm>
              <a:off x="2325761" y="3572867"/>
              <a:ext cx="1077539" cy="653897"/>
              <a:chOff x="3810045" y="1868141"/>
              <a:chExt cx="1077539" cy="653897"/>
            </a:xfrm>
          </p:grpSpPr>
          <p:sp>
            <p:nvSpPr>
              <p:cNvPr id="50" name="textruta 49">
                <a:extLst>
                  <a:ext uri="{FF2B5EF4-FFF2-40B4-BE49-F238E27FC236}">
                    <a16:creationId xmlns:a16="http://schemas.microsoft.com/office/drawing/2014/main" id="{BE6FB6C1-61BB-2D4C-9C9D-A5314F1004FE}"/>
                  </a:ext>
                </a:extLst>
              </p:cNvPr>
              <p:cNvSpPr txBox="1"/>
              <p:nvPr/>
            </p:nvSpPr>
            <p:spPr>
              <a:xfrm>
                <a:off x="3884650" y="1868141"/>
                <a:ext cx="9114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2 · 10</a:t>
                </a:r>
                <a:r>
                  <a:rPr lang="sv-SE" baseline="30000" dirty="0">
                    <a:latin typeface="Bradley Hand" pitchFamily="2" charset="77"/>
                  </a:rPr>
                  <a:t>8</a:t>
                </a:r>
                <a:endParaRPr lang="sv-SE" dirty="0">
                  <a:latin typeface="Bradley Hand" pitchFamily="2" charset="77"/>
                </a:endParaRPr>
              </a:p>
            </p:txBody>
          </p:sp>
          <p:sp>
            <p:nvSpPr>
              <p:cNvPr id="51" name="textruta 50">
                <a:extLst>
                  <a:ext uri="{FF2B5EF4-FFF2-40B4-BE49-F238E27FC236}">
                    <a16:creationId xmlns:a16="http://schemas.microsoft.com/office/drawing/2014/main" id="{0F8D42DE-B738-8247-9BDC-3BA05690CFC9}"/>
                  </a:ext>
                </a:extLst>
              </p:cNvPr>
              <p:cNvSpPr txBox="1"/>
              <p:nvPr/>
            </p:nvSpPr>
            <p:spPr>
              <a:xfrm>
                <a:off x="3810045" y="2152706"/>
                <a:ext cx="1077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5 · 10</a:t>
                </a:r>
                <a:r>
                  <a:rPr lang="sv-SE" baseline="30000" dirty="0">
                    <a:latin typeface="Bradley Hand" pitchFamily="2" charset="77"/>
                  </a:rPr>
                  <a:t>4</a:t>
                </a:r>
                <a:endParaRPr lang="sv-SE" dirty="0">
                  <a:latin typeface="Bradley Hand" pitchFamily="2" charset="77"/>
                </a:endParaRPr>
              </a:p>
            </p:txBody>
          </p:sp>
          <p:cxnSp>
            <p:nvCxnSpPr>
              <p:cNvPr id="52" name="Rak 51">
                <a:extLst>
                  <a:ext uri="{FF2B5EF4-FFF2-40B4-BE49-F238E27FC236}">
                    <a16:creationId xmlns:a16="http://schemas.microsoft.com/office/drawing/2014/main" id="{23E4B463-939E-0A4F-83D0-97ABAC1583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70687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Rektangel 48">
              <a:extLst>
                <a:ext uri="{FF2B5EF4-FFF2-40B4-BE49-F238E27FC236}">
                  <a16:creationId xmlns:a16="http://schemas.microsoft.com/office/drawing/2014/main" id="{6D7A4771-C5D4-3F46-AAD2-C3EF2F13957F}"/>
                </a:ext>
              </a:extLst>
            </p:cNvPr>
            <p:cNvSpPr/>
            <p:nvPr/>
          </p:nvSpPr>
          <p:spPr>
            <a:xfrm>
              <a:off x="3161265" y="3723100"/>
              <a:ext cx="3529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 =</a:t>
              </a:r>
              <a:endParaRPr lang="sv-SE" dirty="0">
                <a:latin typeface="Bradley Hand" pitchFamily="2" charset="77"/>
              </a:endParaRPr>
            </a:p>
          </p:txBody>
        </p:sp>
      </p:grpSp>
      <p:grpSp>
        <p:nvGrpSpPr>
          <p:cNvPr id="53" name="Grupp 52">
            <a:extLst>
              <a:ext uri="{FF2B5EF4-FFF2-40B4-BE49-F238E27FC236}">
                <a16:creationId xmlns:a16="http://schemas.microsoft.com/office/drawing/2014/main" id="{288C57EA-55D4-DC4D-BD15-97DD346BE8F7}"/>
              </a:ext>
            </a:extLst>
          </p:cNvPr>
          <p:cNvGrpSpPr/>
          <p:nvPr/>
        </p:nvGrpSpPr>
        <p:grpSpPr>
          <a:xfrm>
            <a:off x="3943354" y="3529132"/>
            <a:ext cx="1354804" cy="632636"/>
            <a:chOff x="2188010" y="4048435"/>
            <a:chExt cx="1354804" cy="632636"/>
          </a:xfrm>
        </p:grpSpPr>
        <p:grpSp>
          <p:nvGrpSpPr>
            <p:cNvPr id="54" name="Grupp 53">
              <a:extLst>
                <a:ext uri="{FF2B5EF4-FFF2-40B4-BE49-F238E27FC236}">
                  <a16:creationId xmlns:a16="http://schemas.microsoft.com/office/drawing/2014/main" id="{09C9B4CB-41C1-394B-A41D-456C1D11453F}"/>
                </a:ext>
              </a:extLst>
            </p:cNvPr>
            <p:cNvGrpSpPr/>
            <p:nvPr/>
          </p:nvGrpSpPr>
          <p:grpSpPr>
            <a:xfrm>
              <a:off x="2188010" y="4048435"/>
              <a:ext cx="1354804" cy="632636"/>
              <a:chOff x="2325761" y="3594128"/>
              <a:chExt cx="1354804" cy="632636"/>
            </a:xfrm>
          </p:grpSpPr>
          <p:grpSp>
            <p:nvGrpSpPr>
              <p:cNvPr id="56" name="Grupp 55">
                <a:extLst>
                  <a:ext uri="{FF2B5EF4-FFF2-40B4-BE49-F238E27FC236}">
                    <a16:creationId xmlns:a16="http://schemas.microsoft.com/office/drawing/2014/main" id="{42846A23-F07D-2F43-AA66-1AC71BB0E219}"/>
                  </a:ext>
                </a:extLst>
              </p:cNvPr>
              <p:cNvGrpSpPr/>
              <p:nvPr/>
            </p:nvGrpSpPr>
            <p:grpSpPr>
              <a:xfrm>
                <a:off x="2325761" y="3594128"/>
                <a:ext cx="1077539" cy="632636"/>
                <a:chOff x="3810045" y="1889402"/>
                <a:chExt cx="1077539" cy="632636"/>
              </a:xfrm>
            </p:grpSpPr>
            <p:sp>
              <p:nvSpPr>
                <p:cNvPr id="58" name="textruta 57">
                  <a:extLst>
                    <a:ext uri="{FF2B5EF4-FFF2-40B4-BE49-F238E27FC236}">
                      <a16:creationId xmlns:a16="http://schemas.microsoft.com/office/drawing/2014/main" id="{5B3EE6D9-5998-A34E-AAFA-8063A4C3B124}"/>
                    </a:ext>
                  </a:extLst>
                </p:cNvPr>
                <p:cNvSpPr txBox="1"/>
                <p:nvPr/>
              </p:nvSpPr>
              <p:spPr>
                <a:xfrm>
                  <a:off x="3882166" y="1889402"/>
                  <a:ext cx="9114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2</a:t>
                  </a:r>
                </a:p>
              </p:txBody>
            </p:sp>
            <p:sp>
              <p:nvSpPr>
                <p:cNvPr id="59" name="textruta 58">
                  <a:extLst>
                    <a:ext uri="{FF2B5EF4-FFF2-40B4-BE49-F238E27FC236}">
                      <a16:creationId xmlns:a16="http://schemas.microsoft.com/office/drawing/2014/main" id="{6D86923C-A023-A14D-915A-704477254EFF}"/>
                    </a:ext>
                  </a:extLst>
                </p:cNvPr>
                <p:cNvSpPr txBox="1"/>
                <p:nvPr/>
              </p:nvSpPr>
              <p:spPr>
                <a:xfrm>
                  <a:off x="3810045" y="2152706"/>
                  <a:ext cx="107753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5</a:t>
                  </a:r>
                </a:p>
              </p:txBody>
            </p:sp>
            <p:cxnSp>
              <p:nvCxnSpPr>
                <p:cNvPr id="60" name="Rak 59">
                  <a:extLst>
                    <a:ext uri="{FF2B5EF4-FFF2-40B4-BE49-F238E27FC236}">
                      <a16:creationId xmlns:a16="http://schemas.microsoft.com/office/drawing/2014/main" id="{4F8DDB9B-F0A5-0748-928C-BF380C284A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8678" y="2183662"/>
                  <a:ext cx="196588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5B4968A1-0AF5-2943-8EF4-FF9463EE26C5}"/>
                  </a:ext>
                </a:extLst>
              </p:cNvPr>
              <p:cNvSpPr/>
              <p:nvPr/>
            </p:nvSpPr>
            <p:spPr>
              <a:xfrm>
                <a:off x="3327583" y="3743138"/>
                <a:ext cx="352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 =</a:t>
                </a:r>
                <a:endParaRPr lang="sv-SE" dirty="0">
                  <a:latin typeface="Bradley Hand" pitchFamily="2" charset="77"/>
                </a:endParaRPr>
              </a:p>
            </p:txBody>
          </p:sp>
        </p:grpSp>
        <p:sp>
          <p:nvSpPr>
            <p:cNvPr id="55" name="Rektangel 54">
              <a:extLst>
                <a:ext uri="{FF2B5EF4-FFF2-40B4-BE49-F238E27FC236}">
                  <a16:creationId xmlns:a16="http://schemas.microsoft.com/office/drawing/2014/main" id="{926F281C-641C-4C41-8654-9A4F6026EA09}"/>
                </a:ext>
              </a:extLst>
            </p:cNvPr>
            <p:cNvSpPr/>
            <p:nvPr/>
          </p:nvSpPr>
          <p:spPr>
            <a:xfrm>
              <a:off x="2482832" y="4158029"/>
              <a:ext cx="7954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· 10</a:t>
              </a:r>
              <a:r>
                <a:rPr lang="sv-SE" baseline="30000" dirty="0">
                  <a:latin typeface="Bradley Hand" pitchFamily="2" charset="77"/>
                </a:rPr>
                <a:t>8</a:t>
              </a:r>
              <a:r>
                <a:rPr lang="sv-SE" baseline="30000" dirty="0"/>
                <a:t>-</a:t>
              </a:r>
              <a:r>
                <a:rPr lang="sv-SE" baseline="30000" dirty="0">
                  <a:latin typeface="Bradley Hand" pitchFamily="2" charset="77"/>
                </a:rPr>
                <a:t>4</a:t>
              </a:r>
              <a:endParaRPr lang="sv-SE" dirty="0"/>
            </a:p>
          </p:txBody>
        </p:sp>
      </p:grpSp>
      <p:sp>
        <p:nvSpPr>
          <p:cNvPr id="61" name="textruta 60">
            <a:extLst>
              <a:ext uri="{FF2B5EF4-FFF2-40B4-BE49-F238E27FC236}">
                <a16:creationId xmlns:a16="http://schemas.microsoft.com/office/drawing/2014/main" id="{530D1D83-F166-114D-976B-9D77829730EE}"/>
              </a:ext>
            </a:extLst>
          </p:cNvPr>
          <p:cNvSpPr txBox="1"/>
          <p:nvPr/>
        </p:nvSpPr>
        <p:spPr>
          <a:xfrm>
            <a:off x="5256288" y="3637459"/>
            <a:ext cx="141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0,4 · 10</a:t>
            </a:r>
            <a:r>
              <a:rPr lang="de-DE" sz="1600" baseline="30000" dirty="0">
                <a:latin typeface="Bradley Hand" pitchFamily="2" charset="77"/>
              </a:rPr>
              <a:t>3</a:t>
            </a:r>
            <a:r>
              <a:rPr lang="de-DE" sz="1600" dirty="0">
                <a:latin typeface="Bradley Hand" pitchFamily="2" charset="77"/>
              </a:rPr>
              <a:t> </a:t>
            </a:r>
            <a:r>
              <a:rPr lang="sv-SE" sz="1600" dirty="0"/>
              <a:t> 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540EB8C4-1864-DA48-95B8-8EA0AE09A6DE}"/>
              </a:ext>
            </a:extLst>
          </p:cNvPr>
          <p:cNvSpPr txBox="1"/>
          <p:nvPr/>
        </p:nvSpPr>
        <p:spPr>
          <a:xfrm>
            <a:off x="6397633" y="3627260"/>
            <a:ext cx="141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4 · 10</a:t>
            </a:r>
            <a:r>
              <a:rPr lang="de-DE" sz="1600" baseline="30000" dirty="0">
                <a:latin typeface="Bradley Hand" pitchFamily="2" charset="77"/>
              </a:rPr>
              <a:t>2</a:t>
            </a:r>
            <a:endParaRPr lang="sv-SE" dirty="0">
              <a:latin typeface="Bradley Hand" pitchFamily="2" charset="77"/>
            </a:endParaRPr>
          </a:p>
        </p:txBody>
      </p:sp>
      <p:grpSp>
        <p:nvGrpSpPr>
          <p:cNvPr id="63" name="Grupp 62">
            <a:extLst>
              <a:ext uri="{FF2B5EF4-FFF2-40B4-BE49-F238E27FC236}">
                <a16:creationId xmlns:a16="http://schemas.microsoft.com/office/drawing/2014/main" id="{54528AA4-91CC-ED4B-B7DB-9F2C4F27672A}"/>
              </a:ext>
            </a:extLst>
          </p:cNvPr>
          <p:cNvGrpSpPr/>
          <p:nvPr/>
        </p:nvGrpSpPr>
        <p:grpSpPr>
          <a:xfrm>
            <a:off x="758883" y="4643724"/>
            <a:ext cx="1192574" cy="650720"/>
            <a:chOff x="1413092" y="3660634"/>
            <a:chExt cx="1192574" cy="650720"/>
          </a:xfrm>
        </p:grpSpPr>
        <p:sp>
          <p:nvSpPr>
            <p:cNvPr id="64" name="textruta 63">
              <a:extLst>
                <a:ext uri="{FF2B5EF4-FFF2-40B4-BE49-F238E27FC236}">
                  <a16:creationId xmlns:a16="http://schemas.microsoft.com/office/drawing/2014/main" id="{D3F9BBDC-8EF5-3E40-935D-2DBD2EB9853B}"/>
                </a:ext>
              </a:extLst>
            </p:cNvPr>
            <p:cNvSpPr txBox="1"/>
            <p:nvPr/>
          </p:nvSpPr>
          <p:spPr>
            <a:xfrm>
              <a:off x="1413092" y="3791789"/>
              <a:ext cx="3755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+mn-lt"/>
                </a:rPr>
                <a:t>e)</a:t>
              </a:r>
              <a:endParaRPr lang="sv-SE" dirty="0"/>
            </a:p>
          </p:txBody>
        </p:sp>
        <p:grpSp>
          <p:nvGrpSpPr>
            <p:cNvPr id="65" name="Grupp 64">
              <a:extLst>
                <a:ext uri="{FF2B5EF4-FFF2-40B4-BE49-F238E27FC236}">
                  <a16:creationId xmlns:a16="http://schemas.microsoft.com/office/drawing/2014/main" id="{C916BE42-70D6-8B4A-B806-CE47F8DBDD99}"/>
                </a:ext>
              </a:extLst>
            </p:cNvPr>
            <p:cNvGrpSpPr/>
            <p:nvPr/>
          </p:nvGrpSpPr>
          <p:grpSpPr>
            <a:xfrm>
              <a:off x="1628223" y="3660634"/>
              <a:ext cx="977443" cy="650720"/>
              <a:chOff x="3818570" y="1867841"/>
              <a:chExt cx="977443" cy="650720"/>
            </a:xfrm>
          </p:grpSpPr>
          <p:sp>
            <p:nvSpPr>
              <p:cNvPr id="66" name="textruta 65">
                <a:extLst>
                  <a:ext uri="{FF2B5EF4-FFF2-40B4-BE49-F238E27FC236}">
                    <a16:creationId xmlns:a16="http://schemas.microsoft.com/office/drawing/2014/main" id="{FB036996-3476-484B-8138-EF6B0139FAAE}"/>
                  </a:ext>
                </a:extLst>
              </p:cNvPr>
              <p:cNvSpPr txBox="1"/>
              <p:nvPr/>
            </p:nvSpPr>
            <p:spPr>
              <a:xfrm>
                <a:off x="3884572" y="1867841"/>
                <a:ext cx="911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   10</a:t>
                </a:r>
                <a:r>
                  <a:rPr lang="sv-SE" baseline="30000" dirty="0"/>
                  <a:t>12</a:t>
                </a:r>
                <a:endParaRPr lang="sv-SE" dirty="0"/>
              </a:p>
            </p:txBody>
          </p:sp>
          <p:sp>
            <p:nvSpPr>
              <p:cNvPr id="67" name="textruta 66">
                <a:extLst>
                  <a:ext uri="{FF2B5EF4-FFF2-40B4-BE49-F238E27FC236}">
                    <a16:creationId xmlns:a16="http://schemas.microsoft.com/office/drawing/2014/main" id="{95F76E99-C9E4-384D-AB26-F832846D3C5B}"/>
                  </a:ext>
                </a:extLst>
              </p:cNvPr>
              <p:cNvSpPr txBox="1"/>
              <p:nvPr/>
            </p:nvSpPr>
            <p:spPr>
              <a:xfrm>
                <a:off x="3818570" y="2149229"/>
                <a:ext cx="932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 4 ∙ 10</a:t>
                </a:r>
                <a:r>
                  <a:rPr lang="sv-SE" baseline="30000" dirty="0"/>
                  <a:t>6</a:t>
                </a:r>
                <a:endParaRPr lang="sv-SE" dirty="0"/>
              </a:p>
            </p:txBody>
          </p:sp>
          <p:cxnSp>
            <p:nvCxnSpPr>
              <p:cNvPr id="68" name="Rak 67">
                <a:extLst>
                  <a:ext uri="{FF2B5EF4-FFF2-40B4-BE49-F238E27FC236}">
                    <a16:creationId xmlns:a16="http://schemas.microsoft.com/office/drawing/2014/main" id="{9D66D37A-BF01-264A-AB46-7343F30E7C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686493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upp 68">
            <a:extLst>
              <a:ext uri="{FF2B5EF4-FFF2-40B4-BE49-F238E27FC236}">
                <a16:creationId xmlns:a16="http://schemas.microsoft.com/office/drawing/2014/main" id="{BE0F933F-2266-AB43-A204-41D34B422920}"/>
              </a:ext>
            </a:extLst>
          </p:cNvPr>
          <p:cNvGrpSpPr/>
          <p:nvPr/>
        </p:nvGrpSpPr>
        <p:grpSpPr>
          <a:xfrm>
            <a:off x="2841637" y="4651975"/>
            <a:ext cx="1188486" cy="653897"/>
            <a:chOff x="2325761" y="3572867"/>
            <a:chExt cx="1188486" cy="653897"/>
          </a:xfrm>
        </p:grpSpPr>
        <p:grpSp>
          <p:nvGrpSpPr>
            <p:cNvPr id="70" name="Grupp 69">
              <a:extLst>
                <a:ext uri="{FF2B5EF4-FFF2-40B4-BE49-F238E27FC236}">
                  <a16:creationId xmlns:a16="http://schemas.microsoft.com/office/drawing/2014/main" id="{26D0DA25-6264-9D48-BFFB-F0995CAC3266}"/>
                </a:ext>
              </a:extLst>
            </p:cNvPr>
            <p:cNvGrpSpPr/>
            <p:nvPr/>
          </p:nvGrpSpPr>
          <p:grpSpPr>
            <a:xfrm>
              <a:off x="2325761" y="3572867"/>
              <a:ext cx="1077539" cy="653897"/>
              <a:chOff x="3810045" y="1868141"/>
              <a:chExt cx="1077539" cy="653897"/>
            </a:xfrm>
          </p:grpSpPr>
          <p:sp>
            <p:nvSpPr>
              <p:cNvPr id="72" name="textruta 71">
                <a:extLst>
                  <a:ext uri="{FF2B5EF4-FFF2-40B4-BE49-F238E27FC236}">
                    <a16:creationId xmlns:a16="http://schemas.microsoft.com/office/drawing/2014/main" id="{27239313-5E57-3648-A248-0F5F52A67874}"/>
                  </a:ext>
                </a:extLst>
              </p:cNvPr>
              <p:cNvSpPr txBox="1"/>
              <p:nvPr/>
            </p:nvSpPr>
            <p:spPr>
              <a:xfrm>
                <a:off x="3884650" y="1868141"/>
                <a:ext cx="9114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  10</a:t>
                </a:r>
                <a:r>
                  <a:rPr lang="sv-SE" baseline="30000" dirty="0">
                    <a:latin typeface="Bradley Hand" pitchFamily="2" charset="77"/>
                  </a:rPr>
                  <a:t>12</a:t>
                </a:r>
                <a:endParaRPr lang="sv-SE" dirty="0">
                  <a:latin typeface="Bradley Hand" pitchFamily="2" charset="77"/>
                </a:endParaRPr>
              </a:p>
            </p:txBody>
          </p:sp>
          <p:sp>
            <p:nvSpPr>
              <p:cNvPr id="73" name="textruta 72">
                <a:extLst>
                  <a:ext uri="{FF2B5EF4-FFF2-40B4-BE49-F238E27FC236}">
                    <a16:creationId xmlns:a16="http://schemas.microsoft.com/office/drawing/2014/main" id="{84E70B3E-5E63-6D47-9E5A-5254C631E8E0}"/>
                  </a:ext>
                </a:extLst>
              </p:cNvPr>
              <p:cNvSpPr txBox="1"/>
              <p:nvPr/>
            </p:nvSpPr>
            <p:spPr>
              <a:xfrm>
                <a:off x="3810045" y="2152706"/>
                <a:ext cx="1077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4 · 10</a:t>
                </a:r>
                <a:r>
                  <a:rPr lang="sv-SE" baseline="30000" dirty="0">
                    <a:latin typeface="Bradley Hand" pitchFamily="2" charset="77"/>
                  </a:rPr>
                  <a:t>6</a:t>
                </a:r>
                <a:endParaRPr lang="sv-SE" dirty="0">
                  <a:latin typeface="Bradley Hand" pitchFamily="2" charset="77"/>
                </a:endParaRPr>
              </a:p>
            </p:txBody>
          </p:sp>
          <p:cxnSp>
            <p:nvCxnSpPr>
              <p:cNvPr id="74" name="Rak 73">
                <a:extLst>
                  <a:ext uri="{FF2B5EF4-FFF2-40B4-BE49-F238E27FC236}">
                    <a16:creationId xmlns:a16="http://schemas.microsoft.com/office/drawing/2014/main" id="{B1BC2F56-B2F3-D44D-9D6B-1CBAA5227B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70687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Rektangel 70">
              <a:extLst>
                <a:ext uri="{FF2B5EF4-FFF2-40B4-BE49-F238E27FC236}">
                  <a16:creationId xmlns:a16="http://schemas.microsoft.com/office/drawing/2014/main" id="{AE89ADD0-BF8A-8547-B64E-C012F07EBB39}"/>
                </a:ext>
              </a:extLst>
            </p:cNvPr>
            <p:cNvSpPr/>
            <p:nvPr/>
          </p:nvSpPr>
          <p:spPr>
            <a:xfrm>
              <a:off x="3161265" y="3723100"/>
              <a:ext cx="3529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 =</a:t>
              </a:r>
              <a:endParaRPr lang="sv-SE" dirty="0">
                <a:latin typeface="Bradley Hand" pitchFamily="2" charset="77"/>
              </a:endParaRPr>
            </a:p>
          </p:txBody>
        </p:sp>
      </p:grpSp>
      <p:grpSp>
        <p:nvGrpSpPr>
          <p:cNvPr id="85" name="Grupp 84">
            <a:extLst>
              <a:ext uri="{FF2B5EF4-FFF2-40B4-BE49-F238E27FC236}">
                <a16:creationId xmlns:a16="http://schemas.microsoft.com/office/drawing/2014/main" id="{BB0C97CC-ED8C-9742-A9D7-343772212650}"/>
              </a:ext>
            </a:extLst>
          </p:cNvPr>
          <p:cNvGrpSpPr/>
          <p:nvPr/>
        </p:nvGrpSpPr>
        <p:grpSpPr>
          <a:xfrm>
            <a:off x="3997714" y="4651975"/>
            <a:ext cx="1217504" cy="629803"/>
            <a:chOff x="2384358" y="3572867"/>
            <a:chExt cx="1217504" cy="629803"/>
          </a:xfrm>
        </p:grpSpPr>
        <p:grpSp>
          <p:nvGrpSpPr>
            <p:cNvPr id="86" name="Grupp 85">
              <a:extLst>
                <a:ext uri="{FF2B5EF4-FFF2-40B4-BE49-F238E27FC236}">
                  <a16:creationId xmlns:a16="http://schemas.microsoft.com/office/drawing/2014/main" id="{D20AEC19-9E05-CF49-88B3-986C3E628402}"/>
                </a:ext>
              </a:extLst>
            </p:cNvPr>
            <p:cNvGrpSpPr/>
            <p:nvPr/>
          </p:nvGrpSpPr>
          <p:grpSpPr>
            <a:xfrm>
              <a:off x="2384358" y="3572867"/>
              <a:ext cx="1104834" cy="629803"/>
              <a:chOff x="3868642" y="1868141"/>
              <a:chExt cx="1104834" cy="629803"/>
            </a:xfrm>
          </p:grpSpPr>
          <p:sp>
            <p:nvSpPr>
              <p:cNvPr id="88" name="textruta 87">
                <a:extLst>
                  <a:ext uri="{FF2B5EF4-FFF2-40B4-BE49-F238E27FC236}">
                    <a16:creationId xmlns:a16="http://schemas.microsoft.com/office/drawing/2014/main" id="{88E704F4-3B37-D546-9F84-41256173312C}"/>
                  </a:ext>
                </a:extLst>
              </p:cNvPr>
              <p:cNvSpPr txBox="1"/>
              <p:nvPr/>
            </p:nvSpPr>
            <p:spPr>
              <a:xfrm>
                <a:off x="3868642" y="1868141"/>
                <a:ext cx="10298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10 · 10</a:t>
                </a:r>
                <a:r>
                  <a:rPr lang="sv-SE" baseline="30000" dirty="0">
                    <a:latin typeface="Bradley Hand" pitchFamily="2" charset="77"/>
                  </a:rPr>
                  <a:t>11</a:t>
                </a:r>
                <a:endParaRPr lang="sv-SE" dirty="0">
                  <a:latin typeface="Bradley Hand" pitchFamily="2" charset="77"/>
                </a:endParaRPr>
              </a:p>
            </p:txBody>
          </p:sp>
          <p:sp>
            <p:nvSpPr>
              <p:cNvPr id="89" name="textruta 88">
                <a:extLst>
                  <a:ext uri="{FF2B5EF4-FFF2-40B4-BE49-F238E27FC236}">
                    <a16:creationId xmlns:a16="http://schemas.microsoft.com/office/drawing/2014/main" id="{9AFC5818-2269-3346-8EA8-1163F9D7FA8C}"/>
                  </a:ext>
                </a:extLst>
              </p:cNvPr>
              <p:cNvSpPr txBox="1"/>
              <p:nvPr/>
            </p:nvSpPr>
            <p:spPr>
              <a:xfrm>
                <a:off x="3895937" y="2128612"/>
                <a:ext cx="1077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4 · 10</a:t>
                </a:r>
                <a:r>
                  <a:rPr lang="sv-SE" baseline="30000" dirty="0">
                    <a:latin typeface="Bradley Hand" pitchFamily="2" charset="77"/>
                  </a:rPr>
                  <a:t>6</a:t>
                </a:r>
                <a:endParaRPr lang="sv-SE" dirty="0">
                  <a:latin typeface="Bradley Hand" pitchFamily="2" charset="77"/>
                </a:endParaRPr>
              </a:p>
            </p:txBody>
          </p:sp>
          <p:cxnSp>
            <p:nvCxnSpPr>
              <p:cNvPr id="90" name="Rak 89">
                <a:extLst>
                  <a:ext uri="{FF2B5EF4-FFF2-40B4-BE49-F238E27FC236}">
                    <a16:creationId xmlns:a16="http://schemas.microsoft.com/office/drawing/2014/main" id="{131DFFAE-4CFE-3343-8532-3255C5E90E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70687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Rektangel 86">
              <a:extLst>
                <a:ext uri="{FF2B5EF4-FFF2-40B4-BE49-F238E27FC236}">
                  <a16:creationId xmlns:a16="http://schemas.microsoft.com/office/drawing/2014/main" id="{CEE87D38-4967-2947-AC86-383CC79B3CD0}"/>
                </a:ext>
              </a:extLst>
            </p:cNvPr>
            <p:cNvSpPr/>
            <p:nvPr/>
          </p:nvSpPr>
          <p:spPr>
            <a:xfrm>
              <a:off x="3248880" y="3723100"/>
              <a:ext cx="3529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 =</a:t>
              </a:r>
              <a:endParaRPr lang="sv-SE" dirty="0">
                <a:latin typeface="Bradley Hand" pitchFamily="2" charset="77"/>
              </a:endParaRPr>
            </a:p>
          </p:txBody>
        </p:sp>
      </p:grpSp>
      <p:grpSp>
        <p:nvGrpSpPr>
          <p:cNvPr id="91" name="Grupp 90">
            <a:extLst>
              <a:ext uri="{FF2B5EF4-FFF2-40B4-BE49-F238E27FC236}">
                <a16:creationId xmlns:a16="http://schemas.microsoft.com/office/drawing/2014/main" id="{6C4DFE3E-5C2E-CA46-84A7-F37B8874A070}"/>
              </a:ext>
            </a:extLst>
          </p:cNvPr>
          <p:cNvGrpSpPr/>
          <p:nvPr/>
        </p:nvGrpSpPr>
        <p:grpSpPr>
          <a:xfrm>
            <a:off x="5138173" y="4663591"/>
            <a:ext cx="1400063" cy="607904"/>
            <a:chOff x="2195597" y="4050218"/>
            <a:chExt cx="1400063" cy="607904"/>
          </a:xfrm>
        </p:grpSpPr>
        <p:grpSp>
          <p:nvGrpSpPr>
            <p:cNvPr id="92" name="Grupp 91">
              <a:extLst>
                <a:ext uri="{FF2B5EF4-FFF2-40B4-BE49-F238E27FC236}">
                  <a16:creationId xmlns:a16="http://schemas.microsoft.com/office/drawing/2014/main" id="{838EF19D-C994-A04A-B50E-FB10FC2740A2}"/>
                </a:ext>
              </a:extLst>
            </p:cNvPr>
            <p:cNvGrpSpPr/>
            <p:nvPr/>
          </p:nvGrpSpPr>
          <p:grpSpPr>
            <a:xfrm>
              <a:off x="2195597" y="4050218"/>
              <a:ext cx="1400063" cy="607904"/>
              <a:chOff x="2333348" y="3595911"/>
              <a:chExt cx="1400063" cy="607904"/>
            </a:xfrm>
          </p:grpSpPr>
          <p:grpSp>
            <p:nvGrpSpPr>
              <p:cNvPr id="94" name="Grupp 93">
                <a:extLst>
                  <a:ext uri="{FF2B5EF4-FFF2-40B4-BE49-F238E27FC236}">
                    <a16:creationId xmlns:a16="http://schemas.microsoft.com/office/drawing/2014/main" id="{4B67E02C-B4A8-794E-9B6D-34299E38E3CA}"/>
                  </a:ext>
                </a:extLst>
              </p:cNvPr>
              <p:cNvGrpSpPr/>
              <p:nvPr/>
            </p:nvGrpSpPr>
            <p:grpSpPr>
              <a:xfrm>
                <a:off x="2333348" y="3595911"/>
                <a:ext cx="1077539" cy="607904"/>
                <a:chOff x="3817632" y="1891185"/>
                <a:chExt cx="1077539" cy="607904"/>
              </a:xfrm>
            </p:grpSpPr>
            <p:sp>
              <p:nvSpPr>
                <p:cNvPr id="96" name="textruta 95">
                  <a:extLst>
                    <a:ext uri="{FF2B5EF4-FFF2-40B4-BE49-F238E27FC236}">
                      <a16:creationId xmlns:a16="http://schemas.microsoft.com/office/drawing/2014/main" id="{E69989BA-2684-3C40-A06C-4DFE130BC851}"/>
                    </a:ext>
                  </a:extLst>
                </p:cNvPr>
                <p:cNvSpPr txBox="1"/>
                <p:nvPr/>
              </p:nvSpPr>
              <p:spPr>
                <a:xfrm>
                  <a:off x="3851912" y="1891185"/>
                  <a:ext cx="9114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10</a:t>
                  </a:r>
                </a:p>
              </p:txBody>
            </p:sp>
            <p:sp>
              <p:nvSpPr>
                <p:cNvPr id="97" name="textruta 96">
                  <a:extLst>
                    <a:ext uri="{FF2B5EF4-FFF2-40B4-BE49-F238E27FC236}">
                      <a16:creationId xmlns:a16="http://schemas.microsoft.com/office/drawing/2014/main" id="{AE3F4CC4-0646-BA4D-9146-8E024186AD2D}"/>
                    </a:ext>
                  </a:extLst>
                </p:cNvPr>
                <p:cNvSpPr txBox="1"/>
                <p:nvPr/>
              </p:nvSpPr>
              <p:spPr>
                <a:xfrm>
                  <a:off x="3817632" y="2129757"/>
                  <a:ext cx="107753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4</a:t>
                  </a:r>
                </a:p>
              </p:txBody>
            </p:sp>
            <p:cxnSp>
              <p:nvCxnSpPr>
                <p:cNvPr id="98" name="Rak 97">
                  <a:extLst>
                    <a:ext uri="{FF2B5EF4-FFF2-40B4-BE49-F238E27FC236}">
                      <a16:creationId xmlns:a16="http://schemas.microsoft.com/office/drawing/2014/main" id="{0F7749C4-E5D1-0440-9196-BFBC29369C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8678" y="2183662"/>
                  <a:ext cx="196588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5" name="Rektangel 94">
                <a:extLst>
                  <a:ext uri="{FF2B5EF4-FFF2-40B4-BE49-F238E27FC236}">
                    <a16:creationId xmlns:a16="http://schemas.microsoft.com/office/drawing/2014/main" id="{49F04D29-8C39-554D-9C0C-CAE35ED3758B}"/>
                  </a:ext>
                </a:extLst>
              </p:cNvPr>
              <p:cNvSpPr/>
              <p:nvPr/>
            </p:nvSpPr>
            <p:spPr>
              <a:xfrm>
                <a:off x="3380429" y="3734528"/>
                <a:ext cx="352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 =</a:t>
                </a:r>
                <a:endParaRPr lang="sv-SE" dirty="0">
                  <a:latin typeface="Bradley Hand" pitchFamily="2" charset="77"/>
                </a:endParaRPr>
              </a:p>
            </p:txBody>
          </p:sp>
        </p:grpSp>
        <p:sp>
          <p:nvSpPr>
            <p:cNvPr id="93" name="Rektangel 92">
              <a:extLst>
                <a:ext uri="{FF2B5EF4-FFF2-40B4-BE49-F238E27FC236}">
                  <a16:creationId xmlns:a16="http://schemas.microsoft.com/office/drawing/2014/main" id="{F4F0B929-E19D-154E-86D5-B52BCF4CBA72}"/>
                </a:ext>
              </a:extLst>
            </p:cNvPr>
            <p:cNvSpPr/>
            <p:nvPr/>
          </p:nvSpPr>
          <p:spPr>
            <a:xfrm>
              <a:off x="2482832" y="4158029"/>
              <a:ext cx="89166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· 10</a:t>
              </a:r>
              <a:r>
                <a:rPr lang="sv-SE" baseline="30000" dirty="0">
                  <a:latin typeface="Bradley Hand" pitchFamily="2" charset="77"/>
                </a:rPr>
                <a:t>11</a:t>
              </a:r>
              <a:r>
                <a:rPr lang="sv-SE" baseline="30000" dirty="0"/>
                <a:t>-</a:t>
              </a:r>
              <a:r>
                <a:rPr lang="sv-SE" baseline="30000" dirty="0">
                  <a:latin typeface="Bradley Hand" pitchFamily="2" charset="77"/>
                </a:rPr>
                <a:t>6</a:t>
              </a:r>
              <a:endParaRPr lang="sv-SE" dirty="0"/>
            </a:p>
          </p:txBody>
        </p:sp>
      </p:grpSp>
      <p:sp>
        <p:nvSpPr>
          <p:cNvPr id="99" name="textruta 98">
            <a:extLst>
              <a:ext uri="{FF2B5EF4-FFF2-40B4-BE49-F238E27FC236}">
                <a16:creationId xmlns:a16="http://schemas.microsoft.com/office/drawing/2014/main" id="{28BB3A6A-57CE-4944-AA48-1D6EF53D7230}"/>
              </a:ext>
            </a:extLst>
          </p:cNvPr>
          <p:cNvSpPr txBox="1"/>
          <p:nvPr/>
        </p:nvSpPr>
        <p:spPr>
          <a:xfrm>
            <a:off x="6462732" y="4774289"/>
            <a:ext cx="141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2,5 · 10</a:t>
            </a:r>
            <a:r>
              <a:rPr lang="de-DE" sz="1600" baseline="30000" dirty="0">
                <a:latin typeface="Bradley Hand" pitchFamily="2" charset="77"/>
              </a:rPr>
              <a:t>5</a:t>
            </a:r>
            <a:endParaRPr lang="sv-SE" dirty="0"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8946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22" grpId="0"/>
      <p:bldP spid="23" grpId="0"/>
      <p:bldP spid="24" grpId="0"/>
      <p:bldP spid="25" grpId="0"/>
      <p:bldP spid="26" grpId="0"/>
      <p:bldP spid="27" grpId="0"/>
      <p:bldP spid="40" grpId="0"/>
      <p:bldP spid="61" grpId="0"/>
      <p:bldP spid="62" grpId="0"/>
      <p:bldP spid="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2D988DB0-ACED-A94F-B9E8-F0469FACE00C}"/>
              </a:ext>
            </a:extLst>
          </p:cNvPr>
          <p:cNvSpPr txBox="1"/>
          <p:nvPr/>
        </p:nvSpPr>
        <p:spPr>
          <a:xfrm>
            <a:off x="679887" y="434434"/>
            <a:ext cx="2205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+mn-lt"/>
              </a:rPr>
              <a:t>a) </a:t>
            </a:r>
            <a:r>
              <a:rPr lang="sv-SE" dirty="0"/>
              <a:t>5 ∙ 10</a:t>
            </a:r>
            <a:r>
              <a:rPr lang="sv-SE" baseline="30000" dirty="0"/>
              <a:t>-3</a:t>
            </a:r>
            <a:r>
              <a:rPr lang="sv-SE" dirty="0"/>
              <a:t> ∙ 6 ∙ 10</a:t>
            </a:r>
            <a:r>
              <a:rPr lang="sv-SE" baseline="30000" dirty="0"/>
              <a:t>8</a:t>
            </a:r>
            <a:r>
              <a:rPr lang="sv-SE" dirty="0"/>
              <a:t> 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12073D73-BBD0-AD41-81B8-F64E8379D0F0}"/>
              </a:ext>
            </a:extLst>
          </p:cNvPr>
          <p:cNvSpPr txBox="1"/>
          <p:nvPr/>
        </p:nvSpPr>
        <p:spPr>
          <a:xfrm>
            <a:off x="901988" y="844675"/>
            <a:ext cx="2394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5 · 10</a:t>
            </a:r>
            <a:r>
              <a:rPr lang="sv-SE" baseline="30000" dirty="0"/>
              <a:t>-</a:t>
            </a:r>
            <a:r>
              <a:rPr lang="sv-SE" baseline="30000" dirty="0">
                <a:latin typeface="Bradley Hand" pitchFamily="2" charset="77"/>
              </a:rPr>
              <a:t>3 </a:t>
            </a:r>
            <a:r>
              <a:rPr lang="sv-SE" dirty="0">
                <a:latin typeface="Bradley Hand" pitchFamily="2" charset="77"/>
              </a:rPr>
              <a:t>· 6 · 10</a:t>
            </a:r>
            <a:r>
              <a:rPr lang="sv-SE" baseline="30000" dirty="0">
                <a:latin typeface="Bradley Hand" pitchFamily="2" charset="77"/>
              </a:rPr>
              <a:t>8 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>
                <a:latin typeface="+mn-lt"/>
              </a:rPr>
              <a:t>=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46D3662-E8FA-D34E-8109-1844B2609AA4}"/>
              </a:ext>
            </a:extLst>
          </p:cNvPr>
          <p:cNvSpPr txBox="1"/>
          <p:nvPr/>
        </p:nvSpPr>
        <p:spPr>
          <a:xfrm>
            <a:off x="2808767" y="844675"/>
            <a:ext cx="2258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5 · 6 · 10</a:t>
            </a:r>
            <a:r>
              <a:rPr lang="sv-SE" baseline="30000" dirty="0"/>
              <a:t>-</a:t>
            </a:r>
            <a:r>
              <a:rPr lang="sv-SE" baseline="30000" dirty="0">
                <a:latin typeface="Bradley Hand" pitchFamily="2" charset="77"/>
              </a:rPr>
              <a:t>3 </a:t>
            </a:r>
            <a:r>
              <a:rPr lang="sv-SE" dirty="0">
                <a:latin typeface="Bradley Hand" pitchFamily="2" charset="77"/>
              </a:rPr>
              <a:t>· 10</a:t>
            </a:r>
            <a:r>
              <a:rPr lang="de-DE" baseline="30000" dirty="0">
                <a:latin typeface="Bradley Hand" pitchFamily="2" charset="77"/>
              </a:rPr>
              <a:t>8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/>
              <a:t> 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67AF1BBE-FBD3-294D-AC69-42002505F221}"/>
              </a:ext>
            </a:extLst>
          </p:cNvPr>
          <p:cNvSpPr txBox="1"/>
          <p:nvPr/>
        </p:nvSpPr>
        <p:spPr>
          <a:xfrm>
            <a:off x="6085234" y="844675"/>
            <a:ext cx="130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30 · 10</a:t>
            </a:r>
            <a:r>
              <a:rPr lang="de-DE" baseline="30000" dirty="0">
                <a:latin typeface="Bradley Hand" pitchFamily="2" charset="77"/>
              </a:rPr>
              <a:t>5 </a:t>
            </a:r>
            <a:r>
              <a:rPr lang="sv-SE" dirty="0"/>
              <a:t>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D1D69E42-38E8-144F-9B54-01E373586752}"/>
              </a:ext>
            </a:extLst>
          </p:cNvPr>
          <p:cNvSpPr txBox="1"/>
          <p:nvPr/>
        </p:nvSpPr>
        <p:spPr>
          <a:xfrm>
            <a:off x="4681196" y="844675"/>
            <a:ext cx="161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30 · 10</a:t>
            </a:r>
            <a:r>
              <a:rPr lang="sv-SE" baseline="30000" dirty="0"/>
              <a:t>-</a:t>
            </a:r>
            <a:r>
              <a:rPr lang="de-DE" baseline="30000" dirty="0">
                <a:latin typeface="Bradley Hand" pitchFamily="2" charset="77"/>
              </a:rPr>
              <a:t>3</a:t>
            </a:r>
            <a:r>
              <a:rPr lang="de-DE" baseline="30000" dirty="0">
                <a:latin typeface="+mn-lt"/>
              </a:rPr>
              <a:t>+</a:t>
            </a:r>
            <a:r>
              <a:rPr lang="de-DE" baseline="30000" dirty="0">
                <a:latin typeface="Bradley Hand" pitchFamily="2" charset="77"/>
              </a:rPr>
              <a:t>8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/>
              <a:t> 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DDD43FF-268F-074F-9A33-199DCB34817C}"/>
              </a:ext>
            </a:extLst>
          </p:cNvPr>
          <p:cNvSpPr txBox="1"/>
          <p:nvPr/>
        </p:nvSpPr>
        <p:spPr>
          <a:xfrm>
            <a:off x="7194906" y="844675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3 · 10</a:t>
            </a:r>
            <a:r>
              <a:rPr lang="de-DE" baseline="30000" dirty="0">
                <a:latin typeface="Bradley Hand" pitchFamily="2" charset="77"/>
              </a:rPr>
              <a:t>6</a:t>
            </a:r>
            <a:endParaRPr lang="sv-SE" dirty="0">
              <a:latin typeface="Bradley Hand" pitchFamily="2" charset="77"/>
            </a:endParaRP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8CA1BB10-3E3C-D54D-BD58-A136A1E92573}"/>
              </a:ext>
            </a:extLst>
          </p:cNvPr>
          <p:cNvGrpSpPr/>
          <p:nvPr/>
        </p:nvGrpSpPr>
        <p:grpSpPr>
          <a:xfrm>
            <a:off x="637529" y="1601931"/>
            <a:ext cx="1187061" cy="660549"/>
            <a:chOff x="1413092" y="3657457"/>
            <a:chExt cx="1187061" cy="66054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77E9A68F-48AD-4A43-BFCD-8F61E568D0D9}"/>
                </a:ext>
              </a:extLst>
            </p:cNvPr>
            <p:cNvSpPr txBox="1"/>
            <p:nvPr/>
          </p:nvSpPr>
          <p:spPr>
            <a:xfrm>
              <a:off x="1413092" y="3791789"/>
              <a:ext cx="3755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+mn-lt"/>
                </a:rPr>
                <a:t>b)</a:t>
              </a:r>
              <a:endParaRPr lang="sv-SE" dirty="0"/>
            </a:p>
          </p:txBody>
        </p:sp>
        <p:grpSp>
          <p:nvGrpSpPr>
            <p:cNvPr id="10" name="Grupp 9">
              <a:extLst>
                <a:ext uri="{FF2B5EF4-FFF2-40B4-BE49-F238E27FC236}">
                  <a16:creationId xmlns:a16="http://schemas.microsoft.com/office/drawing/2014/main" id="{56860CE9-2281-CE42-8EB0-E58D0AF01F78}"/>
                </a:ext>
              </a:extLst>
            </p:cNvPr>
            <p:cNvGrpSpPr/>
            <p:nvPr/>
          </p:nvGrpSpPr>
          <p:grpSpPr>
            <a:xfrm>
              <a:off x="1667853" y="3657457"/>
              <a:ext cx="932300" cy="660549"/>
              <a:chOff x="3858200" y="1864664"/>
              <a:chExt cx="932300" cy="660549"/>
            </a:xfrm>
          </p:grpSpPr>
          <p:sp>
            <p:nvSpPr>
              <p:cNvPr id="11" name="textruta 10">
                <a:extLst>
                  <a:ext uri="{FF2B5EF4-FFF2-40B4-BE49-F238E27FC236}">
                    <a16:creationId xmlns:a16="http://schemas.microsoft.com/office/drawing/2014/main" id="{286CB5E3-CC34-054D-AFA3-DBC889D05660}"/>
                  </a:ext>
                </a:extLst>
              </p:cNvPr>
              <p:cNvSpPr txBox="1"/>
              <p:nvPr/>
            </p:nvSpPr>
            <p:spPr>
              <a:xfrm>
                <a:off x="3870628" y="1864664"/>
                <a:ext cx="911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7 ∙ 10</a:t>
                </a:r>
                <a:r>
                  <a:rPr lang="sv-SE" baseline="30000" dirty="0"/>
                  <a:t>-4</a:t>
                </a:r>
                <a:endParaRPr lang="sv-SE" dirty="0"/>
              </a:p>
            </p:txBody>
          </p:sp>
          <p:sp>
            <p:nvSpPr>
              <p:cNvPr id="12" name="textruta 11">
                <a:extLst>
                  <a:ext uri="{FF2B5EF4-FFF2-40B4-BE49-F238E27FC236}">
                    <a16:creationId xmlns:a16="http://schemas.microsoft.com/office/drawing/2014/main" id="{FA5D4F20-1928-D444-AD6A-EC303B7C209F}"/>
                  </a:ext>
                </a:extLst>
              </p:cNvPr>
              <p:cNvSpPr txBox="1"/>
              <p:nvPr/>
            </p:nvSpPr>
            <p:spPr>
              <a:xfrm>
                <a:off x="3858200" y="2155881"/>
                <a:ext cx="932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2 ∙ 10</a:t>
                </a:r>
                <a:r>
                  <a:rPr lang="sv-SE" baseline="30000" dirty="0"/>
                  <a:t>3</a:t>
                </a:r>
                <a:endParaRPr lang="sv-SE" dirty="0"/>
              </a:p>
            </p:txBody>
          </p:sp>
          <p:cxnSp>
            <p:nvCxnSpPr>
              <p:cNvPr id="13" name="Rak 12">
                <a:extLst>
                  <a:ext uri="{FF2B5EF4-FFF2-40B4-BE49-F238E27FC236}">
                    <a16:creationId xmlns:a16="http://schemas.microsoft.com/office/drawing/2014/main" id="{FD165684-F760-3C44-AB4D-E0634D1C96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686493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upp 13">
            <a:extLst>
              <a:ext uri="{FF2B5EF4-FFF2-40B4-BE49-F238E27FC236}">
                <a16:creationId xmlns:a16="http://schemas.microsoft.com/office/drawing/2014/main" id="{337D2D7F-7AD8-BE48-B8EC-8CD8F64FD266}"/>
              </a:ext>
            </a:extLst>
          </p:cNvPr>
          <p:cNvGrpSpPr/>
          <p:nvPr/>
        </p:nvGrpSpPr>
        <p:grpSpPr>
          <a:xfrm>
            <a:off x="2776682" y="1620968"/>
            <a:ext cx="1135586" cy="653897"/>
            <a:chOff x="2325761" y="3572867"/>
            <a:chExt cx="1135586" cy="653897"/>
          </a:xfrm>
        </p:grpSpPr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0D9F7EF2-F5C0-354E-9E88-CCAEFEF6BE4A}"/>
                </a:ext>
              </a:extLst>
            </p:cNvPr>
            <p:cNvGrpSpPr/>
            <p:nvPr/>
          </p:nvGrpSpPr>
          <p:grpSpPr>
            <a:xfrm>
              <a:off x="2325761" y="3572867"/>
              <a:ext cx="1077539" cy="653897"/>
              <a:chOff x="3810045" y="1868141"/>
              <a:chExt cx="1077539" cy="653897"/>
            </a:xfrm>
          </p:grpSpPr>
          <p:sp>
            <p:nvSpPr>
              <p:cNvPr id="17" name="textruta 16">
                <a:extLst>
                  <a:ext uri="{FF2B5EF4-FFF2-40B4-BE49-F238E27FC236}">
                    <a16:creationId xmlns:a16="http://schemas.microsoft.com/office/drawing/2014/main" id="{3689C6DF-7182-0F4F-8EAB-A652CBDC8DCD}"/>
                  </a:ext>
                </a:extLst>
              </p:cNvPr>
              <p:cNvSpPr txBox="1"/>
              <p:nvPr/>
            </p:nvSpPr>
            <p:spPr>
              <a:xfrm>
                <a:off x="3884650" y="1868141"/>
                <a:ext cx="9114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7 · 10</a:t>
                </a:r>
                <a:r>
                  <a:rPr lang="sv-SE" baseline="30000" dirty="0">
                    <a:latin typeface="Bradley Hand" pitchFamily="2" charset="77"/>
                  </a:rPr>
                  <a:t>-4</a:t>
                </a:r>
                <a:endParaRPr lang="sv-SE" dirty="0">
                  <a:latin typeface="Bradley Hand" pitchFamily="2" charset="77"/>
                </a:endParaRPr>
              </a:p>
            </p:txBody>
          </p:sp>
          <p:sp>
            <p:nvSpPr>
              <p:cNvPr id="18" name="textruta 17">
                <a:extLst>
                  <a:ext uri="{FF2B5EF4-FFF2-40B4-BE49-F238E27FC236}">
                    <a16:creationId xmlns:a16="http://schemas.microsoft.com/office/drawing/2014/main" id="{75EE1E50-8E9E-DA4B-B13D-45BC745840DC}"/>
                  </a:ext>
                </a:extLst>
              </p:cNvPr>
              <p:cNvSpPr txBox="1"/>
              <p:nvPr/>
            </p:nvSpPr>
            <p:spPr>
              <a:xfrm>
                <a:off x="3810045" y="2152706"/>
                <a:ext cx="1077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2 · 10</a:t>
                </a:r>
                <a:r>
                  <a:rPr lang="sv-SE" baseline="30000" dirty="0">
                    <a:latin typeface="Bradley Hand" pitchFamily="2" charset="77"/>
                  </a:rPr>
                  <a:t>3</a:t>
                </a:r>
                <a:endParaRPr lang="sv-SE" dirty="0">
                  <a:latin typeface="Bradley Hand" pitchFamily="2" charset="77"/>
                </a:endParaRPr>
              </a:p>
            </p:txBody>
          </p:sp>
          <p:cxnSp>
            <p:nvCxnSpPr>
              <p:cNvPr id="19" name="Rak 18">
                <a:extLst>
                  <a:ext uri="{FF2B5EF4-FFF2-40B4-BE49-F238E27FC236}">
                    <a16:creationId xmlns:a16="http://schemas.microsoft.com/office/drawing/2014/main" id="{06C6C9B2-D08C-F349-BF7D-57DD862500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70687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FE4594DD-5E49-1E44-BF8C-EC811A3B3774}"/>
                </a:ext>
              </a:extLst>
            </p:cNvPr>
            <p:cNvSpPr/>
            <p:nvPr/>
          </p:nvSpPr>
          <p:spPr>
            <a:xfrm>
              <a:off x="3161265" y="3723100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=</a:t>
              </a:r>
              <a:endParaRPr lang="sv-SE" dirty="0">
                <a:latin typeface="Bradley Hand" pitchFamily="2" charset="77"/>
              </a:endParaRPr>
            </a:p>
          </p:txBody>
        </p:sp>
      </p:grpSp>
      <p:grpSp>
        <p:nvGrpSpPr>
          <p:cNvPr id="20" name="Grupp 19">
            <a:extLst>
              <a:ext uri="{FF2B5EF4-FFF2-40B4-BE49-F238E27FC236}">
                <a16:creationId xmlns:a16="http://schemas.microsoft.com/office/drawing/2014/main" id="{15BE1317-92BF-B94D-926D-31ECCAC2B7F9}"/>
              </a:ext>
            </a:extLst>
          </p:cNvPr>
          <p:cNvGrpSpPr/>
          <p:nvPr/>
        </p:nvGrpSpPr>
        <p:grpSpPr>
          <a:xfrm>
            <a:off x="3833971" y="1624443"/>
            <a:ext cx="1354750" cy="653897"/>
            <a:chOff x="2188010" y="4027174"/>
            <a:chExt cx="1354750" cy="653897"/>
          </a:xfrm>
        </p:grpSpPr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A6287EEA-05BA-B346-9157-E5FD23E3F4A8}"/>
                </a:ext>
              </a:extLst>
            </p:cNvPr>
            <p:cNvGrpSpPr/>
            <p:nvPr/>
          </p:nvGrpSpPr>
          <p:grpSpPr>
            <a:xfrm>
              <a:off x="2188010" y="4027174"/>
              <a:ext cx="1354750" cy="653897"/>
              <a:chOff x="2325761" y="3572867"/>
              <a:chExt cx="1354750" cy="653897"/>
            </a:xfrm>
          </p:grpSpPr>
          <p:grpSp>
            <p:nvGrpSpPr>
              <p:cNvPr id="23" name="Grupp 22">
                <a:extLst>
                  <a:ext uri="{FF2B5EF4-FFF2-40B4-BE49-F238E27FC236}">
                    <a16:creationId xmlns:a16="http://schemas.microsoft.com/office/drawing/2014/main" id="{52497D0E-2E27-0247-8D80-E9BA50FCB0F7}"/>
                  </a:ext>
                </a:extLst>
              </p:cNvPr>
              <p:cNvGrpSpPr/>
              <p:nvPr/>
            </p:nvGrpSpPr>
            <p:grpSpPr>
              <a:xfrm>
                <a:off x="2325761" y="3572867"/>
                <a:ext cx="1077539" cy="653897"/>
                <a:chOff x="3810045" y="1868141"/>
                <a:chExt cx="1077539" cy="653897"/>
              </a:xfrm>
            </p:grpSpPr>
            <p:sp>
              <p:nvSpPr>
                <p:cNvPr id="25" name="textruta 24">
                  <a:extLst>
                    <a:ext uri="{FF2B5EF4-FFF2-40B4-BE49-F238E27FC236}">
                      <a16:creationId xmlns:a16="http://schemas.microsoft.com/office/drawing/2014/main" id="{0A23C411-4B5E-6A42-B95E-904C5B28744E}"/>
                    </a:ext>
                  </a:extLst>
                </p:cNvPr>
                <p:cNvSpPr txBox="1"/>
                <p:nvPr/>
              </p:nvSpPr>
              <p:spPr>
                <a:xfrm>
                  <a:off x="3884650" y="1868141"/>
                  <a:ext cx="9114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7</a:t>
                  </a:r>
                </a:p>
              </p:txBody>
            </p:sp>
            <p:sp>
              <p:nvSpPr>
                <p:cNvPr id="26" name="textruta 25">
                  <a:extLst>
                    <a:ext uri="{FF2B5EF4-FFF2-40B4-BE49-F238E27FC236}">
                      <a16:creationId xmlns:a16="http://schemas.microsoft.com/office/drawing/2014/main" id="{F3D39638-9157-F044-980C-71BA09593DC1}"/>
                    </a:ext>
                  </a:extLst>
                </p:cNvPr>
                <p:cNvSpPr txBox="1"/>
                <p:nvPr/>
              </p:nvSpPr>
              <p:spPr>
                <a:xfrm>
                  <a:off x="3810045" y="2152706"/>
                  <a:ext cx="107753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2</a:t>
                  </a:r>
                </a:p>
              </p:txBody>
            </p:sp>
            <p:cxnSp>
              <p:nvCxnSpPr>
                <p:cNvPr id="27" name="Rak 26">
                  <a:extLst>
                    <a:ext uri="{FF2B5EF4-FFF2-40B4-BE49-F238E27FC236}">
                      <a16:creationId xmlns:a16="http://schemas.microsoft.com/office/drawing/2014/main" id="{3C759D91-0AEF-0E42-8367-4E1E00FBDD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8678" y="2183662"/>
                  <a:ext cx="196588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2F048C3F-B368-E545-AC3E-80AEC6A65723}"/>
                  </a:ext>
                </a:extLst>
              </p:cNvPr>
              <p:cNvSpPr/>
              <p:nvPr/>
            </p:nvSpPr>
            <p:spPr>
              <a:xfrm>
                <a:off x="3380429" y="3734528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=</a:t>
                </a:r>
                <a:endParaRPr lang="sv-SE" dirty="0">
                  <a:latin typeface="Bradley Hand" pitchFamily="2" charset="77"/>
                </a:endParaRPr>
              </a:p>
            </p:txBody>
          </p:sp>
        </p:grpSp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9DCA48FE-2667-924C-B5F4-70AA100A4180}"/>
                </a:ext>
              </a:extLst>
            </p:cNvPr>
            <p:cNvSpPr/>
            <p:nvPr/>
          </p:nvSpPr>
          <p:spPr>
            <a:xfrm>
              <a:off x="2482832" y="4158029"/>
              <a:ext cx="8483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· 10</a:t>
              </a:r>
              <a:r>
                <a:rPr lang="sv-SE" baseline="30000" dirty="0"/>
                <a:t>-</a:t>
              </a:r>
              <a:r>
                <a:rPr lang="sv-SE" baseline="30000" dirty="0">
                  <a:latin typeface="Bradley Hand" pitchFamily="2" charset="77"/>
                </a:rPr>
                <a:t>4</a:t>
              </a:r>
              <a:r>
                <a:rPr lang="sv-SE" baseline="30000" dirty="0"/>
                <a:t>-</a:t>
              </a:r>
              <a:r>
                <a:rPr lang="sv-SE" baseline="30000" dirty="0">
                  <a:latin typeface="Bradley Hand" pitchFamily="2" charset="77"/>
                </a:rPr>
                <a:t>3</a:t>
              </a:r>
              <a:endParaRPr lang="sv-SE" dirty="0"/>
            </a:p>
          </p:txBody>
        </p:sp>
      </p:grpSp>
      <p:sp>
        <p:nvSpPr>
          <p:cNvPr id="28" name="textruta 27">
            <a:extLst>
              <a:ext uri="{FF2B5EF4-FFF2-40B4-BE49-F238E27FC236}">
                <a16:creationId xmlns:a16="http://schemas.microsoft.com/office/drawing/2014/main" id="{4E414D8F-2BC7-314E-AFC7-24B6C91D6408}"/>
              </a:ext>
            </a:extLst>
          </p:cNvPr>
          <p:cNvSpPr txBox="1"/>
          <p:nvPr/>
        </p:nvSpPr>
        <p:spPr>
          <a:xfrm>
            <a:off x="5167837" y="1735770"/>
            <a:ext cx="141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3,5 · 10</a:t>
            </a:r>
            <a:r>
              <a:rPr lang="de-DE" sz="1600" baseline="30000" dirty="0">
                <a:latin typeface="Bradley Hand" pitchFamily="2" charset="77"/>
              </a:rPr>
              <a:t>-7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9FDBD3F5-59F8-FB47-8D88-3AA932AD0ACA}"/>
              </a:ext>
            </a:extLst>
          </p:cNvPr>
          <p:cNvSpPr txBox="1"/>
          <p:nvPr/>
        </p:nvSpPr>
        <p:spPr>
          <a:xfrm>
            <a:off x="336840" y="109742"/>
            <a:ext cx="101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Exempel</a:t>
            </a:r>
          </a:p>
        </p:txBody>
      </p:sp>
      <p:grpSp>
        <p:nvGrpSpPr>
          <p:cNvPr id="30" name="Grupp 29">
            <a:extLst>
              <a:ext uri="{FF2B5EF4-FFF2-40B4-BE49-F238E27FC236}">
                <a16:creationId xmlns:a16="http://schemas.microsoft.com/office/drawing/2014/main" id="{373A2EC2-9382-9345-B4E2-D3F0E7E5E7C0}"/>
              </a:ext>
            </a:extLst>
          </p:cNvPr>
          <p:cNvGrpSpPr/>
          <p:nvPr/>
        </p:nvGrpSpPr>
        <p:grpSpPr>
          <a:xfrm>
            <a:off x="712134" y="2608020"/>
            <a:ext cx="1377796" cy="672934"/>
            <a:chOff x="1413092" y="3657457"/>
            <a:chExt cx="1377796" cy="672934"/>
          </a:xfrm>
        </p:grpSpPr>
        <p:sp>
          <p:nvSpPr>
            <p:cNvPr id="31" name="textruta 30">
              <a:extLst>
                <a:ext uri="{FF2B5EF4-FFF2-40B4-BE49-F238E27FC236}">
                  <a16:creationId xmlns:a16="http://schemas.microsoft.com/office/drawing/2014/main" id="{C13C8D0F-791B-CE43-933A-C8685B2F9020}"/>
                </a:ext>
              </a:extLst>
            </p:cNvPr>
            <p:cNvSpPr txBox="1"/>
            <p:nvPr/>
          </p:nvSpPr>
          <p:spPr>
            <a:xfrm>
              <a:off x="1413092" y="3791789"/>
              <a:ext cx="3755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+mn-lt"/>
                </a:rPr>
                <a:t>c)</a:t>
              </a:r>
              <a:endParaRPr lang="sv-SE" dirty="0"/>
            </a:p>
          </p:txBody>
        </p:sp>
        <p:grpSp>
          <p:nvGrpSpPr>
            <p:cNvPr id="32" name="Grupp 31">
              <a:extLst>
                <a:ext uri="{FF2B5EF4-FFF2-40B4-BE49-F238E27FC236}">
                  <a16:creationId xmlns:a16="http://schemas.microsoft.com/office/drawing/2014/main" id="{4E4F258E-42E8-D445-86AA-AA414E5B829C}"/>
                </a:ext>
              </a:extLst>
            </p:cNvPr>
            <p:cNvGrpSpPr/>
            <p:nvPr/>
          </p:nvGrpSpPr>
          <p:grpSpPr>
            <a:xfrm>
              <a:off x="1680281" y="3657457"/>
              <a:ext cx="1110607" cy="672934"/>
              <a:chOff x="3870628" y="1864664"/>
              <a:chExt cx="1110607" cy="672934"/>
            </a:xfrm>
          </p:grpSpPr>
          <p:sp>
            <p:nvSpPr>
              <p:cNvPr id="33" name="textruta 32">
                <a:extLst>
                  <a:ext uri="{FF2B5EF4-FFF2-40B4-BE49-F238E27FC236}">
                    <a16:creationId xmlns:a16="http://schemas.microsoft.com/office/drawing/2014/main" id="{DCF3DA57-2415-AC4B-A82A-84595ABE8E7F}"/>
                  </a:ext>
                </a:extLst>
              </p:cNvPr>
              <p:cNvSpPr txBox="1"/>
              <p:nvPr/>
            </p:nvSpPr>
            <p:spPr>
              <a:xfrm>
                <a:off x="3870628" y="1864664"/>
                <a:ext cx="11106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1,5 ∙ 10</a:t>
                </a:r>
                <a:r>
                  <a:rPr lang="sv-SE" baseline="30000" dirty="0"/>
                  <a:t>6</a:t>
                </a:r>
                <a:endParaRPr lang="sv-SE" dirty="0"/>
              </a:p>
            </p:txBody>
          </p:sp>
          <p:sp>
            <p:nvSpPr>
              <p:cNvPr id="34" name="textruta 33">
                <a:extLst>
                  <a:ext uri="{FF2B5EF4-FFF2-40B4-BE49-F238E27FC236}">
                    <a16:creationId xmlns:a16="http://schemas.microsoft.com/office/drawing/2014/main" id="{FD661D64-34FA-0446-8613-9992F157B274}"/>
                  </a:ext>
                </a:extLst>
              </p:cNvPr>
              <p:cNvSpPr txBox="1"/>
              <p:nvPr/>
            </p:nvSpPr>
            <p:spPr>
              <a:xfrm>
                <a:off x="4013973" y="2168266"/>
                <a:ext cx="932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3 ∙ 10</a:t>
                </a:r>
                <a:r>
                  <a:rPr lang="sv-SE" baseline="30000" dirty="0"/>
                  <a:t>-2</a:t>
                </a:r>
                <a:endParaRPr lang="sv-SE" dirty="0"/>
              </a:p>
            </p:txBody>
          </p:sp>
          <p:cxnSp>
            <p:nvCxnSpPr>
              <p:cNvPr id="35" name="Rak 34">
                <a:extLst>
                  <a:ext uri="{FF2B5EF4-FFF2-40B4-BE49-F238E27FC236}">
                    <a16:creationId xmlns:a16="http://schemas.microsoft.com/office/drawing/2014/main" id="{A9B65AA0-846F-E344-A16A-2353599CF5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851822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" name="Grupp 35">
            <a:extLst>
              <a:ext uri="{FF2B5EF4-FFF2-40B4-BE49-F238E27FC236}">
                <a16:creationId xmlns:a16="http://schemas.microsoft.com/office/drawing/2014/main" id="{BEA51471-DCA4-3F49-A704-8F44A8854241}"/>
              </a:ext>
            </a:extLst>
          </p:cNvPr>
          <p:cNvGrpSpPr/>
          <p:nvPr/>
        </p:nvGrpSpPr>
        <p:grpSpPr>
          <a:xfrm>
            <a:off x="2796801" y="2627057"/>
            <a:ext cx="1190072" cy="649521"/>
            <a:chOff x="2271275" y="3572867"/>
            <a:chExt cx="1190072" cy="649521"/>
          </a:xfrm>
        </p:grpSpPr>
        <p:grpSp>
          <p:nvGrpSpPr>
            <p:cNvPr id="37" name="Grupp 36">
              <a:extLst>
                <a:ext uri="{FF2B5EF4-FFF2-40B4-BE49-F238E27FC236}">
                  <a16:creationId xmlns:a16="http://schemas.microsoft.com/office/drawing/2014/main" id="{AFD58253-02BF-4649-BC89-E822F0BC1B6C}"/>
                </a:ext>
              </a:extLst>
            </p:cNvPr>
            <p:cNvGrpSpPr/>
            <p:nvPr/>
          </p:nvGrpSpPr>
          <p:grpSpPr>
            <a:xfrm>
              <a:off x="2271275" y="3572867"/>
              <a:ext cx="1184435" cy="649521"/>
              <a:chOff x="3755559" y="1868141"/>
              <a:chExt cx="1184435" cy="649521"/>
            </a:xfrm>
          </p:grpSpPr>
          <p:sp>
            <p:nvSpPr>
              <p:cNvPr id="39" name="textruta 38">
                <a:extLst>
                  <a:ext uri="{FF2B5EF4-FFF2-40B4-BE49-F238E27FC236}">
                    <a16:creationId xmlns:a16="http://schemas.microsoft.com/office/drawing/2014/main" id="{173A7F7D-3DBC-F94C-9845-1007ABBBA99B}"/>
                  </a:ext>
                </a:extLst>
              </p:cNvPr>
              <p:cNvSpPr txBox="1"/>
              <p:nvPr/>
            </p:nvSpPr>
            <p:spPr>
              <a:xfrm>
                <a:off x="3755559" y="1868141"/>
                <a:ext cx="1077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1,5 · 10</a:t>
                </a:r>
                <a:r>
                  <a:rPr lang="sv-SE" baseline="30000" dirty="0">
                    <a:latin typeface="Bradley Hand" pitchFamily="2" charset="77"/>
                  </a:rPr>
                  <a:t>6</a:t>
                </a:r>
                <a:endParaRPr lang="sv-SE" dirty="0">
                  <a:latin typeface="Bradley Hand" pitchFamily="2" charset="77"/>
                </a:endParaRPr>
              </a:p>
            </p:txBody>
          </p:sp>
          <p:sp>
            <p:nvSpPr>
              <p:cNvPr id="40" name="textruta 39">
                <a:extLst>
                  <a:ext uri="{FF2B5EF4-FFF2-40B4-BE49-F238E27FC236}">
                    <a16:creationId xmlns:a16="http://schemas.microsoft.com/office/drawing/2014/main" id="{CE739DC7-542F-E549-8BBE-47113C6E567A}"/>
                  </a:ext>
                </a:extLst>
              </p:cNvPr>
              <p:cNvSpPr txBox="1"/>
              <p:nvPr/>
            </p:nvSpPr>
            <p:spPr>
              <a:xfrm>
                <a:off x="3862455" y="2148330"/>
                <a:ext cx="1077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3 · 10</a:t>
                </a:r>
                <a:r>
                  <a:rPr lang="sv-SE" baseline="30000" dirty="0">
                    <a:latin typeface="Bradley Hand" pitchFamily="2" charset="77"/>
                  </a:rPr>
                  <a:t>-2</a:t>
                </a:r>
                <a:endParaRPr lang="sv-SE" dirty="0">
                  <a:latin typeface="Bradley Hand" pitchFamily="2" charset="77"/>
                </a:endParaRPr>
              </a:p>
            </p:txBody>
          </p:sp>
          <p:cxnSp>
            <p:nvCxnSpPr>
              <p:cNvPr id="41" name="Rak 40">
                <a:extLst>
                  <a:ext uri="{FF2B5EF4-FFF2-40B4-BE49-F238E27FC236}">
                    <a16:creationId xmlns:a16="http://schemas.microsoft.com/office/drawing/2014/main" id="{4BF90604-795D-5942-A26E-4FECC68356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44031" y="2183662"/>
                <a:ext cx="80151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Rektangel 37">
              <a:extLst>
                <a:ext uri="{FF2B5EF4-FFF2-40B4-BE49-F238E27FC236}">
                  <a16:creationId xmlns:a16="http://schemas.microsoft.com/office/drawing/2014/main" id="{555D43EB-CC79-6A4B-A4D3-D6724A86D579}"/>
                </a:ext>
              </a:extLst>
            </p:cNvPr>
            <p:cNvSpPr/>
            <p:nvPr/>
          </p:nvSpPr>
          <p:spPr>
            <a:xfrm>
              <a:off x="3161265" y="3723100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=</a:t>
              </a:r>
              <a:endParaRPr lang="sv-SE" dirty="0">
                <a:latin typeface="Bradley Hand" pitchFamily="2" charset="77"/>
              </a:endParaRPr>
            </a:p>
          </p:txBody>
        </p:sp>
      </p:grpSp>
      <p:grpSp>
        <p:nvGrpSpPr>
          <p:cNvPr id="42" name="Grupp 41">
            <a:extLst>
              <a:ext uri="{FF2B5EF4-FFF2-40B4-BE49-F238E27FC236}">
                <a16:creationId xmlns:a16="http://schemas.microsoft.com/office/drawing/2014/main" id="{AF884810-84C4-354A-A6BD-A56148B73527}"/>
              </a:ext>
            </a:extLst>
          </p:cNvPr>
          <p:cNvGrpSpPr/>
          <p:nvPr/>
        </p:nvGrpSpPr>
        <p:grpSpPr>
          <a:xfrm>
            <a:off x="3985429" y="2630532"/>
            <a:ext cx="1515442" cy="662901"/>
            <a:chOff x="2264863" y="4027174"/>
            <a:chExt cx="1515442" cy="662901"/>
          </a:xfrm>
        </p:grpSpPr>
        <p:grpSp>
          <p:nvGrpSpPr>
            <p:cNvPr id="43" name="Grupp 42">
              <a:extLst>
                <a:ext uri="{FF2B5EF4-FFF2-40B4-BE49-F238E27FC236}">
                  <a16:creationId xmlns:a16="http://schemas.microsoft.com/office/drawing/2014/main" id="{64DA9F63-7AB4-1A41-BD8A-2D16F872289E}"/>
                </a:ext>
              </a:extLst>
            </p:cNvPr>
            <p:cNvGrpSpPr/>
            <p:nvPr/>
          </p:nvGrpSpPr>
          <p:grpSpPr>
            <a:xfrm>
              <a:off x="2264863" y="4027174"/>
              <a:ext cx="1515442" cy="662901"/>
              <a:chOff x="2402614" y="3572867"/>
              <a:chExt cx="1515442" cy="662901"/>
            </a:xfrm>
          </p:grpSpPr>
          <p:grpSp>
            <p:nvGrpSpPr>
              <p:cNvPr id="45" name="Grupp 44">
                <a:extLst>
                  <a:ext uri="{FF2B5EF4-FFF2-40B4-BE49-F238E27FC236}">
                    <a16:creationId xmlns:a16="http://schemas.microsoft.com/office/drawing/2014/main" id="{46EDABFC-9CB7-D347-8E59-94CB53D523F3}"/>
                  </a:ext>
                </a:extLst>
              </p:cNvPr>
              <p:cNvGrpSpPr/>
              <p:nvPr/>
            </p:nvGrpSpPr>
            <p:grpSpPr>
              <a:xfrm>
                <a:off x="2402614" y="3572867"/>
                <a:ext cx="1084226" cy="662901"/>
                <a:chOff x="3886898" y="1868141"/>
                <a:chExt cx="1084226" cy="662901"/>
              </a:xfrm>
            </p:grpSpPr>
            <p:sp>
              <p:nvSpPr>
                <p:cNvPr id="47" name="textruta 46">
                  <a:extLst>
                    <a:ext uri="{FF2B5EF4-FFF2-40B4-BE49-F238E27FC236}">
                      <a16:creationId xmlns:a16="http://schemas.microsoft.com/office/drawing/2014/main" id="{CDBCB504-12D8-2E4B-8A60-6972AF59CA83}"/>
                    </a:ext>
                  </a:extLst>
                </p:cNvPr>
                <p:cNvSpPr txBox="1"/>
                <p:nvPr/>
              </p:nvSpPr>
              <p:spPr>
                <a:xfrm>
                  <a:off x="3886898" y="1868141"/>
                  <a:ext cx="9114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1,5</a:t>
                  </a:r>
                </a:p>
              </p:txBody>
            </p:sp>
            <p:sp>
              <p:nvSpPr>
                <p:cNvPr id="48" name="textruta 47">
                  <a:extLst>
                    <a:ext uri="{FF2B5EF4-FFF2-40B4-BE49-F238E27FC236}">
                      <a16:creationId xmlns:a16="http://schemas.microsoft.com/office/drawing/2014/main" id="{D8D95FA6-E60C-E14D-8A04-236AB2319F6E}"/>
                    </a:ext>
                  </a:extLst>
                </p:cNvPr>
                <p:cNvSpPr txBox="1"/>
                <p:nvPr/>
              </p:nvSpPr>
              <p:spPr>
                <a:xfrm>
                  <a:off x="3893585" y="2161710"/>
                  <a:ext cx="107753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3</a:t>
                  </a:r>
                </a:p>
              </p:txBody>
            </p:sp>
            <p:cxnSp>
              <p:nvCxnSpPr>
                <p:cNvPr id="49" name="Rak 48">
                  <a:extLst>
                    <a:ext uri="{FF2B5EF4-FFF2-40B4-BE49-F238E27FC236}">
                      <a16:creationId xmlns:a16="http://schemas.microsoft.com/office/drawing/2014/main" id="{6F0DD569-2FC9-4749-95C7-481A99A9C6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8678" y="2183662"/>
                  <a:ext cx="327087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4CC63960-E152-E24F-BEF4-513C2849A6C0}"/>
                  </a:ext>
                </a:extLst>
              </p:cNvPr>
              <p:cNvSpPr/>
              <p:nvPr/>
            </p:nvSpPr>
            <p:spPr>
              <a:xfrm>
                <a:off x="3617974" y="3712726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=</a:t>
                </a:r>
                <a:endParaRPr lang="sv-SE" dirty="0">
                  <a:latin typeface="Bradley Hand" pitchFamily="2" charset="77"/>
                </a:endParaRPr>
              </a:p>
            </p:txBody>
          </p:sp>
        </p:grpSp>
        <p:sp>
          <p:nvSpPr>
            <p:cNvPr id="44" name="Rektangel 43">
              <a:extLst>
                <a:ext uri="{FF2B5EF4-FFF2-40B4-BE49-F238E27FC236}">
                  <a16:creationId xmlns:a16="http://schemas.microsoft.com/office/drawing/2014/main" id="{46FD804B-0C61-1342-AD7D-25C082798EC1}"/>
                </a:ext>
              </a:extLst>
            </p:cNvPr>
            <p:cNvSpPr/>
            <p:nvPr/>
          </p:nvSpPr>
          <p:spPr>
            <a:xfrm>
              <a:off x="2642533" y="4159082"/>
              <a:ext cx="9653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· 10</a:t>
              </a:r>
              <a:r>
                <a:rPr lang="sv-SE" baseline="30000" dirty="0">
                  <a:latin typeface="Bradley Hand" pitchFamily="2" charset="77"/>
                </a:rPr>
                <a:t>6</a:t>
              </a:r>
              <a:r>
                <a:rPr lang="sv-SE" baseline="30000" dirty="0"/>
                <a:t>-</a:t>
              </a:r>
              <a:r>
                <a:rPr lang="sv-SE" baseline="30000" dirty="0">
                  <a:latin typeface="Bradley Hand" pitchFamily="2" charset="77"/>
                </a:rPr>
                <a:t>(</a:t>
              </a:r>
              <a:r>
                <a:rPr lang="sv-SE" baseline="30000" dirty="0"/>
                <a:t>-</a:t>
              </a:r>
              <a:r>
                <a:rPr lang="sv-SE" baseline="30000" dirty="0">
                  <a:latin typeface="Bradley Hand" pitchFamily="2" charset="77"/>
                </a:rPr>
                <a:t>2)</a:t>
              </a:r>
              <a:endParaRPr lang="sv-SE" dirty="0"/>
            </a:p>
          </p:txBody>
        </p:sp>
      </p:grpSp>
      <p:sp>
        <p:nvSpPr>
          <p:cNvPr id="53" name="textruta 52">
            <a:extLst>
              <a:ext uri="{FF2B5EF4-FFF2-40B4-BE49-F238E27FC236}">
                <a16:creationId xmlns:a16="http://schemas.microsoft.com/office/drawing/2014/main" id="{DCAC966C-E86F-7847-8939-25174011A943}"/>
              </a:ext>
            </a:extLst>
          </p:cNvPr>
          <p:cNvSpPr txBox="1"/>
          <p:nvPr/>
        </p:nvSpPr>
        <p:spPr>
          <a:xfrm>
            <a:off x="5403651" y="2739435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0,5 · 10</a:t>
            </a:r>
            <a:r>
              <a:rPr lang="de-DE" sz="1600" baseline="30000" dirty="0">
                <a:latin typeface="Bradley Hand" pitchFamily="2" charset="77"/>
              </a:rPr>
              <a:t>6</a:t>
            </a:r>
            <a:r>
              <a:rPr lang="de-DE" sz="1600" baseline="30000" dirty="0"/>
              <a:t>+</a:t>
            </a:r>
            <a:r>
              <a:rPr lang="de-DE" sz="1600" baseline="30000" dirty="0">
                <a:latin typeface="Bradley Hand" pitchFamily="2" charset="77"/>
              </a:rPr>
              <a:t>2</a:t>
            </a:r>
            <a:r>
              <a:rPr lang="de-DE" sz="1600" dirty="0">
                <a:latin typeface="Bradley Hand" pitchFamily="2" charset="77"/>
              </a:rPr>
              <a:t> </a:t>
            </a:r>
            <a:r>
              <a:rPr lang="sv-SE" sz="1600" dirty="0"/>
              <a:t>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6ED1CEFC-137F-C645-BCB9-E106B1512E92}"/>
              </a:ext>
            </a:extLst>
          </p:cNvPr>
          <p:cNvSpPr txBox="1"/>
          <p:nvPr/>
        </p:nvSpPr>
        <p:spPr>
          <a:xfrm>
            <a:off x="6638263" y="2739435"/>
            <a:ext cx="130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0,5 · 10</a:t>
            </a:r>
            <a:r>
              <a:rPr lang="de-DE" baseline="30000" dirty="0">
                <a:latin typeface="Bradley Hand" pitchFamily="2" charset="77"/>
              </a:rPr>
              <a:t>8 </a:t>
            </a:r>
            <a:r>
              <a:rPr lang="sv-SE" dirty="0"/>
              <a:t>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FE387EAB-C971-B34B-BEEC-EC660F4CC8FA}"/>
              </a:ext>
            </a:extLst>
          </p:cNvPr>
          <p:cNvSpPr txBox="1"/>
          <p:nvPr/>
        </p:nvSpPr>
        <p:spPr>
          <a:xfrm>
            <a:off x="7748563" y="2738783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5 · 10</a:t>
            </a:r>
            <a:r>
              <a:rPr lang="de-DE" baseline="30000" dirty="0">
                <a:latin typeface="Bradley Hand" pitchFamily="2" charset="77"/>
              </a:rPr>
              <a:t>7</a:t>
            </a:r>
            <a:endParaRPr lang="sv-SE" dirty="0"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6030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28" grpId="0"/>
      <p:bldP spid="29" grpId="0"/>
      <p:bldP spid="53" grpId="0"/>
      <p:bldP spid="55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71BF9CA7-60F6-0746-B100-B1788660D4C4}"/>
              </a:ext>
            </a:extLst>
          </p:cNvPr>
          <p:cNvSpPr txBox="1"/>
          <p:nvPr/>
        </p:nvSpPr>
        <p:spPr>
          <a:xfrm>
            <a:off x="336840" y="109742"/>
            <a:ext cx="101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Exempel</a:t>
            </a:r>
          </a:p>
        </p:txBody>
      </p:sp>
      <p:grpSp>
        <p:nvGrpSpPr>
          <p:cNvPr id="76" name="Grupp 75">
            <a:extLst>
              <a:ext uri="{FF2B5EF4-FFF2-40B4-BE49-F238E27FC236}">
                <a16:creationId xmlns:a16="http://schemas.microsoft.com/office/drawing/2014/main" id="{B03269CB-6FC0-574D-9C18-0DDFB46D7AFB}"/>
              </a:ext>
            </a:extLst>
          </p:cNvPr>
          <p:cNvGrpSpPr/>
          <p:nvPr/>
        </p:nvGrpSpPr>
        <p:grpSpPr>
          <a:xfrm>
            <a:off x="1352513" y="109742"/>
            <a:ext cx="7454647" cy="1200329"/>
            <a:chOff x="1352513" y="109742"/>
            <a:chExt cx="7454647" cy="1200329"/>
          </a:xfrm>
        </p:grpSpPr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256F7598-53AB-1648-89D7-D647BEA2F8FB}"/>
                </a:ext>
              </a:extLst>
            </p:cNvPr>
            <p:cNvSpPr/>
            <p:nvPr/>
          </p:nvSpPr>
          <p:spPr>
            <a:xfrm>
              <a:off x="1352513" y="109742"/>
              <a:ext cx="5675815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>
                  <a:latin typeface="+mn-lt"/>
                </a:rPr>
                <a:t>Ljusets hastighet är 3 · 10</a:t>
              </a:r>
              <a:r>
                <a:rPr lang="sv-SE" baseline="30000" dirty="0">
                  <a:latin typeface="+mn-lt"/>
                </a:rPr>
                <a:t>8</a:t>
              </a:r>
              <a:r>
                <a:rPr lang="sv-SE" dirty="0">
                  <a:latin typeface="+mn-lt"/>
                </a:rPr>
                <a:t> m/s. Från solen till Jupiter är det 7,8 · 10</a:t>
              </a:r>
              <a:r>
                <a:rPr lang="sv-SE" baseline="30000" dirty="0">
                  <a:latin typeface="+mn-lt"/>
                </a:rPr>
                <a:t>11</a:t>
              </a:r>
              <a:r>
                <a:rPr lang="sv-SE" dirty="0">
                  <a:latin typeface="+mn-lt"/>
                </a:rPr>
                <a:t> m. </a:t>
              </a:r>
            </a:p>
            <a:p>
              <a:endParaRPr lang="sv-SE" dirty="0">
                <a:latin typeface="+mn-lt"/>
              </a:endParaRPr>
            </a:p>
            <a:p>
              <a:r>
                <a:rPr lang="sv-SE" dirty="0">
                  <a:latin typeface="+mn-lt"/>
                </a:rPr>
                <a:t>Hur lång tid tar det för en solstråle att nå fram till Jupiter? </a:t>
              </a:r>
              <a:endParaRPr lang="sv-SE" dirty="0">
                <a:effectLst/>
                <a:latin typeface="+mn-lt"/>
              </a:endParaRPr>
            </a:p>
          </p:txBody>
        </p:sp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BA562650-5FFF-7F46-8E08-DE1463479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47743" y="109742"/>
              <a:ext cx="1559417" cy="1071904"/>
            </a:xfrm>
            <a:prstGeom prst="ellipse">
              <a:avLst/>
            </a:prstGeom>
          </p:spPr>
        </p:pic>
      </p:grpSp>
      <p:sp>
        <p:nvSpPr>
          <p:cNvPr id="5" name="textruta 4">
            <a:extLst>
              <a:ext uri="{FF2B5EF4-FFF2-40B4-BE49-F238E27FC236}">
                <a16:creationId xmlns:a16="http://schemas.microsoft.com/office/drawing/2014/main" id="{F6942E73-7F0B-CF48-87C5-1219FC11BB36}"/>
              </a:ext>
            </a:extLst>
          </p:cNvPr>
          <p:cNvSpPr txBox="1"/>
          <p:nvPr/>
        </p:nvSpPr>
        <p:spPr>
          <a:xfrm>
            <a:off x="460702" y="1946478"/>
            <a:ext cx="3955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Ljusets hastighet :    </a:t>
            </a:r>
            <a:r>
              <a:rPr lang="sv-SE" dirty="0">
                <a:latin typeface="Bradley Hand" pitchFamily="2" charset="77"/>
              </a:rPr>
              <a:t>3 · 10</a:t>
            </a:r>
            <a:r>
              <a:rPr lang="sv-SE" baseline="30000" dirty="0">
                <a:latin typeface="Bradley Hand" pitchFamily="2" charset="77"/>
              </a:rPr>
              <a:t>8</a:t>
            </a:r>
            <a:r>
              <a:rPr lang="sv-SE" dirty="0">
                <a:latin typeface="Bradley Hand" pitchFamily="2" charset="77"/>
              </a:rPr>
              <a:t> m/s</a:t>
            </a:r>
            <a:endParaRPr lang="sv-SE" dirty="0">
              <a:latin typeface="Bradley Hand" pitchFamily="2" charset="77"/>
              <a:cs typeface="Bradley Hand Bold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39B4728-E953-3240-855F-D12B8EB790B4}"/>
              </a:ext>
            </a:extLst>
          </p:cNvPr>
          <p:cNvSpPr txBox="1"/>
          <p:nvPr/>
        </p:nvSpPr>
        <p:spPr>
          <a:xfrm>
            <a:off x="1352513" y="2395000"/>
            <a:ext cx="2894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Sträcka :    </a:t>
            </a:r>
            <a:r>
              <a:rPr lang="sv-SE" dirty="0">
                <a:latin typeface="Bradley Hand" pitchFamily="2" charset="77"/>
              </a:rPr>
              <a:t>7,8 · 10</a:t>
            </a:r>
            <a:r>
              <a:rPr lang="sv-SE" baseline="30000" dirty="0">
                <a:latin typeface="Bradley Hand" pitchFamily="2" charset="77"/>
              </a:rPr>
              <a:t>11</a:t>
            </a:r>
            <a:r>
              <a:rPr lang="sv-SE" dirty="0">
                <a:latin typeface="Bradley Hand" pitchFamily="2" charset="77"/>
              </a:rPr>
              <a:t> m</a:t>
            </a:r>
            <a:r>
              <a:rPr lang="sv-SE" dirty="0">
                <a:latin typeface="Bradley Hand" pitchFamily="2" charset="77"/>
                <a:cs typeface="Bradley Hand Bold"/>
              </a:rPr>
              <a:t> 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1B210D2D-2E0C-8749-BF2C-4183963C419D}"/>
              </a:ext>
            </a:extLst>
          </p:cNvPr>
          <p:cNvSpPr txBox="1"/>
          <p:nvPr/>
        </p:nvSpPr>
        <p:spPr>
          <a:xfrm>
            <a:off x="1455028" y="3095113"/>
            <a:ext cx="1037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Tid  i s :</a:t>
            </a:r>
          </a:p>
        </p:txBody>
      </p:sp>
      <p:grpSp>
        <p:nvGrpSpPr>
          <p:cNvPr id="13" name="Grupp 12">
            <a:extLst>
              <a:ext uri="{FF2B5EF4-FFF2-40B4-BE49-F238E27FC236}">
                <a16:creationId xmlns:a16="http://schemas.microsoft.com/office/drawing/2014/main" id="{5E4174C8-CF56-DC45-9BE4-06158205879C}"/>
              </a:ext>
            </a:extLst>
          </p:cNvPr>
          <p:cNvGrpSpPr/>
          <p:nvPr/>
        </p:nvGrpSpPr>
        <p:grpSpPr>
          <a:xfrm>
            <a:off x="2559971" y="2976090"/>
            <a:ext cx="1560632" cy="637865"/>
            <a:chOff x="2366050" y="3019081"/>
            <a:chExt cx="1560632" cy="637865"/>
          </a:xfrm>
        </p:grpSpPr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218BFF22-213C-C34E-A504-B86ECC37A154}"/>
                </a:ext>
              </a:extLst>
            </p:cNvPr>
            <p:cNvGrpSpPr/>
            <p:nvPr/>
          </p:nvGrpSpPr>
          <p:grpSpPr>
            <a:xfrm>
              <a:off x="2366050" y="3019081"/>
              <a:ext cx="1265187" cy="637865"/>
              <a:chOff x="3770590" y="1894300"/>
              <a:chExt cx="1265187" cy="637865"/>
            </a:xfrm>
          </p:grpSpPr>
          <p:sp>
            <p:nvSpPr>
              <p:cNvPr id="18" name="textruta 17">
                <a:extLst>
                  <a:ext uri="{FF2B5EF4-FFF2-40B4-BE49-F238E27FC236}">
                    <a16:creationId xmlns:a16="http://schemas.microsoft.com/office/drawing/2014/main" id="{1310F907-3683-0F45-B362-A92B5BDEBED6}"/>
                  </a:ext>
                </a:extLst>
              </p:cNvPr>
              <p:cNvSpPr txBox="1"/>
              <p:nvPr/>
            </p:nvSpPr>
            <p:spPr>
              <a:xfrm>
                <a:off x="3770590" y="1894300"/>
                <a:ext cx="1265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7,8 · 10</a:t>
                </a:r>
                <a:r>
                  <a:rPr lang="sv-SE" baseline="30000" dirty="0">
                    <a:latin typeface="Bradley Hand" pitchFamily="2" charset="77"/>
                  </a:rPr>
                  <a:t>11</a:t>
                </a:r>
                <a:endParaRPr lang="sv-SE" dirty="0">
                  <a:latin typeface="Bradley Hand" pitchFamily="2" charset="77"/>
                </a:endParaRPr>
              </a:p>
            </p:txBody>
          </p:sp>
          <p:sp>
            <p:nvSpPr>
              <p:cNvPr id="19" name="textruta 18">
                <a:extLst>
                  <a:ext uri="{FF2B5EF4-FFF2-40B4-BE49-F238E27FC236}">
                    <a16:creationId xmlns:a16="http://schemas.microsoft.com/office/drawing/2014/main" id="{C118799D-B039-9445-8240-72C8989A8CFB}"/>
                  </a:ext>
                </a:extLst>
              </p:cNvPr>
              <p:cNvSpPr txBox="1"/>
              <p:nvPr/>
            </p:nvSpPr>
            <p:spPr>
              <a:xfrm>
                <a:off x="3949719" y="2162833"/>
                <a:ext cx="10770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3 · 10</a:t>
                </a:r>
                <a:r>
                  <a:rPr lang="sv-SE" baseline="30000" dirty="0">
                    <a:latin typeface="Bradley Hand" pitchFamily="2" charset="77"/>
                  </a:rPr>
                  <a:t>8</a:t>
                </a:r>
                <a:endParaRPr lang="sv-SE" dirty="0">
                  <a:latin typeface="Bradley Hand" pitchFamily="2" charset="77"/>
                </a:endParaRPr>
              </a:p>
            </p:txBody>
          </p:sp>
          <p:cxnSp>
            <p:nvCxnSpPr>
              <p:cNvPr id="20" name="Rak 19">
                <a:extLst>
                  <a:ext uri="{FF2B5EF4-FFF2-40B4-BE49-F238E27FC236}">
                    <a16:creationId xmlns:a16="http://schemas.microsoft.com/office/drawing/2014/main" id="{ADE7120C-DEC5-1A4D-856F-E9D0840B20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16254" y="2195005"/>
                <a:ext cx="101228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59D1745C-DBA9-BF45-A54E-10DEC0256B4A}"/>
                </a:ext>
              </a:extLst>
            </p:cNvPr>
            <p:cNvSpPr txBox="1"/>
            <p:nvPr/>
          </p:nvSpPr>
          <p:spPr>
            <a:xfrm>
              <a:off x="3423995" y="3097625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s</a:t>
              </a:r>
            </a:p>
          </p:txBody>
        </p:sp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C5285151-B719-6642-8039-8E56DE21DA09}"/>
                </a:ext>
              </a:extLst>
            </p:cNvPr>
            <p:cNvSpPr txBox="1"/>
            <p:nvPr/>
          </p:nvSpPr>
          <p:spPr>
            <a:xfrm>
              <a:off x="3627051" y="3096188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21" name="Grupp 20">
            <a:extLst>
              <a:ext uri="{FF2B5EF4-FFF2-40B4-BE49-F238E27FC236}">
                <a16:creationId xmlns:a16="http://schemas.microsoft.com/office/drawing/2014/main" id="{EB2B7690-5E0D-8440-8EC8-B06B122BC062}"/>
              </a:ext>
            </a:extLst>
          </p:cNvPr>
          <p:cNvGrpSpPr/>
          <p:nvPr/>
        </p:nvGrpSpPr>
        <p:grpSpPr>
          <a:xfrm>
            <a:off x="4058181" y="2935029"/>
            <a:ext cx="1674522" cy="664678"/>
            <a:chOff x="3836315" y="2958239"/>
            <a:chExt cx="1674522" cy="664678"/>
          </a:xfrm>
        </p:grpSpPr>
        <p:grpSp>
          <p:nvGrpSpPr>
            <p:cNvPr id="22" name="Grupp 21">
              <a:extLst>
                <a:ext uri="{FF2B5EF4-FFF2-40B4-BE49-F238E27FC236}">
                  <a16:creationId xmlns:a16="http://schemas.microsoft.com/office/drawing/2014/main" id="{5F1D51D1-D2F2-F143-BCA2-56E9E6756B1F}"/>
                </a:ext>
              </a:extLst>
            </p:cNvPr>
            <p:cNvGrpSpPr/>
            <p:nvPr/>
          </p:nvGrpSpPr>
          <p:grpSpPr>
            <a:xfrm>
              <a:off x="3836315" y="2958239"/>
              <a:ext cx="1674522" cy="664678"/>
              <a:chOff x="2879752" y="1679476"/>
              <a:chExt cx="1674522" cy="664678"/>
            </a:xfrm>
          </p:grpSpPr>
          <p:grpSp>
            <p:nvGrpSpPr>
              <p:cNvPr id="24" name="Grupp 23">
                <a:extLst>
                  <a:ext uri="{FF2B5EF4-FFF2-40B4-BE49-F238E27FC236}">
                    <a16:creationId xmlns:a16="http://schemas.microsoft.com/office/drawing/2014/main" id="{2055A7DE-0A5D-ED47-97DA-8F152C42DFE9}"/>
                  </a:ext>
                </a:extLst>
              </p:cNvPr>
              <p:cNvGrpSpPr/>
              <p:nvPr/>
            </p:nvGrpSpPr>
            <p:grpSpPr>
              <a:xfrm>
                <a:off x="2879752" y="1679476"/>
                <a:ext cx="729115" cy="664678"/>
                <a:chOff x="2879752" y="1679476"/>
                <a:chExt cx="729115" cy="664678"/>
              </a:xfrm>
            </p:grpSpPr>
            <p:grpSp>
              <p:nvGrpSpPr>
                <p:cNvPr id="30" name="Grupp 29">
                  <a:extLst>
                    <a:ext uri="{FF2B5EF4-FFF2-40B4-BE49-F238E27FC236}">
                      <a16:creationId xmlns:a16="http://schemas.microsoft.com/office/drawing/2014/main" id="{26033D8C-ABF3-3049-9AB1-117B284B8075}"/>
                    </a:ext>
                  </a:extLst>
                </p:cNvPr>
                <p:cNvGrpSpPr/>
                <p:nvPr/>
              </p:nvGrpSpPr>
              <p:grpSpPr>
                <a:xfrm>
                  <a:off x="2879752" y="1679476"/>
                  <a:ext cx="532518" cy="664678"/>
                  <a:chOff x="3811604" y="1833819"/>
                  <a:chExt cx="532518" cy="664678"/>
                </a:xfrm>
              </p:grpSpPr>
              <p:sp>
                <p:nvSpPr>
                  <p:cNvPr id="32" name="textruta 31">
                    <a:extLst>
                      <a:ext uri="{FF2B5EF4-FFF2-40B4-BE49-F238E27FC236}">
                        <a16:creationId xmlns:a16="http://schemas.microsoft.com/office/drawing/2014/main" id="{97235283-2BFF-5244-B225-D7527BDC1171}"/>
                      </a:ext>
                    </a:extLst>
                  </p:cNvPr>
                  <p:cNvSpPr txBox="1"/>
                  <p:nvPr/>
                </p:nvSpPr>
                <p:spPr>
                  <a:xfrm>
                    <a:off x="3811604" y="1833819"/>
                    <a:ext cx="53251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7,8</a:t>
                    </a:r>
                  </a:p>
                </p:txBody>
              </p:sp>
              <p:sp>
                <p:nvSpPr>
                  <p:cNvPr id="33" name="textruta 32">
                    <a:extLst>
                      <a:ext uri="{FF2B5EF4-FFF2-40B4-BE49-F238E27FC236}">
                        <a16:creationId xmlns:a16="http://schemas.microsoft.com/office/drawing/2014/main" id="{AF7D0EF0-1C9B-6F45-8AC6-76A31DD7BE0A}"/>
                      </a:ext>
                    </a:extLst>
                  </p:cNvPr>
                  <p:cNvSpPr txBox="1"/>
                  <p:nvPr/>
                </p:nvSpPr>
                <p:spPr>
                  <a:xfrm>
                    <a:off x="3909259" y="2129165"/>
                    <a:ext cx="32412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3</a:t>
                    </a:r>
                  </a:p>
                </p:txBody>
              </p:sp>
              <p:cxnSp>
                <p:nvCxnSpPr>
                  <p:cNvPr id="34" name="Rak 33">
                    <a:extLst>
                      <a:ext uri="{FF2B5EF4-FFF2-40B4-BE49-F238E27FC236}">
                        <a16:creationId xmlns:a16="http://schemas.microsoft.com/office/drawing/2014/main" id="{ECC8A1AB-1BB9-AF41-BDD7-295D3DAD0F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59936" y="2163260"/>
                    <a:ext cx="428872" cy="934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textruta 30">
                  <a:extLst>
                    <a:ext uri="{FF2B5EF4-FFF2-40B4-BE49-F238E27FC236}">
                      <a16:creationId xmlns:a16="http://schemas.microsoft.com/office/drawing/2014/main" id="{9CE6B932-2837-3444-84DB-059E1102C079}"/>
                    </a:ext>
                  </a:extLst>
                </p:cNvPr>
                <p:cNvSpPr txBox="1"/>
                <p:nvPr/>
              </p:nvSpPr>
              <p:spPr>
                <a:xfrm>
                  <a:off x="3280094" y="1817425"/>
                  <a:ext cx="3287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s-IS" dirty="0">
                      <a:latin typeface="Bradley Hand" pitchFamily="2" charset="77"/>
                    </a:rPr>
                    <a:t> ∙</a:t>
                  </a:r>
                  <a:endParaRPr lang="sv-SE" dirty="0"/>
                </a:p>
              </p:txBody>
            </p:sp>
          </p:grpSp>
          <p:sp>
            <p:nvSpPr>
              <p:cNvPr id="27" name="textruta 26">
                <a:extLst>
                  <a:ext uri="{FF2B5EF4-FFF2-40B4-BE49-F238E27FC236}">
                    <a16:creationId xmlns:a16="http://schemas.microsoft.com/office/drawing/2014/main" id="{C8816CA9-DFB2-4746-8385-619BC0DB9CAA}"/>
                  </a:ext>
                </a:extLst>
              </p:cNvPr>
              <p:cNvSpPr txBox="1"/>
              <p:nvPr/>
            </p:nvSpPr>
            <p:spPr>
              <a:xfrm>
                <a:off x="3459432" y="1811810"/>
                <a:ext cx="7328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10</a:t>
                </a:r>
                <a:r>
                  <a:rPr lang="sv-SE" baseline="30000" dirty="0">
                    <a:latin typeface="Bradley Hand" pitchFamily="2" charset="77"/>
                  </a:rPr>
                  <a:t>11-8</a:t>
                </a:r>
                <a:endParaRPr lang="sv-SE" dirty="0">
                  <a:latin typeface="Bradley Hand" pitchFamily="2" charset="77"/>
                </a:endParaRPr>
              </a:p>
            </p:txBody>
          </p:sp>
          <p:sp>
            <p:nvSpPr>
              <p:cNvPr id="26" name="textruta 25">
                <a:extLst>
                  <a:ext uri="{FF2B5EF4-FFF2-40B4-BE49-F238E27FC236}">
                    <a16:creationId xmlns:a16="http://schemas.microsoft.com/office/drawing/2014/main" id="{C6EA4D17-B4FC-3B46-A95E-285D59674444}"/>
                  </a:ext>
                </a:extLst>
              </p:cNvPr>
              <p:cNvSpPr txBox="1"/>
              <p:nvPr/>
            </p:nvSpPr>
            <p:spPr>
              <a:xfrm>
                <a:off x="4254643" y="1785643"/>
                <a:ext cx="2996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=</a:t>
                </a:r>
              </a:p>
            </p:txBody>
          </p:sp>
        </p:grpSp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10DD4EEF-0B1A-BF44-ABA0-FDAC296A268B}"/>
                </a:ext>
              </a:extLst>
            </p:cNvPr>
            <p:cNvSpPr/>
            <p:nvPr/>
          </p:nvSpPr>
          <p:spPr>
            <a:xfrm>
              <a:off x="5004457" y="3068919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s</a:t>
              </a:r>
              <a:endParaRPr lang="sv-SE" dirty="0"/>
            </a:p>
          </p:txBody>
        </p:sp>
      </p:grpSp>
      <p:sp>
        <p:nvSpPr>
          <p:cNvPr id="44" name="textruta 43">
            <a:extLst>
              <a:ext uri="{FF2B5EF4-FFF2-40B4-BE49-F238E27FC236}">
                <a16:creationId xmlns:a16="http://schemas.microsoft.com/office/drawing/2014/main" id="{C4EC8BD1-7FCF-4F4A-8BEF-B2CD24E1DEA8}"/>
              </a:ext>
            </a:extLst>
          </p:cNvPr>
          <p:cNvSpPr txBox="1"/>
          <p:nvPr/>
        </p:nvSpPr>
        <p:spPr>
          <a:xfrm>
            <a:off x="1272677" y="4907017"/>
            <a:ext cx="6371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 Det tar 43 minuter för ljuset att nå fram till Jupiter</a:t>
            </a: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779A74F3-B1A0-DD47-B0CE-C6B4F74DE300}"/>
              </a:ext>
            </a:extLst>
          </p:cNvPr>
          <p:cNvSpPr txBox="1"/>
          <p:nvPr/>
        </p:nvSpPr>
        <p:spPr>
          <a:xfrm>
            <a:off x="5659984" y="3041196"/>
            <a:ext cx="1648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2,6 · 10</a:t>
            </a:r>
            <a:r>
              <a:rPr lang="de-DE" baseline="30000" dirty="0">
                <a:latin typeface="Bradley Hand" pitchFamily="2" charset="77"/>
              </a:rPr>
              <a:t>3 </a:t>
            </a:r>
            <a:r>
              <a:rPr lang="de-DE" dirty="0">
                <a:latin typeface="Bradley Hand" pitchFamily="2" charset="77"/>
              </a:rPr>
              <a:t>s </a:t>
            </a:r>
            <a:r>
              <a:rPr lang="de-DE" dirty="0">
                <a:latin typeface="+mn-lt"/>
              </a:rPr>
              <a:t>=</a:t>
            </a:r>
            <a:endParaRPr lang="sv-SE" dirty="0">
              <a:latin typeface="+mn-lt"/>
            </a:endParaRPr>
          </a:p>
        </p:txBody>
      </p:sp>
      <p:sp>
        <p:nvSpPr>
          <p:cNvPr id="51" name="textruta 50">
            <a:extLst>
              <a:ext uri="{FF2B5EF4-FFF2-40B4-BE49-F238E27FC236}">
                <a16:creationId xmlns:a16="http://schemas.microsoft.com/office/drawing/2014/main" id="{1CF6469E-BB27-4A46-B030-C99BAE53C1C2}"/>
              </a:ext>
            </a:extLst>
          </p:cNvPr>
          <p:cNvSpPr txBox="1"/>
          <p:nvPr/>
        </p:nvSpPr>
        <p:spPr>
          <a:xfrm>
            <a:off x="6912723" y="3051372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 2 600 s</a:t>
            </a:r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3962C64D-E8C9-C341-9ECD-4370C81BB461}"/>
              </a:ext>
            </a:extLst>
          </p:cNvPr>
          <p:cNvSpPr txBox="1"/>
          <p:nvPr/>
        </p:nvSpPr>
        <p:spPr>
          <a:xfrm>
            <a:off x="1150998" y="3710502"/>
            <a:ext cx="1440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Tid i min  :</a:t>
            </a:r>
          </a:p>
        </p:txBody>
      </p:sp>
      <p:grpSp>
        <p:nvGrpSpPr>
          <p:cNvPr id="56" name="Grupp 55">
            <a:extLst>
              <a:ext uri="{FF2B5EF4-FFF2-40B4-BE49-F238E27FC236}">
                <a16:creationId xmlns:a16="http://schemas.microsoft.com/office/drawing/2014/main" id="{AA9F7705-9761-5748-BC4B-C95696371DEB}"/>
              </a:ext>
            </a:extLst>
          </p:cNvPr>
          <p:cNvGrpSpPr/>
          <p:nvPr/>
        </p:nvGrpSpPr>
        <p:grpSpPr>
          <a:xfrm>
            <a:off x="2530081" y="3618968"/>
            <a:ext cx="1517965" cy="626885"/>
            <a:chOff x="2366050" y="3019081"/>
            <a:chExt cx="1517965" cy="626885"/>
          </a:xfrm>
        </p:grpSpPr>
        <p:grpSp>
          <p:nvGrpSpPr>
            <p:cNvPr id="57" name="Grupp 56">
              <a:extLst>
                <a:ext uri="{FF2B5EF4-FFF2-40B4-BE49-F238E27FC236}">
                  <a16:creationId xmlns:a16="http://schemas.microsoft.com/office/drawing/2014/main" id="{455E11EA-73FA-6F4B-8956-DD838A6479BB}"/>
                </a:ext>
              </a:extLst>
            </p:cNvPr>
            <p:cNvGrpSpPr/>
            <p:nvPr/>
          </p:nvGrpSpPr>
          <p:grpSpPr>
            <a:xfrm>
              <a:off x="2366050" y="3019081"/>
              <a:ext cx="967305" cy="626885"/>
              <a:chOff x="3770590" y="1894300"/>
              <a:chExt cx="967305" cy="626885"/>
            </a:xfrm>
          </p:grpSpPr>
          <p:sp>
            <p:nvSpPr>
              <p:cNvPr id="60" name="textruta 59">
                <a:extLst>
                  <a:ext uri="{FF2B5EF4-FFF2-40B4-BE49-F238E27FC236}">
                    <a16:creationId xmlns:a16="http://schemas.microsoft.com/office/drawing/2014/main" id="{186FFD5B-5754-0943-81A4-B4C04CDC4077}"/>
                  </a:ext>
                </a:extLst>
              </p:cNvPr>
              <p:cNvSpPr txBox="1"/>
              <p:nvPr/>
            </p:nvSpPr>
            <p:spPr>
              <a:xfrm>
                <a:off x="3770590" y="1894300"/>
                <a:ext cx="9673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2600</a:t>
                </a:r>
              </a:p>
            </p:txBody>
          </p:sp>
          <p:sp>
            <p:nvSpPr>
              <p:cNvPr id="61" name="textruta 60">
                <a:extLst>
                  <a:ext uri="{FF2B5EF4-FFF2-40B4-BE49-F238E27FC236}">
                    <a16:creationId xmlns:a16="http://schemas.microsoft.com/office/drawing/2014/main" id="{B687726E-67EF-724B-AF34-57A1D9A3459F}"/>
                  </a:ext>
                </a:extLst>
              </p:cNvPr>
              <p:cNvSpPr txBox="1"/>
              <p:nvPr/>
            </p:nvSpPr>
            <p:spPr>
              <a:xfrm>
                <a:off x="3864176" y="2151853"/>
                <a:ext cx="5830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60</a:t>
                </a:r>
              </a:p>
            </p:txBody>
          </p:sp>
          <p:cxnSp>
            <p:nvCxnSpPr>
              <p:cNvPr id="62" name="Rak 61">
                <a:extLst>
                  <a:ext uri="{FF2B5EF4-FFF2-40B4-BE49-F238E27FC236}">
                    <a16:creationId xmlns:a16="http://schemas.microsoft.com/office/drawing/2014/main" id="{791EC48C-2424-A148-BD7A-1CA436D140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16254" y="2195005"/>
                <a:ext cx="619066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ruta 57">
              <a:extLst>
                <a:ext uri="{FF2B5EF4-FFF2-40B4-BE49-F238E27FC236}">
                  <a16:creationId xmlns:a16="http://schemas.microsoft.com/office/drawing/2014/main" id="{09A58FBB-4E11-494F-B292-EF673E3243D7}"/>
                </a:ext>
              </a:extLst>
            </p:cNvPr>
            <p:cNvSpPr txBox="1"/>
            <p:nvPr/>
          </p:nvSpPr>
          <p:spPr>
            <a:xfrm>
              <a:off x="3030780" y="3121111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min</a:t>
              </a:r>
            </a:p>
          </p:txBody>
        </p:sp>
        <p:sp>
          <p:nvSpPr>
            <p:cNvPr id="59" name="textruta 58">
              <a:extLst>
                <a:ext uri="{FF2B5EF4-FFF2-40B4-BE49-F238E27FC236}">
                  <a16:creationId xmlns:a16="http://schemas.microsoft.com/office/drawing/2014/main" id="{515DC027-B9F9-CA4B-8470-4DFB68C3715E}"/>
                </a:ext>
              </a:extLst>
            </p:cNvPr>
            <p:cNvSpPr txBox="1"/>
            <p:nvPr/>
          </p:nvSpPr>
          <p:spPr>
            <a:xfrm>
              <a:off x="3584384" y="3091968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64" name="Grupp 63">
            <a:extLst>
              <a:ext uri="{FF2B5EF4-FFF2-40B4-BE49-F238E27FC236}">
                <a16:creationId xmlns:a16="http://schemas.microsoft.com/office/drawing/2014/main" id="{1995A537-D66D-544A-95F3-1C1591A4A17B}"/>
              </a:ext>
            </a:extLst>
          </p:cNvPr>
          <p:cNvGrpSpPr/>
          <p:nvPr/>
        </p:nvGrpSpPr>
        <p:grpSpPr>
          <a:xfrm>
            <a:off x="3985737" y="3671624"/>
            <a:ext cx="1909679" cy="388477"/>
            <a:chOff x="3866592" y="3063486"/>
            <a:chExt cx="1909679" cy="388477"/>
          </a:xfrm>
        </p:grpSpPr>
        <p:grpSp>
          <p:nvGrpSpPr>
            <p:cNvPr id="65" name="Grupp 64">
              <a:extLst>
                <a:ext uri="{FF2B5EF4-FFF2-40B4-BE49-F238E27FC236}">
                  <a16:creationId xmlns:a16="http://schemas.microsoft.com/office/drawing/2014/main" id="{2037EE87-E12D-0347-B4A9-C72485E9C2FB}"/>
                </a:ext>
              </a:extLst>
            </p:cNvPr>
            <p:cNvGrpSpPr/>
            <p:nvPr/>
          </p:nvGrpSpPr>
          <p:grpSpPr>
            <a:xfrm>
              <a:off x="3866592" y="3063486"/>
              <a:ext cx="1769324" cy="388477"/>
              <a:chOff x="2910029" y="1784723"/>
              <a:chExt cx="1769324" cy="388477"/>
            </a:xfrm>
          </p:grpSpPr>
          <p:sp>
            <p:nvSpPr>
              <p:cNvPr id="72" name="textruta 71">
                <a:extLst>
                  <a:ext uri="{FF2B5EF4-FFF2-40B4-BE49-F238E27FC236}">
                    <a16:creationId xmlns:a16="http://schemas.microsoft.com/office/drawing/2014/main" id="{F6975E8F-53B2-DA4D-ADCE-CF16AB7BB274}"/>
                  </a:ext>
                </a:extLst>
              </p:cNvPr>
              <p:cNvSpPr txBox="1"/>
              <p:nvPr/>
            </p:nvSpPr>
            <p:spPr>
              <a:xfrm>
                <a:off x="2910029" y="1803868"/>
                <a:ext cx="11378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43,33…</a:t>
                </a:r>
              </a:p>
            </p:txBody>
          </p:sp>
          <p:sp>
            <p:nvSpPr>
              <p:cNvPr id="69" name="textruta 68">
                <a:extLst>
                  <a:ext uri="{FF2B5EF4-FFF2-40B4-BE49-F238E27FC236}">
                    <a16:creationId xmlns:a16="http://schemas.microsoft.com/office/drawing/2014/main" id="{471957E3-879F-FD49-8C45-274F977D9611}"/>
                  </a:ext>
                </a:extLst>
              </p:cNvPr>
              <p:cNvSpPr txBox="1"/>
              <p:nvPr/>
            </p:nvSpPr>
            <p:spPr>
              <a:xfrm>
                <a:off x="4379271" y="1784723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≈</a:t>
                </a:r>
              </a:p>
            </p:txBody>
          </p:sp>
        </p:grpSp>
        <p:sp>
          <p:nvSpPr>
            <p:cNvPr id="66" name="Rektangel 65">
              <a:extLst>
                <a:ext uri="{FF2B5EF4-FFF2-40B4-BE49-F238E27FC236}">
                  <a16:creationId xmlns:a16="http://schemas.microsoft.com/office/drawing/2014/main" id="{5B6F7BE2-B949-DA47-B3E2-6F9ACFEE4A0D}"/>
                </a:ext>
              </a:extLst>
            </p:cNvPr>
            <p:cNvSpPr/>
            <p:nvPr/>
          </p:nvSpPr>
          <p:spPr>
            <a:xfrm>
              <a:off x="4780005" y="3076484"/>
              <a:ext cx="9962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min</a:t>
              </a:r>
              <a:endParaRPr lang="sv-SE" dirty="0"/>
            </a:p>
          </p:txBody>
        </p:sp>
      </p:grpSp>
      <p:sp>
        <p:nvSpPr>
          <p:cNvPr id="75" name="textruta 74">
            <a:extLst>
              <a:ext uri="{FF2B5EF4-FFF2-40B4-BE49-F238E27FC236}">
                <a16:creationId xmlns:a16="http://schemas.microsoft.com/office/drawing/2014/main" id="{271C93DA-CD33-C84F-99A5-775E4801EDDA}"/>
              </a:ext>
            </a:extLst>
          </p:cNvPr>
          <p:cNvSpPr txBox="1"/>
          <p:nvPr/>
        </p:nvSpPr>
        <p:spPr>
          <a:xfrm>
            <a:off x="5611953" y="3671624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 43 min</a:t>
            </a:r>
          </a:p>
        </p:txBody>
      </p:sp>
    </p:spTree>
    <p:extLst>
      <p:ext uri="{BB962C8B-B14F-4D97-AF65-F5344CB8AC3E}">
        <p14:creationId xmlns:p14="http://schemas.microsoft.com/office/powerpoint/2010/main" val="370175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12" grpId="0"/>
      <p:bldP spid="44" grpId="0"/>
      <p:bldP spid="50" grpId="0"/>
      <p:bldP spid="51" grpId="0"/>
      <p:bldP spid="55" grpId="0"/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71BF9CA7-60F6-0746-B100-B1788660D4C4}"/>
              </a:ext>
            </a:extLst>
          </p:cNvPr>
          <p:cNvSpPr txBox="1"/>
          <p:nvPr/>
        </p:nvSpPr>
        <p:spPr>
          <a:xfrm>
            <a:off x="336840" y="133194"/>
            <a:ext cx="101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Exempel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F6942E73-7F0B-CF48-87C5-1219FC11BB36}"/>
              </a:ext>
            </a:extLst>
          </p:cNvPr>
          <p:cNvSpPr txBox="1"/>
          <p:nvPr/>
        </p:nvSpPr>
        <p:spPr>
          <a:xfrm>
            <a:off x="439979" y="1968550"/>
            <a:ext cx="3955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Totalt antal :    </a:t>
            </a:r>
            <a:r>
              <a:rPr lang="sv-SE" dirty="0">
                <a:latin typeface="Bradley Hand" pitchFamily="2" charset="77"/>
              </a:rPr>
              <a:t>7,5 · 10</a:t>
            </a:r>
            <a:r>
              <a:rPr lang="sv-SE" baseline="30000" dirty="0">
                <a:latin typeface="Bradley Hand" pitchFamily="2" charset="77"/>
              </a:rPr>
              <a:t>4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 err="1">
                <a:latin typeface="Bradley Hand" pitchFamily="2" charset="77"/>
              </a:rPr>
              <a:t>st</a:t>
            </a:r>
            <a:endParaRPr lang="sv-SE" dirty="0">
              <a:latin typeface="Bradley Hand" pitchFamily="2" charset="77"/>
              <a:cs typeface="Bradley Hand Bold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39B4728-E953-3240-855F-D12B8EB790B4}"/>
              </a:ext>
            </a:extLst>
          </p:cNvPr>
          <p:cNvSpPr txBox="1"/>
          <p:nvPr/>
        </p:nvSpPr>
        <p:spPr>
          <a:xfrm>
            <a:off x="394133" y="2406599"/>
            <a:ext cx="3371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Längd / strå :    </a:t>
            </a:r>
            <a:r>
              <a:rPr lang="sv-SE" dirty="0">
                <a:latin typeface="Bradley Hand" pitchFamily="2" charset="77"/>
              </a:rPr>
              <a:t>8 · 10</a:t>
            </a:r>
            <a:r>
              <a:rPr lang="sv-SE" baseline="30000" dirty="0">
                <a:latin typeface="Bradley Hand" pitchFamily="2" charset="77"/>
              </a:rPr>
              <a:t>-2</a:t>
            </a:r>
            <a:r>
              <a:rPr lang="sv-SE" dirty="0">
                <a:latin typeface="Bradley Hand" pitchFamily="2" charset="77"/>
              </a:rPr>
              <a:t> m</a:t>
            </a:r>
            <a:r>
              <a:rPr lang="sv-SE" dirty="0">
                <a:latin typeface="Bradley Hand" pitchFamily="2" charset="77"/>
                <a:cs typeface="Bradley Hand Bold"/>
              </a:rPr>
              <a:t> 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1B210D2D-2E0C-8749-BF2C-4183963C419D}"/>
              </a:ext>
            </a:extLst>
          </p:cNvPr>
          <p:cNvSpPr txBox="1"/>
          <p:nvPr/>
        </p:nvSpPr>
        <p:spPr>
          <a:xfrm>
            <a:off x="384100" y="3106849"/>
            <a:ext cx="1792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Längd totalt :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C4EC8BD1-7FCF-4F4A-8BEF-B2CD24E1DEA8}"/>
              </a:ext>
            </a:extLst>
          </p:cNvPr>
          <p:cNvSpPr txBox="1"/>
          <p:nvPr/>
        </p:nvSpPr>
        <p:spPr>
          <a:xfrm>
            <a:off x="1272677" y="4907017"/>
            <a:ext cx="4267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 Raden blir ca 6 km lång.</a:t>
            </a: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479DB825-86DE-2A4C-BAB0-1EE59F6089D7}"/>
              </a:ext>
            </a:extLst>
          </p:cNvPr>
          <p:cNvGrpSpPr/>
          <p:nvPr/>
        </p:nvGrpSpPr>
        <p:grpSpPr>
          <a:xfrm>
            <a:off x="1352513" y="133194"/>
            <a:ext cx="7152925" cy="1477328"/>
            <a:chOff x="1352513" y="133194"/>
            <a:chExt cx="7152925" cy="1477328"/>
          </a:xfrm>
        </p:grpSpPr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256F7598-53AB-1648-89D7-D647BEA2F8FB}"/>
                </a:ext>
              </a:extLst>
            </p:cNvPr>
            <p:cNvSpPr/>
            <p:nvPr/>
          </p:nvSpPr>
          <p:spPr>
            <a:xfrm>
              <a:off x="1352513" y="133194"/>
              <a:ext cx="5177379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En människa har ca 7,5 · 10</a:t>
              </a:r>
              <a:r>
                <a:rPr lang="sv-SE" baseline="30000" dirty="0"/>
                <a:t>4</a:t>
              </a:r>
              <a:r>
                <a:rPr lang="sv-SE" dirty="0"/>
                <a:t> </a:t>
              </a:r>
              <a:r>
                <a:rPr lang="sv-SE" dirty="0" err="1"/>
                <a:t>st</a:t>
              </a:r>
              <a:r>
                <a:rPr lang="sv-SE" dirty="0"/>
                <a:t> hårstrån på huvudet. Vi antar att hårstråna i genomsnitt är 8 · 10</a:t>
              </a:r>
              <a:r>
                <a:rPr lang="sv-SE" baseline="30000" dirty="0"/>
                <a:t>–2 </a:t>
              </a:r>
              <a:r>
                <a:rPr lang="sv-SE" dirty="0"/>
                <a:t>m långa. </a:t>
              </a:r>
            </a:p>
            <a:p>
              <a:endParaRPr lang="sv-SE" dirty="0"/>
            </a:p>
            <a:p>
              <a:r>
                <a:rPr lang="sv-SE" dirty="0"/>
                <a:t>Tänk dig att man lägger alla hårstrån i en lång rad. Hur lång blir raden?</a:t>
              </a:r>
              <a:r>
                <a:rPr lang="sv-SE" dirty="0">
                  <a:latin typeface="+mn-lt"/>
                </a:rPr>
                <a:t> </a:t>
              </a:r>
              <a:endParaRPr lang="sv-SE" dirty="0">
                <a:effectLst/>
                <a:latin typeface="+mn-lt"/>
              </a:endParaRPr>
            </a:p>
          </p:txBody>
        </p:sp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B2A049EC-7C68-F441-8EAB-C323AD397C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2534" b="52697"/>
            <a:stretch/>
          </p:blipFill>
          <p:spPr>
            <a:xfrm>
              <a:off x="7016728" y="266925"/>
              <a:ext cx="1488710" cy="1209865"/>
            </a:xfrm>
            <a:prstGeom prst="rect">
              <a:avLst/>
            </a:prstGeom>
          </p:spPr>
        </p:pic>
      </p:grpSp>
      <p:sp>
        <p:nvSpPr>
          <p:cNvPr id="47" name="textruta 46">
            <a:extLst>
              <a:ext uri="{FF2B5EF4-FFF2-40B4-BE49-F238E27FC236}">
                <a16:creationId xmlns:a16="http://schemas.microsoft.com/office/drawing/2014/main" id="{F91BC65E-4295-6F4F-805A-73790D5897E9}"/>
              </a:ext>
            </a:extLst>
          </p:cNvPr>
          <p:cNvSpPr txBox="1"/>
          <p:nvPr/>
        </p:nvSpPr>
        <p:spPr>
          <a:xfrm>
            <a:off x="1985163" y="3126329"/>
            <a:ext cx="2700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7,5 · 10</a:t>
            </a:r>
            <a:r>
              <a:rPr lang="sv-SE" baseline="30000" dirty="0">
                <a:latin typeface="Bradley Hand" pitchFamily="2" charset="77"/>
              </a:rPr>
              <a:t>4 </a:t>
            </a:r>
            <a:r>
              <a:rPr lang="sv-SE" dirty="0">
                <a:latin typeface="Bradley Hand" pitchFamily="2" charset="77"/>
              </a:rPr>
              <a:t>· 8 · 10</a:t>
            </a:r>
            <a:r>
              <a:rPr lang="sv-SE" baseline="30000" dirty="0">
                <a:latin typeface="+mn-lt"/>
              </a:rPr>
              <a:t>-</a:t>
            </a:r>
            <a:r>
              <a:rPr lang="sv-SE" baseline="30000" dirty="0">
                <a:latin typeface="Bradley Hand" pitchFamily="2" charset="77"/>
              </a:rPr>
              <a:t>2 </a:t>
            </a:r>
            <a:r>
              <a:rPr lang="sv-SE" dirty="0">
                <a:latin typeface="Bradley Hand" pitchFamily="2" charset="77"/>
              </a:rPr>
              <a:t> m </a:t>
            </a:r>
            <a:r>
              <a:rPr lang="sv-SE" dirty="0">
                <a:latin typeface="+mn-lt"/>
              </a:rPr>
              <a:t>=</a:t>
            </a: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BACDFA70-61A4-B843-B46E-83F0C56DBFE5}"/>
              </a:ext>
            </a:extLst>
          </p:cNvPr>
          <p:cNvSpPr txBox="1"/>
          <p:nvPr/>
        </p:nvSpPr>
        <p:spPr>
          <a:xfrm>
            <a:off x="4395272" y="3114615"/>
            <a:ext cx="2700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7,5 · 8 · 10</a:t>
            </a:r>
            <a:r>
              <a:rPr lang="sv-SE" baseline="30000" dirty="0">
                <a:latin typeface="Bradley Hand" pitchFamily="2" charset="77"/>
              </a:rPr>
              <a:t>4 </a:t>
            </a:r>
            <a:r>
              <a:rPr lang="sv-SE" dirty="0">
                <a:latin typeface="Bradley Hand" pitchFamily="2" charset="77"/>
              </a:rPr>
              <a:t>· 10</a:t>
            </a:r>
            <a:r>
              <a:rPr lang="sv-SE" baseline="30000" dirty="0"/>
              <a:t>-</a:t>
            </a:r>
            <a:r>
              <a:rPr lang="de-D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  m </a:t>
            </a:r>
            <a:r>
              <a:rPr lang="sv-SE" dirty="0"/>
              <a:t>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B6EE83B9-BA47-C24A-BE9E-359A304FE838}"/>
              </a:ext>
            </a:extLst>
          </p:cNvPr>
          <p:cNvSpPr txBox="1"/>
          <p:nvPr/>
        </p:nvSpPr>
        <p:spPr>
          <a:xfrm>
            <a:off x="1981044" y="3556066"/>
            <a:ext cx="2269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60 · 10</a:t>
            </a:r>
            <a:r>
              <a:rPr lang="de-DE" baseline="30000" dirty="0">
                <a:latin typeface="Bradley Hand" pitchFamily="2" charset="77"/>
              </a:rPr>
              <a:t>4</a:t>
            </a:r>
            <a:r>
              <a:rPr lang="sv-SE" baseline="30000" dirty="0"/>
              <a:t>-</a:t>
            </a:r>
            <a:r>
              <a:rPr lang="de-DE" baseline="30000" dirty="0">
                <a:latin typeface="Bradley Hand" pitchFamily="2" charset="77"/>
              </a:rPr>
              <a:t>2  </a:t>
            </a:r>
            <a:r>
              <a:rPr lang="de-DE" dirty="0">
                <a:latin typeface="Bradley Hand" pitchFamily="2" charset="77"/>
              </a:rPr>
              <a:t>m </a:t>
            </a:r>
            <a:r>
              <a:rPr lang="sv-SE" dirty="0"/>
              <a:t>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52" name="textruta 51">
            <a:extLst>
              <a:ext uri="{FF2B5EF4-FFF2-40B4-BE49-F238E27FC236}">
                <a16:creationId xmlns:a16="http://schemas.microsoft.com/office/drawing/2014/main" id="{422940E2-51FF-6F43-941E-82E0A501D4C7}"/>
              </a:ext>
            </a:extLst>
          </p:cNvPr>
          <p:cNvSpPr txBox="1"/>
          <p:nvPr/>
        </p:nvSpPr>
        <p:spPr>
          <a:xfrm>
            <a:off x="6853279" y="3096228"/>
            <a:ext cx="2197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60 · 10</a:t>
            </a:r>
            <a:r>
              <a:rPr lang="de-DE" baseline="30000" dirty="0">
                <a:latin typeface="Bradley Hand" pitchFamily="2" charset="77"/>
              </a:rPr>
              <a:t>4</a:t>
            </a:r>
            <a:r>
              <a:rPr lang="de-DE" baseline="30000" dirty="0">
                <a:latin typeface="+mn-lt"/>
              </a:rPr>
              <a:t>+</a:t>
            </a:r>
            <a:r>
              <a:rPr lang="de-DE" baseline="30000" dirty="0">
                <a:latin typeface="Bradley Hand" pitchFamily="2" charset="77"/>
              </a:rPr>
              <a:t>(</a:t>
            </a:r>
            <a:r>
              <a:rPr lang="sv-SE" baseline="30000" dirty="0"/>
              <a:t>-</a:t>
            </a:r>
            <a:r>
              <a:rPr lang="de-DE" baseline="30000" dirty="0">
                <a:latin typeface="Bradley Hand" pitchFamily="2" charset="77"/>
              </a:rPr>
              <a:t>2)</a:t>
            </a:r>
            <a:r>
              <a:rPr lang="sv-SE" dirty="0">
                <a:latin typeface="Bradley Hand" pitchFamily="2" charset="77"/>
              </a:rPr>
              <a:t>  m </a:t>
            </a:r>
            <a:r>
              <a:rPr lang="sv-SE" dirty="0"/>
              <a:t>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9C3531D9-62F2-A948-AF71-F3819B4F1B10}"/>
              </a:ext>
            </a:extLst>
          </p:cNvPr>
          <p:cNvSpPr txBox="1"/>
          <p:nvPr/>
        </p:nvSpPr>
        <p:spPr>
          <a:xfrm>
            <a:off x="3617743" y="3538047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60 · 10</a:t>
            </a:r>
            <a:r>
              <a:rPr lang="de-DE" baseline="30000" dirty="0">
                <a:latin typeface="Bradley Hand" pitchFamily="2" charset="77"/>
              </a:rPr>
              <a:t>2 </a:t>
            </a:r>
            <a:r>
              <a:rPr lang="de-DE" dirty="0">
                <a:latin typeface="Bradley Hand" pitchFamily="2" charset="77"/>
              </a:rPr>
              <a:t>m </a:t>
            </a:r>
            <a:r>
              <a:rPr lang="sv-SE" dirty="0"/>
              <a:t>=</a:t>
            </a:r>
            <a:r>
              <a:rPr lang="de-DE" dirty="0">
                <a:latin typeface="Bradley Hand" pitchFamily="2" charset="77"/>
              </a:rPr>
              <a:t> 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54" name="textruta 53">
            <a:extLst>
              <a:ext uri="{FF2B5EF4-FFF2-40B4-BE49-F238E27FC236}">
                <a16:creationId xmlns:a16="http://schemas.microsoft.com/office/drawing/2014/main" id="{B2D26F56-7715-7B4F-9A00-B64FD022D6EC}"/>
              </a:ext>
            </a:extLst>
          </p:cNvPr>
          <p:cNvSpPr txBox="1"/>
          <p:nvPr/>
        </p:nvSpPr>
        <p:spPr>
          <a:xfrm>
            <a:off x="4961318" y="3517147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6000 </a:t>
            </a:r>
            <a:r>
              <a:rPr lang="de-DE" dirty="0">
                <a:latin typeface="Bradley Hand" pitchFamily="2" charset="77"/>
              </a:rPr>
              <a:t>m </a:t>
            </a:r>
            <a:r>
              <a:rPr lang="sv-SE" dirty="0"/>
              <a:t>=</a:t>
            </a:r>
            <a:r>
              <a:rPr lang="de-DE" dirty="0">
                <a:latin typeface="Bradley Hand" pitchFamily="2" charset="77"/>
              </a:rPr>
              <a:t> 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97E3BC80-7B3D-6B42-B86E-0F39EA7060FE}"/>
              </a:ext>
            </a:extLst>
          </p:cNvPr>
          <p:cNvSpPr txBox="1"/>
          <p:nvPr/>
        </p:nvSpPr>
        <p:spPr>
          <a:xfrm>
            <a:off x="6102802" y="3512861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6 k</a:t>
            </a:r>
            <a:r>
              <a:rPr lang="de-DE" dirty="0">
                <a:latin typeface="Bradley Hand" pitchFamily="2" charset="77"/>
              </a:rPr>
              <a:t>m</a:t>
            </a:r>
            <a:endParaRPr lang="sv-SE" dirty="0"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8049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12" grpId="0"/>
      <p:bldP spid="44" grpId="0"/>
      <p:bldP spid="47" grpId="0"/>
      <p:bldP spid="48" grpId="0"/>
      <p:bldP spid="49" grpId="0"/>
      <p:bldP spid="52" grpId="0"/>
      <p:bldP spid="53" grpId="0"/>
      <p:bldP spid="54" grpId="0"/>
      <p:bldP spid="63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34690</TotalTime>
  <Words>645</Words>
  <Application>Microsoft Macintosh PowerPoint</Application>
  <PresentationFormat>Bildspel på skärmen (4:3)</PresentationFormat>
  <Paragraphs>171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Bradley Hand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180</cp:revision>
  <dcterms:created xsi:type="dcterms:W3CDTF">2017-04-10T07:17:33Z</dcterms:created>
  <dcterms:modified xsi:type="dcterms:W3CDTF">2019-08-07T16:17:16Z</dcterms:modified>
</cp:coreProperties>
</file>