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6" r:id="rId3"/>
    <p:sldId id="262" r:id="rId4"/>
    <p:sldId id="257" r:id="rId5"/>
    <p:sldId id="258" r:id="rId6"/>
    <p:sldId id="267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204"/>
    <a:srgbClr val="CDD5F1"/>
    <a:srgbClr val="A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19-11-19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19-11-19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19-11-19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19-11-19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19-11-19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19-11-19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19-11-19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19-11-19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19-11-19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19-11-19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19-11-19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19-11-19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7000" y="141782"/>
            <a:ext cx="8885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/>
              <a:t>Z </a:t>
            </a:r>
            <a:r>
              <a:rPr lang="sv-SE" sz="2400" b="1" smtClean="0"/>
              <a:t>3.1</a:t>
            </a:r>
            <a:r>
              <a:rPr lang="sv-SE" sz="2400" b="1" dirty="0"/>
              <a:t>				           Uttryck och mönster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97522" y="3190997"/>
            <a:ext cx="212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Bildens omkrets är: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642054" y="3623267"/>
            <a:ext cx="205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x </a:t>
            </a:r>
            <a:r>
              <a:rPr lang="sv-SE" dirty="0"/>
              <a:t>och </a:t>
            </a:r>
            <a:r>
              <a:rPr lang="sv-SE" i="1" dirty="0"/>
              <a:t>y </a:t>
            </a:r>
            <a:r>
              <a:rPr lang="sv-SE" dirty="0"/>
              <a:t>är </a:t>
            </a:r>
            <a:r>
              <a:rPr lang="sv-SE" b="1" i="1" dirty="0">
                <a:solidFill>
                  <a:srgbClr val="9E0204"/>
                </a:solidFill>
              </a:rPr>
              <a:t>variabler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162546" y="4816577"/>
            <a:ext cx="476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</a:t>
            </a:r>
            <a:r>
              <a:rPr lang="sv-SE" i="1" dirty="0"/>
              <a:t>x </a:t>
            </a:r>
            <a:r>
              <a:rPr lang="sv-SE" dirty="0"/>
              <a:t>är = </a:t>
            </a:r>
            <a:r>
              <a:rPr lang="sv-SE" dirty="0">
                <a:solidFill>
                  <a:srgbClr val="FF0000"/>
                </a:solidFill>
              </a:rPr>
              <a:t>4</a:t>
            </a:r>
            <a:r>
              <a:rPr lang="sv-SE" dirty="0"/>
              <a:t> cm och </a:t>
            </a:r>
            <a:r>
              <a:rPr lang="sv-SE" i="1" dirty="0"/>
              <a:t>y </a:t>
            </a:r>
            <a:r>
              <a:rPr lang="sv-SE" dirty="0"/>
              <a:t>= </a:t>
            </a:r>
            <a:r>
              <a:rPr lang="sv-SE" dirty="0">
                <a:solidFill>
                  <a:srgbClr val="0070C0"/>
                </a:solidFill>
              </a:rPr>
              <a:t>3</a:t>
            </a:r>
            <a:r>
              <a:rPr lang="sv-SE" dirty="0"/>
              <a:t> cm är bildens omkrets: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107055" y="5188437"/>
            <a:ext cx="162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(6</a:t>
            </a:r>
            <a:r>
              <a:rPr lang="sv-SE" i="1" dirty="0"/>
              <a:t>x</a:t>
            </a:r>
            <a:r>
              <a:rPr lang="sv-SE" dirty="0"/>
              <a:t> + 4</a:t>
            </a:r>
            <a:r>
              <a:rPr lang="sv-SE" i="1" dirty="0"/>
              <a:t>y</a:t>
            </a:r>
            <a:r>
              <a:rPr lang="sv-SE" dirty="0"/>
              <a:t>) cm =</a:t>
            </a:r>
            <a:endParaRPr lang="sv-SE" dirty="0">
              <a:latin typeface="Times New Roman"/>
              <a:cs typeface="Times New Roman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094510" y="5739633"/>
            <a:ext cx="556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</a:t>
            </a:r>
            <a:r>
              <a:rPr lang="sv-SE" i="1" dirty="0"/>
              <a:t>x </a:t>
            </a:r>
            <a:r>
              <a:rPr lang="sv-SE" dirty="0"/>
              <a:t>är = </a:t>
            </a:r>
            <a:r>
              <a:rPr lang="sv-SE" dirty="0">
                <a:solidFill>
                  <a:srgbClr val="FF0000"/>
                </a:solidFill>
              </a:rPr>
              <a:t>11</a:t>
            </a:r>
            <a:r>
              <a:rPr lang="sv-SE" dirty="0"/>
              <a:t> cm och </a:t>
            </a:r>
            <a:r>
              <a:rPr lang="sv-SE" i="1" dirty="0"/>
              <a:t>y </a:t>
            </a:r>
            <a:r>
              <a:rPr lang="sv-SE" dirty="0"/>
              <a:t>= </a:t>
            </a:r>
            <a:r>
              <a:rPr lang="sv-SE" dirty="0">
                <a:solidFill>
                  <a:srgbClr val="0070C0"/>
                </a:solidFill>
              </a:rPr>
              <a:t>7</a:t>
            </a:r>
            <a:r>
              <a:rPr lang="sv-SE" dirty="0"/>
              <a:t> cm är bildens omkrets: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ED0EA577-1D90-024E-A728-372AEB92AA72}"/>
              </a:ext>
            </a:extLst>
          </p:cNvPr>
          <p:cNvSpPr/>
          <p:nvPr/>
        </p:nvSpPr>
        <p:spPr>
          <a:xfrm>
            <a:off x="5971308" y="3194593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6</a:t>
            </a:r>
            <a:r>
              <a:rPr lang="sv-SE" i="1" dirty="0"/>
              <a:t>x</a:t>
            </a:r>
            <a:r>
              <a:rPr lang="sv-SE" dirty="0"/>
              <a:t> + 4</a:t>
            </a:r>
            <a:r>
              <a:rPr lang="sv-SE" i="1" dirty="0"/>
              <a:t>y </a:t>
            </a: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D75C98CD-DD7F-AF49-8ABF-F038278FB8DE}"/>
              </a:ext>
            </a:extLst>
          </p:cNvPr>
          <p:cNvSpPr/>
          <p:nvPr/>
        </p:nvSpPr>
        <p:spPr>
          <a:xfrm>
            <a:off x="4215787" y="3190880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3</a:t>
            </a:r>
            <a:r>
              <a:rPr lang="sv-SE" i="1" dirty="0"/>
              <a:t>x </a:t>
            </a:r>
            <a:r>
              <a:rPr lang="sv-SE" dirty="0"/>
              <a:t>+ 2</a:t>
            </a:r>
            <a:r>
              <a:rPr lang="sv-SE" i="1" dirty="0"/>
              <a:t>y </a:t>
            </a:r>
            <a:r>
              <a:rPr lang="sv-SE" dirty="0"/>
              <a:t>+ 3</a:t>
            </a:r>
            <a:r>
              <a:rPr lang="sv-SE" i="1" dirty="0"/>
              <a:t>x </a:t>
            </a:r>
            <a:r>
              <a:rPr lang="sv-SE" dirty="0"/>
              <a:t>+ 2</a:t>
            </a:r>
            <a:r>
              <a:rPr lang="sv-SE" i="1" dirty="0"/>
              <a:t>y </a:t>
            </a:r>
            <a:r>
              <a:rPr lang="sv-SE" dirty="0"/>
              <a:t>=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xmlns="" id="{FE111BA1-E581-2445-81D1-96231FFC5F84}"/>
              </a:ext>
            </a:extLst>
          </p:cNvPr>
          <p:cNvGrpSpPr/>
          <p:nvPr/>
        </p:nvGrpSpPr>
        <p:grpSpPr>
          <a:xfrm>
            <a:off x="6350699" y="3533459"/>
            <a:ext cx="2646584" cy="1084449"/>
            <a:chOff x="6122220" y="3855926"/>
            <a:chExt cx="2646584" cy="1084449"/>
          </a:xfrm>
        </p:grpSpPr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xmlns="" id="{7F404426-3A47-B54D-8D38-7C3878BC21FC}"/>
                </a:ext>
              </a:extLst>
            </p:cNvPr>
            <p:cNvSpPr txBox="1"/>
            <p:nvPr/>
          </p:nvSpPr>
          <p:spPr>
            <a:xfrm>
              <a:off x="6276770" y="4017045"/>
              <a:ext cx="2492034" cy="923330"/>
            </a:xfrm>
            <a:prstGeom prst="rect">
              <a:avLst/>
            </a:prstGeom>
            <a:noFill/>
            <a:ln w="19050">
              <a:solidFill>
                <a:srgbClr val="A6000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När vi adderar termer av samma sort kallas det för </a:t>
              </a:r>
              <a:r>
                <a:rPr lang="sv-SE" b="1" i="1" dirty="0">
                  <a:solidFill>
                    <a:srgbClr val="9E0204"/>
                  </a:solidFill>
                </a:rPr>
                <a:t>förenkling</a:t>
              </a:r>
              <a:r>
                <a:rPr lang="sv-SE" b="1" i="1" dirty="0"/>
                <a:t>.</a:t>
              </a:r>
              <a:endParaRPr lang="sv-SE" b="1" dirty="0">
                <a:solidFill>
                  <a:srgbClr val="9E0204"/>
                </a:solidFill>
              </a:endParaRPr>
            </a:p>
          </p:txBody>
        </p:sp>
        <p:cxnSp>
          <p:nvCxnSpPr>
            <p:cNvPr id="16" name="Rak pil 15">
              <a:extLst>
                <a:ext uri="{FF2B5EF4-FFF2-40B4-BE49-F238E27FC236}">
                  <a16:creationId xmlns:a16="http://schemas.microsoft.com/office/drawing/2014/main" xmlns="" id="{D81434BC-F264-4544-AEA5-99F7A0C941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22220" y="3855926"/>
              <a:ext cx="154551" cy="166803"/>
            </a:xfrm>
            <a:prstGeom prst="straightConnector1">
              <a:avLst/>
            </a:prstGeom>
            <a:ln w="19050">
              <a:solidFill>
                <a:srgbClr val="A6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xmlns="" id="{73CDF406-D8AB-1246-B982-D12057EEB403}"/>
              </a:ext>
            </a:extLst>
          </p:cNvPr>
          <p:cNvSpPr/>
          <p:nvPr/>
        </p:nvSpPr>
        <p:spPr>
          <a:xfrm>
            <a:off x="3491883" y="5190965"/>
            <a:ext cx="1862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(6 </a:t>
            </a:r>
            <a:r>
              <a:rPr lang="de-DE" dirty="0"/>
              <a:t>∙ </a:t>
            </a:r>
            <a:r>
              <a:rPr lang="de-DE" dirty="0">
                <a:solidFill>
                  <a:srgbClr val="FF0000"/>
                </a:solidFill>
              </a:rPr>
              <a:t>4 </a:t>
            </a:r>
            <a:r>
              <a:rPr lang="de-DE" dirty="0"/>
              <a:t>+ </a:t>
            </a:r>
            <a:r>
              <a:rPr lang="sv-SE" dirty="0"/>
              <a:t>4 </a:t>
            </a:r>
            <a:r>
              <a:rPr lang="de-DE" dirty="0"/>
              <a:t>∙ </a:t>
            </a:r>
            <a:r>
              <a:rPr lang="de-DE" dirty="0">
                <a:solidFill>
                  <a:srgbClr val="0070C0"/>
                </a:solidFill>
              </a:rPr>
              <a:t>3</a:t>
            </a:r>
            <a:r>
              <a:rPr lang="de-DE" dirty="0"/>
              <a:t>) cm </a:t>
            </a:r>
            <a:r>
              <a:rPr lang="sv-SE" dirty="0"/>
              <a:t>=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xmlns="" id="{6086AB9E-1BEB-F442-B5DF-CEB132DA89B8}"/>
              </a:ext>
            </a:extLst>
          </p:cNvPr>
          <p:cNvSpPr/>
          <p:nvPr/>
        </p:nvSpPr>
        <p:spPr>
          <a:xfrm>
            <a:off x="5202876" y="5195858"/>
            <a:ext cx="1587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(24 + 12) cm =</a:t>
            </a:r>
            <a:endParaRPr lang="sv-SE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xmlns="" id="{47C3DDFB-5384-7A43-A9A3-CC481F3AE65E}"/>
              </a:ext>
            </a:extLst>
          </p:cNvPr>
          <p:cNvSpPr/>
          <p:nvPr/>
        </p:nvSpPr>
        <p:spPr>
          <a:xfrm>
            <a:off x="6604660" y="5186824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48 cm</a:t>
            </a:r>
            <a:endParaRPr lang="sv-SE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xmlns="" id="{87DF73BB-1579-534F-9FA1-8F6CE6CFC759}"/>
              </a:ext>
            </a:extLst>
          </p:cNvPr>
          <p:cNvSpPr txBox="1"/>
          <p:nvPr/>
        </p:nvSpPr>
        <p:spPr>
          <a:xfrm>
            <a:off x="2107055" y="6106163"/>
            <a:ext cx="162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(6</a:t>
            </a:r>
            <a:r>
              <a:rPr lang="sv-SE" i="1" dirty="0"/>
              <a:t>x</a:t>
            </a:r>
            <a:r>
              <a:rPr lang="sv-SE" dirty="0"/>
              <a:t> + 4</a:t>
            </a:r>
            <a:r>
              <a:rPr lang="sv-SE" i="1" dirty="0"/>
              <a:t>y</a:t>
            </a:r>
            <a:r>
              <a:rPr lang="sv-SE" dirty="0"/>
              <a:t>) cm =</a:t>
            </a:r>
            <a:endParaRPr lang="sv-SE" dirty="0">
              <a:latin typeface="Times New Roman"/>
              <a:cs typeface="Times New Roman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xmlns="" id="{9730747D-D981-304F-A643-AC6671F261A6}"/>
              </a:ext>
            </a:extLst>
          </p:cNvPr>
          <p:cNvSpPr/>
          <p:nvPr/>
        </p:nvSpPr>
        <p:spPr>
          <a:xfrm>
            <a:off x="3491883" y="6095546"/>
            <a:ext cx="2047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(6 </a:t>
            </a:r>
            <a:r>
              <a:rPr lang="de-DE" dirty="0"/>
              <a:t>∙ </a:t>
            </a:r>
            <a:r>
              <a:rPr lang="de-DE" dirty="0">
                <a:solidFill>
                  <a:srgbClr val="FF0000"/>
                </a:solidFill>
              </a:rPr>
              <a:t>11</a:t>
            </a:r>
            <a:r>
              <a:rPr lang="de-DE" dirty="0"/>
              <a:t> + </a:t>
            </a:r>
            <a:r>
              <a:rPr lang="sv-SE" dirty="0"/>
              <a:t>4 </a:t>
            </a:r>
            <a:r>
              <a:rPr lang="de-DE" dirty="0"/>
              <a:t>∙ </a:t>
            </a:r>
            <a:r>
              <a:rPr lang="de-DE" dirty="0">
                <a:solidFill>
                  <a:srgbClr val="0070C0"/>
                </a:solidFill>
              </a:rPr>
              <a:t>7</a:t>
            </a:r>
            <a:r>
              <a:rPr lang="de-DE" dirty="0"/>
              <a:t>) cm </a:t>
            </a:r>
            <a:r>
              <a:rPr lang="sv-SE" dirty="0"/>
              <a:t>=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xmlns="" id="{F7144214-41A2-9E48-8B26-18A27E388627}"/>
              </a:ext>
            </a:extLst>
          </p:cNvPr>
          <p:cNvSpPr/>
          <p:nvPr/>
        </p:nvSpPr>
        <p:spPr>
          <a:xfrm>
            <a:off x="5354117" y="6079116"/>
            <a:ext cx="1587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(66 + 28) cm =</a:t>
            </a:r>
            <a:endParaRPr lang="sv-SE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xmlns="" id="{B73C85A2-7AA4-9242-B4B0-6F0A9DCCFBC5}"/>
              </a:ext>
            </a:extLst>
          </p:cNvPr>
          <p:cNvSpPr/>
          <p:nvPr/>
        </p:nvSpPr>
        <p:spPr>
          <a:xfrm>
            <a:off x="6751919" y="6080864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94 cm</a:t>
            </a:r>
            <a:endParaRPr lang="sv-SE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xmlns="" id="{2E9EA9BA-5DA6-B84E-A439-C801967CE6D1}"/>
              </a:ext>
            </a:extLst>
          </p:cNvPr>
          <p:cNvSpPr txBox="1"/>
          <p:nvPr/>
        </p:nvSpPr>
        <p:spPr>
          <a:xfrm>
            <a:off x="3211618" y="2793016"/>
            <a:ext cx="367504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 Teckna algebraiska uttryck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xmlns="" id="{8069ED16-E20A-1E43-AC4F-061FF94133F8}"/>
              </a:ext>
            </a:extLst>
          </p:cNvPr>
          <p:cNvSpPr txBox="1"/>
          <p:nvPr/>
        </p:nvSpPr>
        <p:spPr>
          <a:xfrm>
            <a:off x="3274266" y="4454517"/>
            <a:ext cx="241175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 Värdet av ett uttryck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xmlns="" id="{4F28701C-6FE1-944D-A987-3B850FBE6256}"/>
              </a:ext>
            </a:extLst>
          </p:cNvPr>
          <p:cNvGrpSpPr/>
          <p:nvPr/>
        </p:nvGrpSpPr>
        <p:grpSpPr>
          <a:xfrm>
            <a:off x="6547299" y="2542346"/>
            <a:ext cx="2464963" cy="656782"/>
            <a:chOff x="6072150" y="4017045"/>
            <a:chExt cx="2464963" cy="656782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xmlns="" id="{3160C6FA-A1FC-E746-A266-35ED89031C23}"/>
                </a:ext>
              </a:extLst>
            </p:cNvPr>
            <p:cNvSpPr txBox="1"/>
            <p:nvPr/>
          </p:nvSpPr>
          <p:spPr>
            <a:xfrm>
              <a:off x="6276770" y="4017045"/>
              <a:ext cx="2260343" cy="369332"/>
            </a:xfrm>
            <a:prstGeom prst="rect">
              <a:avLst/>
            </a:prstGeom>
            <a:noFill/>
            <a:ln w="19050">
              <a:solidFill>
                <a:srgbClr val="A6000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6</a:t>
              </a:r>
              <a:r>
                <a:rPr lang="sv-SE" i="1" dirty="0"/>
                <a:t>x </a:t>
              </a:r>
              <a:r>
                <a:rPr lang="sv-SE" dirty="0"/>
                <a:t>=</a:t>
              </a:r>
              <a:r>
                <a:rPr lang="sv-SE" i="1" dirty="0"/>
                <a:t> </a:t>
              </a:r>
              <a:r>
                <a:rPr lang="sv-SE" dirty="0"/>
                <a:t>6 </a:t>
              </a:r>
              <a:r>
                <a:rPr lang="de-DE" dirty="0"/>
                <a:t>∙ </a:t>
              </a:r>
              <a:r>
                <a:rPr lang="de-DE" i="1" dirty="0"/>
                <a:t>x </a:t>
              </a:r>
              <a:r>
                <a:rPr lang="de-DE" dirty="0"/>
                <a:t>och</a:t>
              </a:r>
              <a:r>
                <a:rPr lang="de-DE" i="1" dirty="0"/>
                <a:t> </a:t>
              </a:r>
              <a:r>
                <a:rPr lang="sv-SE" dirty="0"/>
                <a:t>4</a:t>
              </a:r>
              <a:r>
                <a:rPr lang="sv-SE" i="1" dirty="0"/>
                <a:t>y </a:t>
              </a:r>
              <a:r>
                <a:rPr lang="sv-SE" dirty="0"/>
                <a:t>= 4 </a:t>
              </a:r>
              <a:r>
                <a:rPr lang="de-DE" dirty="0"/>
                <a:t>∙ </a:t>
              </a:r>
              <a:r>
                <a:rPr lang="de-DE" i="1" dirty="0" err="1"/>
                <a:t>y</a:t>
              </a:r>
              <a:r>
                <a:rPr lang="sv-SE" dirty="0"/>
                <a:t> </a:t>
              </a:r>
              <a:r>
                <a:rPr lang="de-DE" i="1" dirty="0"/>
                <a:t> </a:t>
              </a:r>
              <a:r>
                <a:rPr lang="de-DE" dirty="0"/>
                <a:t> </a:t>
              </a:r>
              <a:endParaRPr lang="sv-SE" b="1" dirty="0">
                <a:solidFill>
                  <a:srgbClr val="9E0204"/>
                </a:solidFill>
              </a:endParaRPr>
            </a:p>
          </p:txBody>
        </p:sp>
        <p:cxnSp>
          <p:nvCxnSpPr>
            <p:cNvPr id="42" name="Rak pil 41">
              <a:extLst>
                <a:ext uri="{FF2B5EF4-FFF2-40B4-BE49-F238E27FC236}">
                  <a16:creationId xmlns:a16="http://schemas.microsoft.com/office/drawing/2014/main" xmlns="" id="{2B9A2443-2699-8E40-8D00-1C062F54F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2150" y="4383035"/>
              <a:ext cx="204620" cy="290792"/>
            </a:xfrm>
            <a:prstGeom prst="straightConnector1">
              <a:avLst/>
            </a:prstGeom>
            <a:ln w="19050">
              <a:solidFill>
                <a:srgbClr val="A6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xmlns="" id="{EA5E3E97-22C7-C748-B67A-16C22C87C84D}"/>
              </a:ext>
            </a:extLst>
          </p:cNvPr>
          <p:cNvGrpSpPr/>
          <p:nvPr/>
        </p:nvGrpSpPr>
        <p:grpSpPr>
          <a:xfrm>
            <a:off x="3399235" y="778839"/>
            <a:ext cx="3035660" cy="2077686"/>
            <a:chOff x="267022" y="747627"/>
            <a:chExt cx="3035660" cy="2077686"/>
          </a:xfrm>
        </p:grpSpPr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xmlns="" id="{0829915E-58C8-E24B-A716-CEF9E80B8E4E}"/>
                </a:ext>
              </a:extLst>
            </p:cNvPr>
            <p:cNvGrpSpPr/>
            <p:nvPr/>
          </p:nvGrpSpPr>
          <p:grpSpPr>
            <a:xfrm>
              <a:off x="1412077" y="1323786"/>
              <a:ext cx="1890605" cy="1501527"/>
              <a:chOff x="1327758" y="1355791"/>
              <a:chExt cx="1890605" cy="1501527"/>
            </a:xfrm>
          </p:grpSpPr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xmlns="" id="{34EF963F-7403-FF46-8EC2-B9BC778C707B}"/>
                  </a:ext>
                </a:extLst>
              </p:cNvPr>
              <p:cNvSpPr/>
              <p:nvPr/>
            </p:nvSpPr>
            <p:spPr>
              <a:xfrm>
                <a:off x="1327758" y="2487986"/>
                <a:ext cx="4010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3</a:t>
                </a:r>
                <a:r>
                  <a:rPr lang="sv-SE" i="1" dirty="0"/>
                  <a:t>x</a:t>
                </a:r>
                <a:endParaRPr lang="sv-SE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EEE69A62-3903-114C-9878-987EECD6A6DE}"/>
                  </a:ext>
                </a:extLst>
              </p:cNvPr>
              <p:cNvSpPr/>
              <p:nvPr/>
            </p:nvSpPr>
            <p:spPr>
              <a:xfrm>
                <a:off x="2817291" y="1355791"/>
                <a:ext cx="4010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2</a:t>
                </a:r>
                <a:r>
                  <a:rPr lang="sv-SE" i="1" dirty="0"/>
                  <a:t>y</a:t>
                </a:r>
                <a:endParaRPr lang="sv-SE" dirty="0"/>
              </a:p>
            </p:txBody>
          </p:sp>
        </p:grp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xmlns="" id="{8B02D4AE-3EFD-FD4C-A278-1A0837442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71" b="11250"/>
            <a:stretch/>
          </p:blipFill>
          <p:spPr>
            <a:xfrm>
              <a:off x="267022" y="747627"/>
              <a:ext cx="2581002" cy="16891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939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4" grpId="0"/>
      <p:bldP spid="5" grpId="0"/>
      <p:bldP spid="23" grpId="0"/>
      <p:bldP spid="27" grpId="0"/>
      <p:bldP spid="28" grpId="0"/>
      <p:bldP spid="29" grpId="0"/>
      <p:bldP spid="31" grpId="0"/>
      <p:bldP spid="32" grpId="0"/>
      <p:bldP spid="33" grpId="0"/>
      <p:bldP spid="34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FC76F689-6898-0848-8E1C-9BDC4B906A44}"/>
              </a:ext>
            </a:extLst>
          </p:cNvPr>
          <p:cNvSpPr txBox="1"/>
          <p:nvPr/>
        </p:nvSpPr>
        <p:spPr>
          <a:xfrm>
            <a:off x="2743200" y="4810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Tänk på ett tal 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BE005651-55A0-334D-A1CB-446667D4C530}"/>
              </a:ext>
            </a:extLst>
          </p:cNvPr>
          <p:cNvSpPr txBox="1"/>
          <p:nvPr/>
        </p:nvSpPr>
        <p:spPr>
          <a:xfrm>
            <a:off x="2743200" y="908139"/>
            <a:ext cx="3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Multiplicera talet med 4 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C6AEF5DC-510F-4949-B6ED-E89B689880FF}"/>
              </a:ext>
            </a:extLst>
          </p:cNvPr>
          <p:cNvSpPr txBox="1"/>
          <p:nvPr/>
        </p:nvSpPr>
        <p:spPr>
          <a:xfrm>
            <a:off x="2743200" y="1325837"/>
            <a:ext cx="3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Addera med 12  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F24B025E-4826-714B-BF1F-E09D418A9FB3}"/>
              </a:ext>
            </a:extLst>
          </p:cNvPr>
          <p:cNvSpPr txBox="1"/>
          <p:nvPr/>
        </p:nvSpPr>
        <p:spPr>
          <a:xfrm>
            <a:off x="2743200" y="1717561"/>
            <a:ext cx="3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Dividera med 2 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87ADDA30-A164-7040-A65D-857D8CF78937}"/>
              </a:ext>
            </a:extLst>
          </p:cNvPr>
          <p:cNvSpPr txBox="1"/>
          <p:nvPr/>
        </p:nvSpPr>
        <p:spPr>
          <a:xfrm>
            <a:off x="2743200" y="2571811"/>
            <a:ext cx="3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Dividera med 2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A45A0910-B705-6642-BC09-8555CF2BE74F}"/>
              </a:ext>
            </a:extLst>
          </p:cNvPr>
          <p:cNvSpPr txBox="1"/>
          <p:nvPr/>
        </p:nvSpPr>
        <p:spPr>
          <a:xfrm>
            <a:off x="2743200" y="2144686"/>
            <a:ext cx="3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Subtrahera med 6   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B0B12CE4-3CB4-4144-851D-81D77A2C0BE5}"/>
              </a:ext>
            </a:extLst>
          </p:cNvPr>
          <p:cNvSpPr txBox="1"/>
          <p:nvPr/>
        </p:nvSpPr>
        <p:spPr>
          <a:xfrm>
            <a:off x="351041" y="481014"/>
            <a:ext cx="183752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Exempel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xmlns="" id="{4568CA64-6FF9-F343-84F5-75668E9BCF43}"/>
              </a:ext>
            </a:extLst>
          </p:cNvPr>
          <p:cNvSpPr txBox="1"/>
          <p:nvPr/>
        </p:nvSpPr>
        <p:spPr>
          <a:xfrm>
            <a:off x="1434681" y="3429000"/>
            <a:ext cx="483120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E0204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Visa med hjälp av en variabel att du alltid kommer fram till samma tal som du tänkte på från början.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8F41F607-AF21-A14F-8798-04CA971D8532}"/>
              </a:ext>
            </a:extLst>
          </p:cNvPr>
          <p:cNvSpPr txBox="1"/>
          <p:nvPr/>
        </p:nvSpPr>
        <p:spPr>
          <a:xfrm>
            <a:off x="6671872" y="524387"/>
            <a:ext cx="5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9E0204"/>
                </a:solidFill>
              </a:rPr>
              <a:t>  x</a:t>
            </a:r>
            <a:endParaRPr lang="sv-SE" dirty="0">
              <a:solidFill>
                <a:srgbClr val="9E0204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BFDFBB71-A4A3-8242-B894-5779EC4B2885}"/>
              </a:ext>
            </a:extLst>
          </p:cNvPr>
          <p:cNvSpPr txBox="1"/>
          <p:nvPr/>
        </p:nvSpPr>
        <p:spPr>
          <a:xfrm>
            <a:off x="6671872" y="908139"/>
            <a:ext cx="5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0204"/>
                </a:solidFill>
              </a:rPr>
              <a:t>4</a:t>
            </a:r>
            <a:r>
              <a:rPr lang="sv-SE" i="1" dirty="0">
                <a:solidFill>
                  <a:srgbClr val="9E0204"/>
                </a:solidFill>
              </a:rPr>
              <a:t>x</a:t>
            </a:r>
            <a:endParaRPr lang="sv-SE" dirty="0">
              <a:solidFill>
                <a:srgbClr val="9E0204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xmlns="" id="{99B35688-74E1-0149-BE97-6089A2583E57}"/>
              </a:ext>
            </a:extLst>
          </p:cNvPr>
          <p:cNvSpPr txBox="1"/>
          <p:nvPr/>
        </p:nvSpPr>
        <p:spPr>
          <a:xfrm>
            <a:off x="6671871" y="1319388"/>
            <a:ext cx="112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0204"/>
                </a:solidFill>
              </a:rPr>
              <a:t>4</a:t>
            </a:r>
            <a:r>
              <a:rPr lang="sv-SE" i="1" dirty="0">
                <a:solidFill>
                  <a:srgbClr val="9E0204"/>
                </a:solidFill>
              </a:rPr>
              <a:t>x </a:t>
            </a:r>
            <a:r>
              <a:rPr lang="sv-SE" dirty="0">
                <a:solidFill>
                  <a:srgbClr val="9E0204"/>
                </a:solidFill>
              </a:rPr>
              <a:t>+ 12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xmlns="" id="{FBC8FBDA-7FF3-CE41-95B2-144126E8D79E}"/>
              </a:ext>
            </a:extLst>
          </p:cNvPr>
          <p:cNvSpPr txBox="1"/>
          <p:nvPr/>
        </p:nvSpPr>
        <p:spPr>
          <a:xfrm>
            <a:off x="6671871" y="1717561"/>
            <a:ext cx="112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0204"/>
                </a:solidFill>
              </a:rPr>
              <a:t>2</a:t>
            </a:r>
            <a:r>
              <a:rPr lang="sv-SE" i="1" dirty="0">
                <a:solidFill>
                  <a:srgbClr val="9E0204"/>
                </a:solidFill>
              </a:rPr>
              <a:t>x </a:t>
            </a:r>
            <a:r>
              <a:rPr lang="sv-SE" dirty="0">
                <a:solidFill>
                  <a:srgbClr val="9E0204"/>
                </a:solidFill>
              </a:rPr>
              <a:t>+ 6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xmlns="" id="{EEA73849-6DF2-8A4D-8825-87FC3F57F9CA}"/>
              </a:ext>
            </a:extLst>
          </p:cNvPr>
          <p:cNvSpPr txBox="1"/>
          <p:nvPr/>
        </p:nvSpPr>
        <p:spPr>
          <a:xfrm>
            <a:off x="6671871" y="2141697"/>
            <a:ext cx="112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0204"/>
                </a:solidFill>
              </a:rPr>
              <a:t>2</a:t>
            </a:r>
            <a:r>
              <a:rPr lang="sv-SE" i="1" dirty="0">
                <a:solidFill>
                  <a:srgbClr val="9E0204"/>
                </a:solidFill>
              </a:rPr>
              <a:t>x</a:t>
            </a:r>
            <a:endParaRPr lang="sv-SE" dirty="0">
              <a:solidFill>
                <a:srgbClr val="9E0204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xmlns="" id="{3E382D08-DA20-DD42-9DBD-361C697CEA27}"/>
              </a:ext>
            </a:extLst>
          </p:cNvPr>
          <p:cNvSpPr txBox="1"/>
          <p:nvPr/>
        </p:nvSpPr>
        <p:spPr>
          <a:xfrm>
            <a:off x="6671871" y="2504358"/>
            <a:ext cx="112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9E0204"/>
                </a:solidFill>
              </a:rPr>
              <a:t>  x</a:t>
            </a:r>
            <a:endParaRPr lang="sv-SE" dirty="0">
              <a:solidFill>
                <a:srgbClr val="9E02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0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CCA92127-7FF2-864C-990B-EA520189379E}"/>
              </a:ext>
            </a:extLst>
          </p:cNvPr>
          <p:cNvSpPr/>
          <p:nvPr/>
        </p:nvSpPr>
        <p:spPr>
          <a:xfrm>
            <a:off x="4152476" y="65362"/>
            <a:ext cx="1148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Mönster </a:t>
            </a:r>
            <a:endParaRPr lang="sv-SE" sz="20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9B854BEE-659B-5242-9420-CF40CAA26D22}"/>
              </a:ext>
            </a:extLst>
          </p:cNvPr>
          <p:cNvSpPr/>
          <p:nvPr/>
        </p:nvSpPr>
        <p:spPr>
          <a:xfrm>
            <a:off x="358625" y="1468342"/>
            <a:ext cx="8028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Antalet stickor som behövs för att bygga trianglarna bildar ett </a:t>
            </a:r>
            <a:r>
              <a:rPr lang="sv-SE" i="1" dirty="0"/>
              <a:t>mönster</a:t>
            </a:r>
            <a:r>
              <a:rPr lang="sv-SE" dirty="0"/>
              <a:t>:</a:t>
            </a:r>
            <a:r>
              <a:rPr lang="sv-SE" i="1" dirty="0"/>
              <a:t> </a:t>
            </a:r>
            <a:r>
              <a:rPr lang="sv-SE" sz="2800" b="1" dirty="0">
                <a:solidFill>
                  <a:srgbClr val="7030A0"/>
                </a:solidFill>
              </a:rPr>
              <a:t>3, 5, 7…</a:t>
            </a:r>
            <a:endParaRPr lang="sv-SE" i="1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4E6D3662-F652-AC49-859E-90A42D991CF7}"/>
              </a:ext>
            </a:extLst>
          </p:cNvPr>
          <p:cNvSpPr/>
          <p:nvPr/>
        </p:nvSpPr>
        <p:spPr>
          <a:xfrm>
            <a:off x="3236943" y="1975981"/>
            <a:ext cx="2979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Mönstret har  differensen </a:t>
            </a:r>
            <a:r>
              <a:rPr lang="sv-SE" b="1" dirty="0">
                <a:solidFill>
                  <a:srgbClr val="9F0002"/>
                </a:solidFill>
              </a:rPr>
              <a:t>2</a:t>
            </a:r>
            <a:r>
              <a:rPr lang="sv-SE" dirty="0"/>
              <a:t>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xmlns="" id="{69BE3F9F-EE7B-8940-85EF-CA450CDD37F3}"/>
              </a:ext>
            </a:extLst>
          </p:cNvPr>
          <p:cNvSpPr/>
          <p:nvPr/>
        </p:nvSpPr>
        <p:spPr>
          <a:xfrm>
            <a:off x="688824" y="2473126"/>
            <a:ext cx="7916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försöker få fram första antalet i mönstret genom att beräkna 2 · 1 = 2, så </a:t>
            </a:r>
          </a:p>
          <a:p>
            <a:r>
              <a:rPr lang="sv-SE" dirty="0"/>
              <a:t>märker vi att det inte stämmer. Vi måste </a:t>
            </a:r>
            <a:r>
              <a:rPr lang="sv-SE" dirty="0">
                <a:solidFill>
                  <a:srgbClr val="0070C0"/>
                </a:solidFill>
              </a:rPr>
              <a:t>addera med 1 </a:t>
            </a:r>
            <a:r>
              <a:rPr lang="sv-SE" dirty="0"/>
              <a:t>för att få den första figuren.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xmlns="" id="{92668CE5-186C-9A4F-8DF7-2C1B6C8631B4}"/>
              </a:ext>
            </a:extLst>
          </p:cNvPr>
          <p:cNvSpPr/>
          <p:nvPr/>
        </p:nvSpPr>
        <p:spPr>
          <a:xfrm>
            <a:off x="1019025" y="3276906"/>
            <a:ext cx="7256185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Vilket figur som helst, figur 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dirty="0"/>
              <a:t>, i mönstret, kan tecknas med uttrycket </a:t>
            </a:r>
            <a:r>
              <a:rPr lang="sv-SE" dirty="0">
                <a:solidFill>
                  <a:srgbClr val="9F0002"/>
                </a:solidFill>
              </a:rPr>
              <a:t>2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dirty="0"/>
              <a:t> + </a:t>
            </a:r>
            <a:r>
              <a:rPr lang="sv-SE" dirty="0">
                <a:solidFill>
                  <a:srgbClr val="00B0F0"/>
                </a:solidFill>
              </a:rPr>
              <a:t>1</a:t>
            </a:r>
            <a:r>
              <a:rPr lang="sv-SE" dirty="0"/>
              <a:t>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xmlns="" id="{A387D481-9A6A-BC4A-9D55-400D4C0B903F}"/>
              </a:ext>
            </a:extLst>
          </p:cNvPr>
          <p:cNvSpPr/>
          <p:nvPr/>
        </p:nvSpPr>
        <p:spPr>
          <a:xfrm>
            <a:off x="1488937" y="3818312"/>
            <a:ext cx="6475535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F0002"/>
                </a:solidFill>
              </a:rPr>
              <a:t>2</a:t>
            </a:r>
            <a:r>
              <a:rPr lang="sv-SE" i="1" dirty="0">
                <a:solidFill>
                  <a:srgbClr val="00B050"/>
                </a:solidFill>
              </a:rPr>
              <a:t>n</a:t>
            </a:r>
            <a:r>
              <a:rPr lang="sv-SE" dirty="0"/>
              <a:t> är uttryckets </a:t>
            </a:r>
            <a:r>
              <a:rPr lang="sv-SE" b="1" i="1" dirty="0">
                <a:solidFill>
                  <a:srgbClr val="7030A0"/>
                </a:solidFill>
              </a:rPr>
              <a:t>variabelterm</a:t>
            </a:r>
            <a:r>
              <a:rPr lang="sv-SE" dirty="0"/>
              <a:t> och talet </a:t>
            </a:r>
            <a:r>
              <a:rPr lang="sv-SE" dirty="0">
                <a:solidFill>
                  <a:srgbClr val="00B0F0"/>
                </a:solidFill>
              </a:rPr>
              <a:t>1</a:t>
            </a:r>
            <a:r>
              <a:rPr lang="sv-SE" dirty="0"/>
              <a:t> är uttryckets </a:t>
            </a:r>
            <a:r>
              <a:rPr lang="sv-SE" b="1" i="1" dirty="0">
                <a:solidFill>
                  <a:srgbClr val="7030A0"/>
                </a:solidFill>
              </a:rPr>
              <a:t>sifferterm</a:t>
            </a:r>
            <a:r>
              <a:rPr lang="sv-SE" dirty="0"/>
              <a:t>.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xmlns="" id="{EACC07E9-787B-5F42-A6E3-BB7C81A034C7}"/>
              </a:ext>
            </a:extLst>
          </p:cNvPr>
          <p:cNvSpPr/>
          <p:nvPr/>
        </p:nvSpPr>
        <p:spPr>
          <a:xfrm>
            <a:off x="5800212" y="5151715"/>
            <a:ext cx="1306615" cy="70658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dirty="0"/>
              <a:t>2</a:t>
            </a:r>
            <a:r>
              <a:rPr lang="sv-SE" sz="2800" i="1" dirty="0"/>
              <a:t>n </a:t>
            </a:r>
            <a:r>
              <a:rPr lang="sv-SE" sz="2800" dirty="0"/>
              <a:t>+ 1</a:t>
            </a:r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xmlns="" id="{45156D22-A9D8-6F44-989C-354C0E482F96}"/>
              </a:ext>
            </a:extLst>
          </p:cNvPr>
          <p:cNvGrpSpPr/>
          <p:nvPr/>
        </p:nvGrpSpPr>
        <p:grpSpPr>
          <a:xfrm>
            <a:off x="5369393" y="5683463"/>
            <a:ext cx="1153392" cy="864816"/>
            <a:chOff x="5646506" y="3947673"/>
            <a:chExt cx="1153392" cy="864816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xmlns="" id="{B283BA86-CD7E-2A40-BB17-5EF1215631AA}"/>
                </a:ext>
              </a:extLst>
            </p:cNvPr>
            <p:cNvSpPr/>
            <p:nvPr/>
          </p:nvSpPr>
          <p:spPr>
            <a:xfrm>
              <a:off x="5646506" y="4482950"/>
              <a:ext cx="1153392" cy="329539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/>
                <a:t>Variabelterm</a:t>
              </a:r>
            </a:p>
          </p:txBody>
        </p:sp>
        <p:cxnSp>
          <p:nvCxnSpPr>
            <p:cNvPr id="37" name="Rak pil 36">
              <a:extLst>
                <a:ext uri="{FF2B5EF4-FFF2-40B4-BE49-F238E27FC236}">
                  <a16:creationId xmlns:a16="http://schemas.microsoft.com/office/drawing/2014/main" xmlns="" id="{C4B333C1-DB49-EC47-97DB-AE91D72EA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121" y="3947673"/>
              <a:ext cx="274296" cy="53997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xmlns="" id="{D303C1F0-9144-4843-AB62-2A8C9E4154B2}"/>
              </a:ext>
            </a:extLst>
          </p:cNvPr>
          <p:cNvGrpSpPr/>
          <p:nvPr/>
        </p:nvGrpSpPr>
        <p:grpSpPr>
          <a:xfrm>
            <a:off x="6848241" y="5643774"/>
            <a:ext cx="915853" cy="904505"/>
            <a:chOff x="7166263" y="3927672"/>
            <a:chExt cx="915853" cy="904505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xmlns="" id="{24930901-AB3D-2D48-AA43-3E92B91A3F1B}"/>
                </a:ext>
              </a:extLst>
            </p:cNvPr>
            <p:cNvSpPr/>
            <p:nvPr/>
          </p:nvSpPr>
          <p:spPr>
            <a:xfrm>
              <a:off x="7166263" y="4502638"/>
              <a:ext cx="915853" cy="329539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/>
                <a:t>Sifferterm</a:t>
              </a:r>
            </a:p>
          </p:txBody>
        </p:sp>
        <p:cxnSp>
          <p:nvCxnSpPr>
            <p:cNvPr id="40" name="Rak pil 39">
              <a:extLst>
                <a:ext uri="{FF2B5EF4-FFF2-40B4-BE49-F238E27FC236}">
                  <a16:creationId xmlns:a16="http://schemas.microsoft.com/office/drawing/2014/main" xmlns="" id="{6CEA7245-84A8-764F-B683-6E97D8BBD7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66263" y="3927672"/>
              <a:ext cx="413901" cy="574487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Grupp 47">
            <a:extLst>
              <a:ext uri="{FF2B5EF4-FFF2-40B4-BE49-F238E27FC236}">
                <a16:creationId xmlns:a16="http://schemas.microsoft.com/office/drawing/2014/main" xmlns="" id="{E667E957-77D5-2D49-9F43-AE84AB4BE809}"/>
              </a:ext>
            </a:extLst>
          </p:cNvPr>
          <p:cNvGrpSpPr/>
          <p:nvPr/>
        </p:nvGrpSpPr>
        <p:grpSpPr>
          <a:xfrm>
            <a:off x="5154224" y="4472687"/>
            <a:ext cx="912274" cy="899089"/>
            <a:chOff x="7166263" y="4502638"/>
            <a:chExt cx="912274" cy="899089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67E0DB87-4E00-E74E-A84D-72F9C4DC63F1}"/>
                </a:ext>
              </a:extLst>
            </p:cNvPr>
            <p:cNvSpPr/>
            <p:nvPr/>
          </p:nvSpPr>
          <p:spPr>
            <a:xfrm>
              <a:off x="7166263" y="4502638"/>
              <a:ext cx="912274" cy="3295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i="1" dirty="0"/>
                <a:t>Differens</a:t>
              </a:r>
            </a:p>
          </p:txBody>
        </p:sp>
        <p:cxnSp>
          <p:nvCxnSpPr>
            <p:cNvPr id="50" name="Rak pil 49">
              <a:extLst>
                <a:ext uri="{FF2B5EF4-FFF2-40B4-BE49-F238E27FC236}">
                  <a16:creationId xmlns:a16="http://schemas.microsoft.com/office/drawing/2014/main" xmlns="" id="{78DC0442-F331-4C44-8816-699821859F24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>
              <a:off x="7622400" y="4832177"/>
              <a:ext cx="425907" cy="5695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xmlns="" id="{A9F698E7-B835-B940-9C30-99DC41E2CB63}"/>
              </a:ext>
            </a:extLst>
          </p:cNvPr>
          <p:cNvGrpSpPr/>
          <p:nvPr/>
        </p:nvGrpSpPr>
        <p:grpSpPr>
          <a:xfrm>
            <a:off x="6332783" y="4512489"/>
            <a:ext cx="1230181" cy="907952"/>
            <a:chOff x="6848356" y="4502638"/>
            <a:chExt cx="1230181" cy="907952"/>
          </a:xfrm>
        </p:grpSpPr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0787A611-53B1-C142-A213-74026CB81B74}"/>
                </a:ext>
              </a:extLst>
            </p:cNvPr>
            <p:cNvSpPr/>
            <p:nvPr/>
          </p:nvSpPr>
          <p:spPr>
            <a:xfrm>
              <a:off x="7166263" y="4502638"/>
              <a:ext cx="912274" cy="36789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200" i="1" dirty="0"/>
                <a:t>Talets nummer</a:t>
              </a:r>
            </a:p>
          </p:txBody>
        </p:sp>
        <p:cxnSp>
          <p:nvCxnSpPr>
            <p:cNvPr id="61" name="Rak pil 60">
              <a:extLst>
                <a:ext uri="{FF2B5EF4-FFF2-40B4-BE49-F238E27FC236}">
                  <a16:creationId xmlns:a16="http://schemas.microsoft.com/office/drawing/2014/main" xmlns="" id="{E602AC92-2C85-9944-966C-9268564C00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8356" y="4870537"/>
              <a:ext cx="317906" cy="54005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7" name="Rak 66">
            <a:extLst>
              <a:ext uri="{FF2B5EF4-FFF2-40B4-BE49-F238E27FC236}">
                <a16:creationId xmlns:a16="http://schemas.microsoft.com/office/drawing/2014/main" xmlns="" id="{0958B30B-91D4-3444-A0D9-5D3C62BF26BF}"/>
              </a:ext>
            </a:extLst>
          </p:cNvPr>
          <p:cNvCxnSpPr>
            <a:cxnSpLocks/>
          </p:cNvCxnSpPr>
          <p:nvPr/>
        </p:nvCxnSpPr>
        <p:spPr>
          <a:xfrm>
            <a:off x="6019825" y="5683463"/>
            <a:ext cx="31295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upp 1">
            <a:extLst>
              <a:ext uri="{FF2B5EF4-FFF2-40B4-BE49-F238E27FC236}">
                <a16:creationId xmlns:a16="http://schemas.microsoft.com/office/drawing/2014/main" xmlns="" id="{90E56E17-6A08-C649-8C21-BC940F887E6D}"/>
              </a:ext>
            </a:extLst>
          </p:cNvPr>
          <p:cNvGrpSpPr/>
          <p:nvPr/>
        </p:nvGrpSpPr>
        <p:grpSpPr>
          <a:xfrm>
            <a:off x="1525701" y="4512489"/>
            <a:ext cx="952456" cy="2213100"/>
            <a:chOff x="1562063" y="4132291"/>
            <a:chExt cx="952456" cy="2213100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xmlns="" id="{4E5D04BD-D0AE-E343-910D-CD01974A5BAE}"/>
                </a:ext>
              </a:extLst>
            </p:cNvPr>
            <p:cNvGrpSpPr/>
            <p:nvPr/>
          </p:nvGrpSpPr>
          <p:grpSpPr>
            <a:xfrm>
              <a:off x="1562063" y="4132291"/>
              <a:ext cx="949781" cy="2213100"/>
              <a:chOff x="2119385" y="4499568"/>
              <a:chExt cx="949781" cy="2213100"/>
            </a:xfrm>
          </p:grpSpPr>
          <p:pic>
            <p:nvPicPr>
              <p:cNvPr id="11" name="Bildobjekt 10">
                <a:extLst>
                  <a:ext uri="{FF2B5EF4-FFF2-40B4-BE49-F238E27FC236}">
                    <a16:creationId xmlns:a16="http://schemas.microsoft.com/office/drawing/2014/main" xmlns="" id="{EA2432A0-7911-3A4F-8EA3-D4EA6AB3FC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2591" r="68108"/>
              <a:stretch/>
            </p:blipFill>
            <p:spPr>
              <a:xfrm>
                <a:off x="2119387" y="4537928"/>
                <a:ext cx="949779" cy="2174740"/>
              </a:xfrm>
              <a:prstGeom prst="rect">
                <a:avLst/>
              </a:prstGeom>
            </p:spPr>
          </p:pic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F0930D1F-A46F-4F45-AA04-BC1885AE07B6}"/>
                  </a:ext>
                </a:extLst>
              </p:cNvPr>
              <p:cNvSpPr/>
              <p:nvPr/>
            </p:nvSpPr>
            <p:spPr>
              <a:xfrm>
                <a:off x="2119385" y="4499568"/>
                <a:ext cx="949779" cy="341771"/>
              </a:xfrm>
              <a:prstGeom prst="rect">
                <a:avLst/>
              </a:prstGeom>
              <a:solidFill>
                <a:srgbClr val="9BB4E3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>
                    <a:solidFill>
                      <a:schemeClr val="bg1"/>
                    </a:solidFill>
                  </a:rPr>
                  <a:t>nr</a:t>
                </a:r>
              </a:p>
            </p:txBody>
          </p:sp>
        </p:grp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xmlns="" id="{C73CA8F4-6D52-EA49-B43B-C680C820A53B}"/>
                </a:ext>
              </a:extLst>
            </p:cNvPr>
            <p:cNvSpPr/>
            <p:nvPr/>
          </p:nvSpPr>
          <p:spPr>
            <a:xfrm>
              <a:off x="1569740" y="4496200"/>
              <a:ext cx="934424" cy="341771"/>
            </a:xfrm>
            <a:prstGeom prst="rect">
              <a:avLst/>
            </a:prstGeom>
            <a:solidFill>
              <a:srgbClr val="CDD5F1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xmlns="" id="{9DC2275B-5352-3C44-9540-EAE38FC46444}"/>
                </a:ext>
              </a:extLst>
            </p:cNvPr>
            <p:cNvSpPr/>
            <p:nvPr/>
          </p:nvSpPr>
          <p:spPr>
            <a:xfrm>
              <a:off x="1569740" y="4869357"/>
              <a:ext cx="934424" cy="341771"/>
            </a:xfrm>
            <a:prstGeom prst="rect">
              <a:avLst/>
            </a:prstGeom>
            <a:solidFill>
              <a:srgbClr val="CDD5F1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xmlns="" id="{B2512A6F-105A-4B45-9770-F4885FCECF7E}"/>
                </a:ext>
              </a:extLst>
            </p:cNvPr>
            <p:cNvSpPr/>
            <p:nvPr/>
          </p:nvSpPr>
          <p:spPr>
            <a:xfrm>
              <a:off x="1569740" y="5242514"/>
              <a:ext cx="934424" cy="341771"/>
            </a:xfrm>
            <a:prstGeom prst="rect">
              <a:avLst/>
            </a:prstGeom>
            <a:solidFill>
              <a:srgbClr val="CDD5F1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xmlns="" id="{62DC6E47-134D-E445-846B-C5AF0888DD50}"/>
                </a:ext>
              </a:extLst>
            </p:cNvPr>
            <p:cNvSpPr/>
            <p:nvPr/>
          </p:nvSpPr>
          <p:spPr>
            <a:xfrm>
              <a:off x="1569740" y="5615671"/>
              <a:ext cx="934424" cy="341771"/>
            </a:xfrm>
            <a:prstGeom prst="rect">
              <a:avLst/>
            </a:prstGeom>
            <a:solidFill>
              <a:srgbClr val="CDD5F1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xmlns="" id="{7DB2975E-4E6F-4D43-991D-CB3926E17A53}"/>
                </a:ext>
              </a:extLst>
            </p:cNvPr>
            <p:cNvSpPr/>
            <p:nvPr/>
          </p:nvSpPr>
          <p:spPr>
            <a:xfrm>
              <a:off x="1564740" y="5983361"/>
              <a:ext cx="949779" cy="362030"/>
            </a:xfrm>
            <a:prstGeom prst="rect">
              <a:avLst/>
            </a:prstGeom>
            <a:solidFill>
              <a:srgbClr val="CDD5F1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xmlns="" id="{3E90C8E6-5B19-B940-A5D5-1F71D3E9AE3F}"/>
              </a:ext>
            </a:extLst>
          </p:cNvPr>
          <p:cNvGrpSpPr/>
          <p:nvPr/>
        </p:nvGrpSpPr>
        <p:grpSpPr>
          <a:xfrm>
            <a:off x="2480832" y="4515780"/>
            <a:ext cx="1633845" cy="2209809"/>
            <a:chOff x="2517194" y="4135582"/>
            <a:chExt cx="1633845" cy="2209809"/>
          </a:xfrm>
        </p:grpSpPr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xmlns="" id="{0C6CAC5C-9F14-AA45-AC6D-ED018FDF6F51}"/>
                </a:ext>
              </a:extLst>
            </p:cNvPr>
            <p:cNvGrpSpPr/>
            <p:nvPr/>
          </p:nvGrpSpPr>
          <p:grpSpPr>
            <a:xfrm>
              <a:off x="2517194" y="4135582"/>
              <a:ext cx="1633845" cy="2209809"/>
              <a:chOff x="5088807" y="4514246"/>
              <a:chExt cx="1633845" cy="2209809"/>
            </a:xfrm>
          </p:grpSpPr>
          <p:pic>
            <p:nvPicPr>
              <p:cNvPr id="15" name="Bildobjekt 14">
                <a:extLst>
                  <a:ext uri="{FF2B5EF4-FFF2-40B4-BE49-F238E27FC236}">
                    <a16:creationId xmlns:a16="http://schemas.microsoft.com/office/drawing/2014/main" xmlns="" id="{74DAF34F-375E-F845-AE0D-423A7E8BEE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1" t="1020" r="25395"/>
              <a:stretch/>
            </p:blipFill>
            <p:spPr>
              <a:xfrm>
                <a:off x="5101078" y="4514246"/>
                <a:ext cx="1621574" cy="2209809"/>
              </a:xfrm>
              <a:prstGeom prst="rect">
                <a:avLst/>
              </a:prstGeom>
            </p:spPr>
          </p:pic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10E0E255-4719-924D-887E-A0CAA670F1B7}"/>
                  </a:ext>
                </a:extLst>
              </p:cNvPr>
              <p:cNvSpPr/>
              <p:nvPr/>
            </p:nvSpPr>
            <p:spPr>
              <a:xfrm>
                <a:off x="5088807" y="4514247"/>
                <a:ext cx="1633844" cy="338540"/>
              </a:xfrm>
              <a:prstGeom prst="rect">
                <a:avLst/>
              </a:prstGeom>
              <a:solidFill>
                <a:srgbClr val="9BB4E3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>
                    <a:solidFill>
                      <a:schemeClr val="bg1"/>
                    </a:solidFill>
                  </a:rPr>
                  <a:t>Uttryck</a:t>
                </a:r>
              </a:p>
            </p:txBody>
          </p:sp>
        </p:grp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xmlns="" id="{6053CB59-3896-A541-9AE9-7E31183C4F3D}"/>
                </a:ext>
              </a:extLst>
            </p:cNvPr>
            <p:cNvSpPr/>
            <p:nvPr/>
          </p:nvSpPr>
          <p:spPr>
            <a:xfrm>
              <a:off x="2544652" y="4496709"/>
              <a:ext cx="1602863" cy="341771"/>
            </a:xfrm>
            <a:prstGeom prst="rect">
              <a:avLst/>
            </a:prstGeom>
            <a:solidFill>
              <a:srgbClr val="CDD5F1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xmlns="" id="{A4100AED-7BC2-384C-8173-129C71D9D52F}"/>
                </a:ext>
              </a:extLst>
            </p:cNvPr>
            <p:cNvSpPr/>
            <p:nvPr/>
          </p:nvSpPr>
          <p:spPr>
            <a:xfrm>
              <a:off x="2532684" y="4869357"/>
              <a:ext cx="1602863" cy="341771"/>
            </a:xfrm>
            <a:prstGeom prst="rect">
              <a:avLst/>
            </a:prstGeom>
            <a:solidFill>
              <a:srgbClr val="CDD5F1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xmlns="" id="{B78C3912-5904-6F49-B7AC-DF0D595827B6}"/>
                </a:ext>
              </a:extLst>
            </p:cNvPr>
            <p:cNvSpPr/>
            <p:nvPr/>
          </p:nvSpPr>
          <p:spPr>
            <a:xfrm>
              <a:off x="2536502" y="5240486"/>
              <a:ext cx="1602863" cy="341771"/>
            </a:xfrm>
            <a:prstGeom prst="rect">
              <a:avLst/>
            </a:prstGeom>
            <a:solidFill>
              <a:srgbClr val="CDD5F1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xmlns="" id="{6D08858A-C47F-E04D-93E7-20D2293D26A6}"/>
                </a:ext>
              </a:extLst>
            </p:cNvPr>
            <p:cNvSpPr/>
            <p:nvPr/>
          </p:nvSpPr>
          <p:spPr>
            <a:xfrm>
              <a:off x="2538188" y="5622052"/>
              <a:ext cx="1602863" cy="341771"/>
            </a:xfrm>
            <a:prstGeom prst="rect">
              <a:avLst/>
            </a:prstGeom>
            <a:solidFill>
              <a:srgbClr val="CDD5F1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221C43C5-80E3-A147-B08B-B12DD489E5C9}"/>
                </a:ext>
              </a:extLst>
            </p:cNvPr>
            <p:cNvSpPr/>
            <p:nvPr/>
          </p:nvSpPr>
          <p:spPr>
            <a:xfrm>
              <a:off x="2530128" y="5981910"/>
              <a:ext cx="1615375" cy="356908"/>
            </a:xfrm>
            <a:prstGeom prst="rect">
              <a:avLst/>
            </a:prstGeom>
            <a:solidFill>
              <a:srgbClr val="CDD5F1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xmlns="" id="{368EF9B2-A833-3244-8E83-5D345A27400D}"/>
              </a:ext>
            </a:extLst>
          </p:cNvPr>
          <p:cNvSpPr/>
          <p:nvPr/>
        </p:nvSpPr>
        <p:spPr>
          <a:xfrm>
            <a:off x="1788516" y="4922232"/>
            <a:ext cx="351865" cy="252004"/>
          </a:xfrm>
          <a:prstGeom prst="rect">
            <a:avLst/>
          </a:prstGeom>
          <a:solidFill>
            <a:srgbClr val="CDD5F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xmlns="" id="{A894162B-1DD0-354C-A8FF-174BFF539ECF}"/>
              </a:ext>
            </a:extLst>
          </p:cNvPr>
          <p:cNvSpPr/>
          <p:nvPr/>
        </p:nvSpPr>
        <p:spPr>
          <a:xfrm>
            <a:off x="1783364" y="5303659"/>
            <a:ext cx="351865" cy="252004"/>
          </a:xfrm>
          <a:prstGeom prst="rect">
            <a:avLst/>
          </a:prstGeom>
          <a:solidFill>
            <a:srgbClr val="CDD5F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xmlns="" id="{13102154-2539-1641-8709-587FB9DDAF6A}"/>
              </a:ext>
            </a:extLst>
          </p:cNvPr>
          <p:cNvSpPr/>
          <p:nvPr/>
        </p:nvSpPr>
        <p:spPr>
          <a:xfrm>
            <a:off x="1793156" y="5659298"/>
            <a:ext cx="351865" cy="252004"/>
          </a:xfrm>
          <a:prstGeom prst="rect">
            <a:avLst/>
          </a:prstGeom>
          <a:solidFill>
            <a:srgbClr val="CDD5F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xmlns="" id="{38F57DB5-0347-0448-83DA-6307FAEAD1AD}"/>
              </a:ext>
            </a:extLst>
          </p:cNvPr>
          <p:cNvSpPr/>
          <p:nvPr/>
        </p:nvSpPr>
        <p:spPr>
          <a:xfrm>
            <a:off x="1793156" y="6047133"/>
            <a:ext cx="351865" cy="252004"/>
          </a:xfrm>
          <a:prstGeom prst="rect">
            <a:avLst/>
          </a:prstGeom>
          <a:solidFill>
            <a:srgbClr val="CDD5F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xmlns="" id="{4C089363-BF26-6347-91FC-5FDDA29D1460}"/>
              </a:ext>
            </a:extLst>
          </p:cNvPr>
          <p:cNvSpPr/>
          <p:nvPr/>
        </p:nvSpPr>
        <p:spPr>
          <a:xfrm>
            <a:off x="1804215" y="6418262"/>
            <a:ext cx="351865" cy="252004"/>
          </a:xfrm>
          <a:prstGeom prst="rect">
            <a:avLst/>
          </a:prstGeom>
          <a:solidFill>
            <a:srgbClr val="CDD5F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i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xmlns="" id="{787D919B-0A41-B04F-A057-C9E6A96FEE7D}"/>
              </a:ext>
            </a:extLst>
          </p:cNvPr>
          <p:cNvSpPr/>
          <p:nvPr/>
        </p:nvSpPr>
        <p:spPr>
          <a:xfrm>
            <a:off x="2650345" y="4933781"/>
            <a:ext cx="1287086" cy="252004"/>
          </a:xfrm>
          <a:prstGeom prst="rect">
            <a:avLst/>
          </a:prstGeom>
          <a:solidFill>
            <a:srgbClr val="CDD5F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2 · 1 + 1 = 3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xmlns="" id="{501B1CA9-D3C6-C64B-92C6-A86ABD89437E}"/>
              </a:ext>
            </a:extLst>
          </p:cNvPr>
          <p:cNvSpPr/>
          <p:nvPr/>
        </p:nvSpPr>
        <p:spPr>
          <a:xfrm>
            <a:off x="2588981" y="5289134"/>
            <a:ext cx="1392906" cy="252004"/>
          </a:xfrm>
          <a:prstGeom prst="rect">
            <a:avLst/>
          </a:prstGeom>
          <a:solidFill>
            <a:srgbClr val="CDD5F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2 · 2 + 1 = 5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xmlns="" id="{E4BE85A7-D87E-4241-805C-2AFF20C187EC}"/>
              </a:ext>
            </a:extLst>
          </p:cNvPr>
          <p:cNvSpPr/>
          <p:nvPr/>
        </p:nvSpPr>
        <p:spPr>
          <a:xfrm>
            <a:off x="2597435" y="5666329"/>
            <a:ext cx="1392906" cy="252004"/>
          </a:xfrm>
          <a:prstGeom prst="rect">
            <a:avLst/>
          </a:prstGeom>
          <a:solidFill>
            <a:srgbClr val="CDD5F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2 · 3 + 1 = 7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xmlns="" id="{0FC7753D-80BE-2243-B020-3C24C9BD1232}"/>
              </a:ext>
            </a:extLst>
          </p:cNvPr>
          <p:cNvSpPr/>
          <p:nvPr/>
        </p:nvSpPr>
        <p:spPr>
          <a:xfrm>
            <a:off x="2597435" y="6053761"/>
            <a:ext cx="1392906" cy="252004"/>
          </a:xfrm>
          <a:prstGeom prst="rect">
            <a:avLst/>
          </a:prstGeom>
          <a:solidFill>
            <a:srgbClr val="CDD5F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2 · 4 + 1 = 9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xmlns="" id="{F4711400-3407-284C-9A04-F0A1B5E16072}"/>
              </a:ext>
            </a:extLst>
          </p:cNvPr>
          <p:cNvSpPr/>
          <p:nvPr/>
        </p:nvSpPr>
        <p:spPr>
          <a:xfrm>
            <a:off x="2575042" y="6425890"/>
            <a:ext cx="1265348" cy="252004"/>
          </a:xfrm>
          <a:prstGeom prst="rect">
            <a:avLst/>
          </a:prstGeom>
          <a:solidFill>
            <a:srgbClr val="CDD5F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2 · </a:t>
            </a:r>
            <a:r>
              <a:rPr lang="sv-SE" i="1" dirty="0">
                <a:solidFill>
                  <a:schemeClr val="tx1"/>
                </a:solidFill>
              </a:rPr>
              <a:t>n</a:t>
            </a:r>
            <a:r>
              <a:rPr lang="sv-SE" dirty="0">
                <a:solidFill>
                  <a:schemeClr val="tx1"/>
                </a:solidFill>
              </a:rPr>
              <a:t> + 1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0F1EA6FB-E05D-564A-88AE-97D6A9855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471" y="556110"/>
            <a:ext cx="3770327" cy="9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5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31" grpId="0" animBg="1"/>
      <p:bldP spid="32" grpId="0" animBg="1"/>
      <p:bldP spid="33" grpId="0" animBg="1"/>
      <p:bldP spid="42" grpId="0" animBg="1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6132744" y="594908"/>
            <a:ext cx="12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Amina är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138780" y="1869590"/>
            <a:ext cx="115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Julia är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138780" y="2791606"/>
            <a:ext cx="13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Mamma är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184812" y="4293435"/>
            <a:ext cx="11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Sofia har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7246924" y="4225331"/>
            <a:ext cx="680991" cy="570165"/>
            <a:chOff x="6707192" y="3993227"/>
            <a:chExt cx="680991" cy="570165"/>
          </a:xfrm>
        </p:grpSpPr>
        <p:grpSp>
          <p:nvGrpSpPr>
            <p:cNvPr id="13" name="Grupp 12"/>
            <p:cNvGrpSpPr>
              <a:grpSpLocks/>
            </p:cNvGrpSpPr>
            <p:nvPr/>
          </p:nvGrpSpPr>
          <p:grpSpPr bwMode="auto">
            <a:xfrm>
              <a:off x="6707192" y="3993227"/>
              <a:ext cx="328242" cy="570165"/>
              <a:chOff x="3864458" y="1901506"/>
              <a:chExt cx="328648" cy="570325"/>
            </a:xfrm>
          </p:grpSpPr>
          <p:sp>
            <p:nvSpPr>
              <p:cNvPr id="15" name="textruta 4"/>
              <p:cNvSpPr txBox="1">
                <a:spLocks noChangeArrowheads="1"/>
              </p:cNvSpPr>
              <p:nvPr/>
            </p:nvSpPr>
            <p:spPr bwMode="auto">
              <a:xfrm>
                <a:off x="3864458" y="1901506"/>
                <a:ext cx="326236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z</a:t>
                </a:r>
              </a:p>
            </p:txBody>
          </p:sp>
          <p:sp>
            <p:nvSpPr>
              <p:cNvPr id="16" name="textruta 5"/>
              <p:cNvSpPr txBox="1">
                <a:spLocks noChangeArrowheads="1"/>
              </p:cNvSpPr>
              <p:nvPr/>
            </p:nvSpPr>
            <p:spPr bwMode="auto">
              <a:xfrm>
                <a:off x="3864458" y="2102396"/>
                <a:ext cx="328648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cxnSp>
            <p:nvCxnSpPr>
              <p:cNvPr id="17" name="Rak 16"/>
              <p:cNvCxnSpPr>
                <a:cxnSpLocks/>
              </p:cNvCxnSpPr>
              <p:nvPr/>
            </p:nvCxnSpPr>
            <p:spPr>
              <a:xfrm>
                <a:off x="3913691" y="2168809"/>
                <a:ext cx="19348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ruta 19"/>
            <p:cNvSpPr txBox="1"/>
            <p:nvPr/>
          </p:nvSpPr>
          <p:spPr>
            <a:xfrm>
              <a:off x="6938087" y="4066713"/>
              <a:ext cx="450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7296092" y="2791606"/>
            <a:ext cx="155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</a:t>
            </a:r>
            <a:r>
              <a:rPr lang="de-DE" dirty="0">
                <a:latin typeface="Bradley Hand Bold"/>
                <a:cs typeface="Bradley Hand Bold"/>
              </a:rPr>
              <a:t>x</a:t>
            </a:r>
            <a:r>
              <a:rPr lang="de-DE" dirty="0"/>
              <a:t> + </a:t>
            </a:r>
            <a:r>
              <a:rPr lang="de-DE" dirty="0">
                <a:latin typeface="Bradley Hand Bold"/>
                <a:cs typeface="Bradley Hand Bold"/>
              </a:rPr>
              <a:t>26</a:t>
            </a:r>
            <a:r>
              <a:rPr lang="sv-SE" dirty="0">
                <a:latin typeface="Bradley Hand Bold"/>
                <a:cs typeface="Bradley Hand Bold"/>
              </a:rPr>
              <a:t>) år</a:t>
            </a:r>
          </a:p>
        </p:txBody>
      </p:sp>
      <p:sp>
        <p:nvSpPr>
          <p:cNvPr id="22" name="Rektangel 21"/>
          <p:cNvSpPr/>
          <p:nvPr/>
        </p:nvSpPr>
        <p:spPr>
          <a:xfrm>
            <a:off x="6969575" y="1869590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 </a:t>
            </a:r>
            <a:r>
              <a:rPr lang="de-DE" dirty="0">
                <a:latin typeface="Bradley Hand Bold"/>
                <a:cs typeface="Bradley Hand Bold"/>
              </a:rPr>
              <a:t>∙ x</a:t>
            </a:r>
            <a:r>
              <a:rPr lang="sv-SE" dirty="0">
                <a:latin typeface="Bradley Hand Bold"/>
                <a:cs typeface="Bradley Hand Bold"/>
              </a:rPr>
              <a:t> år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2x år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6313093" y="5157947"/>
            <a:ext cx="11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Johan har</a:t>
            </a:r>
          </a:p>
        </p:txBody>
      </p:sp>
      <p:grpSp>
        <p:nvGrpSpPr>
          <p:cNvPr id="57" name="Grupp 56"/>
          <p:cNvGrpSpPr/>
          <p:nvPr/>
        </p:nvGrpSpPr>
        <p:grpSpPr>
          <a:xfrm>
            <a:off x="7313970" y="5042560"/>
            <a:ext cx="1453008" cy="594780"/>
            <a:chOff x="7438031" y="5042560"/>
            <a:chExt cx="1453008" cy="594780"/>
          </a:xfrm>
        </p:grpSpPr>
        <p:grpSp>
          <p:nvGrpSpPr>
            <p:cNvPr id="53" name="Grupp 52"/>
            <p:cNvGrpSpPr/>
            <p:nvPr/>
          </p:nvGrpSpPr>
          <p:grpSpPr>
            <a:xfrm>
              <a:off x="7601878" y="5042560"/>
              <a:ext cx="1289161" cy="594780"/>
              <a:chOff x="7655129" y="5076084"/>
              <a:chExt cx="1289161" cy="594780"/>
            </a:xfrm>
          </p:grpSpPr>
          <p:grpSp>
            <p:nvGrpSpPr>
              <p:cNvPr id="46" name="Grupp 45"/>
              <p:cNvGrpSpPr/>
              <p:nvPr/>
            </p:nvGrpSpPr>
            <p:grpSpPr>
              <a:xfrm>
                <a:off x="7655129" y="5076084"/>
                <a:ext cx="932339" cy="594780"/>
                <a:chOff x="6707190" y="3938200"/>
                <a:chExt cx="932339" cy="594780"/>
              </a:xfrm>
            </p:grpSpPr>
            <p:grpSp>
              <p:nvGrpSpPr>
                <p:cNvPr id="47" name="Grupp 46"/>
                <p:cNvGrpSpPr>
                  <a:grpSpLocks/>
                </p:cNvGrpSpPr>
                <p:nvPr/>
              </p:nvGrpSpPr>
              <p:grpSpPr bwMode="auto">
                <a:xfrm>
                  <a:off x="6707190" y="3938200"/>
                  <a:ext cx="335339" cy="594780"/>
                  <a:chOff x="3864458" y="1846460"/>
                  <a:chExt cx="335754" cy="594946"/>
                </a:xfrm>
              </p:grpSpPr>
              <p:sp>
                <p:nvSpPr>
                  <p:cNvPr id="49" name="textruta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4458" y="1846460"/>
                    <a:ext cx="326236" cy="369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z</a:t>
                    </a:r>
                  </a:p>
                </p:txBody>
              </p:sp>
              <p:sp>
                <p:nvSpPr>
                  <p:cNvPr id="50" name="textruta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1564" y="2071971"/>
                    <a:ext cx="328648" cy="369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51" name="Rak 50"/>
                  <p:cNvCxnSpPr>
                    <a:cxnSpLocks/>
                  </p:cNvCxnSpPr>
                  <p:nvPr/>
                </p:nvCxnSpPr>
                <p:spPr>
                  <a:xfrm>
                    <a:off x="3917193" y="2148827"/>
                    <a:ext cx="213423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ruta 47"/>
                <p:cNvSpPr txBox="1"/>
                <p:nvPr/>
              </p:nvSpPr>
              <p:spPr>
                <a:xfrm>
                  <a:off x="6949256" y="4053587"/>
                  <a:ext cx="6902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cs typeface="Bradley Hand Bold"/>
                    </a:rPr>
                    <a:t>–</a:t>
                  </a:r>
                  <a:r>
                    <a:rPr lang="sv-SE" dirty="0">
                      <a:latin typeface="Bradley Hand Bold"/>
                      <a:cs typeface="Bradley Hand Bold"/>
                    </a:rPr>
                    <a:t> 10</a:t>
                  </a:r>
                </a:p>
              </p:txBody>
            </p:sp>
          </p:grpSp>
          <p:sp>
            <p:nvSpPr>
              <p:cNvPr id="52" name="textruta 51"/>
              <p:cNvSpPr txBox="1"/>
              <p:nvPr/>
            </p:nvSpPr>
            <p:spPr>
              <a:xfrm>
                <a:off x="8494194" y="5202170"/>
                <a:ext cx="45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kr</a:t>
                </a:r>
              </a:p>
            </p:txBody>
          </p:sp>
        </p:grpSp>
        <p:sp>
          <p:nvSpPr>
            <p:cNvPr id="55" name="textruta 54"/>
            <p:cNvSpPr txBox="1"/>
            <p:nvPr/>
          </p:nvSpPr>
          <p:spPr>
            <a:xfrm>
              <a:off x="7438031" y="5165691"/>
              <a:ext cx="151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</a:t>
              </a:r>
            </a:p>
          </p:txBody>
        </p:sp>
        <p:sp>
          <p:nvSpPr>
            <p:cNvPr id="56" name="textruta 55"/>
            <p:cNvSpPr txBox="1"/>
            <p:nvPr/>
          </p:nvSpPr>
          <p:spPr>
            <a:xfrm>
              <a:off x="8316882" y="5165691"/>
              <a:ext cx="303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)</a:t>
              </a:r>
            </a:p>
          </p:txBody>
        </p:sp>
      </p:grpSp>
      <p:sp>
        <p:nvSpPr>
          <p:cNvPr id="58" name="Rektangel 57"/>
          <p:cNvSpPr/>
          <p:nvPr/>
        </p:nvSpPr>
        <p:spPr>
          <a:xfrm>
            <a:off x="7170414" y="603987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</a:t>
            </a:r>
            <a:r>
              <a:rPr lang="sv-SE" i="1" dirty="0">
                <a:latin typeface="Bradley Hand Bold"/>
                <a:cs typeface="Bradley Hand Bold"/>
              </a:rPr>
              <a:t>x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2) år</a:t>
            </a:r>
          </a:p>
        </p:txBody>
      </p:sp>
      <p:grpSp>
        <p:nvGrpSpPr>
          <p:cNvPr id="60" name="Grupp 59"/>
          <p:cNvGrpSpPr/>
          <p:nvPr/>
        </p:nvGrpSpPr>
        <p:grpSpPr>
          <a:xfrm>
            <a:off x="82920" y="456408"/>
            <a:ext cx="6049824" cy="646331"/>
            <a:chOff x="82920" y="456408"/>
            <a:chExt cx="6049824" cy="646331"/>
          </a:xfrm>
        </p:grpSpPr>
        <p:sp>
          <p:nvSpPr>
            <p:cNvPr id="3" name="Rektangel 2"/>
            <p:cNvSpPr/>
            <p:nvPr/>
          </p:nvSpPr>
          <p:spPr>
            <a:xfrm>
              <a:off x="671744" y="456408"/>
              <a:ext cx="5461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Andreas är </a:t>
              </a:r>
              <a:r>
                <a:rPr lang="sv-SE" i="1" dirty="0"/>
                <a:t>x</a:t>
              </a:r>
              <a:r>
                <a:rPr lang="sv-SE" dirty="0"/>
                <a:t> år. Hans syster Amina är 2 år yngre.</a:t>
              </a:r>
            </a:p>
            <a:p>
              <a:r>
                <a:rPr lang="sv-SE" dirty="0"/>
                <a:t>Teckna ett uttryck för hur gammal Amina är.</a:t>
              </a:r>
            </a:p>
          </p:txBody>
        </p:sp>
        <p:sp>
          <p:nvSpPr>
            <p:cNvPr id="59" name="textruta 58"/>
            <p:cNvSpPr txBox="1"/>
            <p:nvPr/>
          </p:nvSpPr>
          <p:spPr>
            <a:xfrm>
              <a:off x="82920" y="456408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1.</a:t>
              </a:r>
            </a:p>
          </p:txBody>
        </p:sp>
      </p:grpSp>
      <p:grpSp>
        <p:nvGrpSpPr>
          <p:cNvPr id="65" name="Grupp 64"/>
          <p:cNvGrpSpPr/>
          <p:nvPr/>
        </p:nvGrpSpPr>
        <p:grpSpPr>
          <a:xfrm>
            <a:off x="62509" y="1678203"/>
            <a:ext cx="6096452" cy="646331"/>
            <a:chOff x="62509" y="1678203"/>
            <a:chExt cx="6096452" cy="646331"/>
          </a:xfrm>
        </p:grpSpPr>
        <p:sp>
          <p:nvSpPr>
            <p:cNvPr id="5" name="Rektangel 4"/>
            <p:cNvSpPr/>
            <p:nvPr/>
          </p:nvSpPr>
          <p:spPr>
            <a:xfrm>
              <a:off x="691276" y="1678203"/>
              <a:ext cx="54676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Simon är </a:t>
              </a:r>
              <a:r>
                <a:rPr lang="sv-SE" i="1" dirty="0"/>
                <a:t>y</a:t>
              </a:r>
              <a:r>
                <a:rPr lang="sv-SE" dirty="0"/>
                <a:t> år. Hans syster Julia är dubbelt så gammal. </a:t>
              </a:r>
            </a:p>
            <a:p>
              <a:r>
                <a:rPr lang="sv-SE" dirty="0"/>
                <a:t>Teckna ett uttryck för hur gammal Julia är. </a:t>
              </a:r>
            </a:p>
          </p:txBody>
        </p:sp>
        <p:sp>
          <p:nvSpPr>
            <p:cNvPr id="61" name="textruta 60"/>
            <p:cNvSpPr txBox="1"/>
            <p:nvPr/>
          </p:nvSpPr>
          <p:spPr>
            <a:xfrm>
              <a:off x="62509" y="1689190"/>
              <a:ext cx="58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2. a)</a:t>
              </a:r>
            </a:p>
          </p:txBody>
        </p:sp>
      </p:grpSp>
      <p:grpSp>
        <p:nvGrpSpPr>
          <p:cNvPr id="66" name="Grupp 65"/>
          <p:cNvGrpSpPr/>
          <p:nvPr/>
        </p:nvGrpSpPr>
        <p:grpSpPr>
          <a:xfrm>
            <a:off x="310552" y="2606940"/>
            <a:ext cx="4947937" cy="646331"/>
            <a:chOff x="310552" y="2606940"/>
            <a:chExt cx="4947937" cy="646331"/>
          </a:xfrm>
        </p:grpSpPr>
        <p:sp>
          <p:nvSpPr>
            <p:cNvPr id="7" name="Rektangel 6"/>
            <p:cNvSpPr/>
            <p:nvPr/>
          </p:nvSpPr>
          <p:spPr>
            <a:xfrm>
              <a:off x="686489" y="260694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/>
                <a:t>Barnens mamma är 26 år äldre än Julia.</a:t>
              </a:r>
            </a:p>
            <a:p>
              <a:r>
                <a:rPr lang="sv-SE" dirty="0"/>
                <a:t>Teckna ett uttryck för mammas ålder.</a:t>
              </a:r>
            </a:p>
          </p:txBody>
        </p:sp>
        <p:sp>
          <p:nvSpPr>
            <p:cNvPr id="62" name="Rektangel 61"/>
            <p:cNvSpPr/>
            <p:nvPr/>
          </p:nvSpPr>
          <p:spPr>
            <a:xfrm>
              <a:off x="310552" y="2606940"/>
              <a:ext cx="3759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grpSp>
        <p:nvGrpSpPr>
          <p:cNvPr id="67" name="Grupp 66"/>
          <p:cNvGrpSpPr/>
          <p:nvPr/>
        </p:nvGrpSpPr>
        <p:grpSpPr>
          <a:xfrm>
            <a:off x="103079" y="4123226"/>
            <a:ext cx="5039941" cy="654005"/>
            <a:chOff x="103079" y="4123226"/>
            <a:chExt cx="5039941" cy="654005"/>
          </a:xfrm>
        </p:grpSpPr>
        <p:sp>
          <p:nvSpPr>
            <p:cNvPr id="6" name="Rektangel 5"/>
            <p:cNvSpPr/>
            <p:nvPr/>
          </p:nvSpPr>
          <p:spPr>
            <a:xfrm>
              <a:off x="651598" y="4130900"/>
              <a:ext cx="44914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</a:t>
              </a:r>
              <a:r>
                <a:rPr lang="sv-SE" dirty="0" err="1"/>
                <a:t>Fadi</a:t>
              </a:r>
              <a:r>
                <a:rPr lang="sv-SE" dirty="0"/>
                <a:t> har </a:t>
              </a:r>
              <a:r>
                <a:rPr lang="sv-SE" i="1" dirty="0"/>
                <a:t>z</a:t>
              </a:r>
              <a:r>
                <a:rPr lang="sv-SE" dirty="0"/>
                <a:t> kr. Sofia har hälften så mycket.</a:t>
              </a:r>
            </a:p>
            <a:p>
              <a:r>
                <a:rPr lang="sv-SE" dirty="0"/>
                <a:t> Teckna ett uttryck för hur mycket Sofia har.</a:t>
              </a:r>
            </a:p>
          </p:txBody>
        </p:sp>
        <p:sp>
          <p:nvSpPr>
            <p:cNvPr id="63" name="textruta 62"/>
            <p:cNvSpPr txBox="1"/>
            <p:nvPr/>
          </p:nvSpPr>
          <p:spPr>
            <a:xfrm>
              <a:off x="103079" y="4123226"/>
              <a:ext cx="58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3. a)</a:t>
              </a:r>
            </a:p>
          </p:txBody>
        </p:sp>
      </p:grpSp>
      <p:grpSp>
        <p:nvGrpSpPr>
          <p:cNvPr id="68" name="Grupp 67"/>
          <p:cNvGrpSpPr/>
          <p:nvPr/>
        </p:nvGrpSpPr>
        <p:grpSpPr>
          <a:xfrm>
            <a:off x="295807" y="5021676"/>
            <a:ext cx="4847213" cy="646331"/>
            <a:chOff x="295807" y="5021676"/>
            <a:chExt cx="4847213" cy="646331"/>
          </a:xfrm>
        </p:grpSpPr>
        <p:sp>
          <p:nvSpPr>
            <p:cNvPr id="4" name="Rektangel 3"/>
            <p:cNvSpPr/>
            <p:nvPr/>
          </p:nvSpPr>
          <p:spPr>
            <a:xfrm>
              <a:off x="571020" y="502167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/>
                <a:t>  Johan har 10 kr mindre än Sofia. </a:t>
              </a:r>
            </a:p>
            <a:p>
              <a:r>
                <a:rPr lang="sv-SE" dirty="0"/>
                <a:t>  Teckna ett uttryck för hur mycket Johan har.</a:t>
              </a:r>
            </a:p>
          </p:txBody>
        </p:sp>
        <p:sp>
          <p:nvSpPr>
            <p:cNvPr id="64" name="Rektangel 63"/>
            <p:cNvSpPr/>
            <p:nvPr/>
          </p:nvSpPr>
          <p:spPr>
            <a:xfrm>
              <a:off x="295807" y="5042558"/>
              <a:ext cx="3759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53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  <p:bldP spid="22" grpId="0"/>
      <p:bldP spid="45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60400" y="1662163"/>
            <a:ext cx="512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Teckna ett uttryck för vad det kostar att köpa</a:t>
            </a:r>
          </a:p>
          <a:p>
            <a:r>
              <a:rPr lang="sv-SE" i="1" dirty="0"/>
              <a:t>    x</a:t>
            </a:r>
            <a:r>
              <a:rPr lang="sv-SE" dirty="0"/>
              <a:t> tulpaner och </a:t>
            </a:r>
            <a:r>
              <a:rPr lang="sv-SE" i="1" dirty="0"/>
              <a:t>y</a:t>
            </a:r>
            <a:r>
              <a:rPr lang="sv-SE" dirty="0"/>
              <a:t> påskliljor.</a:t>
            </a:r>
          </a:p>
        </p:txBody>
      </p:sp>
      <p:sp>
        <p:nvSpPr>
          <p:cNvPr id="7" name="Rektangel 6"/>
          <p:cNvSpPr/>
          <p:nvPr/>
        </p:nvSpPr>
        <p:spPr>
          <a:xfrm>
            <a:off x="660400" y="3155403"/>
            <a:ext cx="512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Förklara vad som menas med uttrycket 100 − 8</a:t>
            </a:r>
            <a:r>
              <a:rPr lang="sv-SE" i="1" dirty="0"/>
              <a:t>p</a:t>
            </a:r>
            <a:r>
              <a:rPr lang="sv-SE" dirty="0"/>
              <a:t>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074026" y="2396317"/>
            <a:ext cx="12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Kostnad: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120466" y="2398636"/>
            <a:ext cx="155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(10</a:t>
            </a:r>
            <a:r>
              <a:rPr lang="de-DE" i="1" dirty="0"/>
              <a:t>x</a:t>
            </a:r>
            <a:r>
              <a:rPr lang="de-DE" dirty="0"/>
              <a:t> + </a:t>
            </a:r>
            <a:r>
              <a:rPr lang="de-DE" dirty="0">
                <a:latin typeface="Bradley Hand Bold"/>
                <a:cs typeface="Bradley Hand Bold"/>
              </a:rPr>
              <a:t>8</a:t>
            </a:r>
            <a:r>
              <a:rPr lang="de-DE" i="1" dirty="0">
                <a:latin typeface="Bradley Hand Bold"/>
                <a:cs typeface="Bradley Hand Bold"/>
              </a:rPr>
              <a:t>y</a:t>
            </a:r>
            <a:r>
              <a:rPr lang="sv-SE" dirty="0">
                <a:latin typeface="Bradley Hand Bold"/>
                <a:cs typeface="Bradley Hand Bold"/>
              </a:rPr>
              <a:t>) kr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074026" y="3632527"/>
            <a:ext cx="145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742214" y="3660872"/>
            <a:ext cx="563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Det betyder hur mycket man får tillbaka om man  köper </a:t>
            </a:r>
            <a:r>
              <a:rPr lang="sv-SE" i="1" dirty="0">
                <a:latin typeface="Bradley Hand Bold"/>
                <a:cs typeface="Bradley Hand Bold"/>
              </a:rPr>
              <a:t>p</a:t>
            </a:r>
            <a:r>
              <a:rPr lang="sv-SE" dirty="0">
                <a:latin typeface="Bradley Hand Bold"/>
                <a:cs typeface="Bradley Hand Bold"/>
              </a:rPr>
              <a:t> stycken påskliljor och betalar med en 100-lapp. 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660400" y="741989"/>
            <a:ext cx="8254177" cy="2415401"/>
            <a:chOff x="660400" y="741989"/>
            <a:chExt cx="8254177" cy="2415401"/>
          </a:xfrm>
        </p:grpSpPr>
        <p:sp>
          <p:nvSpPr>
            <p:cNvPr id="3" name="Rektangel 2"/>
            <p:cNvSpPr/>
            <p:nvPr/>
          </p:nvSpPr>
          <p:spPr>
            <a:xfrm>
              <a:off x="660400" y="1098372"/>
              <a:ext cx="579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En tulpan kostar 10  kr och en påsklilja kostar 8 kr.</a:t>
              </a:r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 trans="20000" brushSize="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53434" y="741989"/>
              <a:ext cx="2061143" cy="2415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83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FC76F689-6898-0848-8E1C-9BDC4B906A44}"/>
              </a:ext>
            </a:extLst>
          </p:cNvPr>
          <p:cNvSpPr txBox="1"/>
          <p:nvPr/>
        </p:nvSpPr>
        <p:spPr>
          <a:xfrm>
            <a:off x="2743199" y="481014"/>
            <a:ext cx="341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Tänk på ett tal  mellan 1 och 10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BE005651-55A0-334D-A1CB-446667D4C530}"/>
              </a:ext>
            </a:extLst>
          </p:cNvPr>
          <p:cNvSpPr txBox="1"/>
          <p:nvPr/>
        </p:nvSpPr>
        <p:spPr>
          <a:xfrm>
            <a:off x="2743200" y="908139"/>
            <a:ext cx="3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Multiplicera talet med 6 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C6AEF5DC-510F-4949-B6ED-E89B689880FF}"/>
              </a:ext>
            </a:extLst>
          </p:cNvPr>
          <p:cNvSpPr txBox="1"/>
          <p:nvPr/>
        </p:nvSpPr>
        <p:spPr>
          <a:xfrm>
            <a:off x="2743200" y="1325837"/>
            <a:ext cx="3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Addera med 8  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F24B025E-4826-714B-BF1F-E09D418A9FB3}"/>
              </a:ext>
            </a:extLst>
          </p:cNvPr>
          <p:cNvSpPr txBox="1"/>
          <p:nvPr/>
        </p:nvSpPr>
        <p:spPr>
          <a:xfrm>
            <a:off x="2743200" y="1717561"/>
            <a:ext cx="3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Dividera med 2 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87ADDA30-A164-7040-A65D-857D8CF78937}"/>
              </a:ext>
            </a:extLst>
          </p:cNvPr>
          <p:cNvSpPr txBox="1"/>
          <p:nvPr/>
        </p:nvSpPr>
        <p:spPr>
          <a:xfrm>
            <a:off x="2743198" y="2880361"/>
            <a:ext cx="341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Dividera med talet du tänkte på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A45A0910-B705-6642-BC09-8555CF2BE74F}"/>
              </a:ext>
            </a:extLst>
          </p:cNvPr>
          <p:cNvSpPr txBox="1"/>
          <p:nvPr/>
        </p:nvSpPr>
        <p:spPr>
          <a:xfrm>
            <a:off x="2743200" y="2144686"/>
            <a:ext cx="3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Multiplicera med 3   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B0B12CE4-3CB4-4144-851D-81D77A2C0BE5}"/>
              </a:ext>
            </a:extLst>
          </p:cNvPr>
          <p:cNvSpPr txBox="1"/>
          <p:nvPr/>
        </p:nvSpPr>
        <p:spPr>
          <a:xfrm>
            <a:off x="351041" y="481014"/>
            <a:ext cx="183752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Exempel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xmlns="" id="{4568CA64-6FF9-F343-84F5-75668E9BCF43}"/>
              </a:ext>
            </a:extLst>
          </p:cNvPr>
          <p:cNvSpPr txBox="1"/>
          <p:nvPr/>
        </p:nvSpPr>
        <p:spPr>
          <a:xfrm>
            <a:off x="1472223" y="3974651"/>
            <a:ext cx="5954221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sv-SE" dirty="0"/>
              <a:t>Visa med hjälp av en variabel att du alltid kommer fram till 9.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8F41F607-AF21-A14F-8798-04CA971D8532}"/>
              </a:ext>
            </a:extLst>
          </p:cNvPr>
          <p:cNvSpPr txBox="1"/>
          <p:nvPr/>
        </p:nvSpPr>
        <p:spPr>
          <a:xfrm>
            <a:off x="6671872" y="524387"/>
            <a:ext cx="5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9E0204"/>
                </a:solidFill>
              </a:rPr>
              <a:t>  x</a:t>
            </a:r>
            <a:endParaRPr lang="sv-SE" dirty="0">
              <a:solidFill>
                <a:srgbClr val="9E0204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BFDFBB71-A4A3-8242-B894-5779EC4B2885}"/>
              </a:ext>
            </a:extLst>
          </p:cNvPr>
          <p:cNvSpPr txBox="1"/>
          <p:nvPr/>
        </p:nvSpPr>
        <p:spPr>
          <a:xfrm>
            <a:off x="6671872" y="908139"/>
            <a:ext cx="5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0204"/>
                </a:solidFill>
              </a:rPr>
              <a:t>6</a:t>
            </a:r>
            <a:r>
              <a:rPr lang="sv-SE" i="1" dirty="0">
                <a:solidFill>
                  <a:srgbClr val="9E0204"/>
                </a:solidFill>
              </a:rPr>
              <a:t>x</a:t>
            </a:r>
            <a:endParaRPr lang="sv-SE" dirty="0">
              <a:solidFill>
                <a:srgbClr val="9E0204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xmlns="" id="{99B35688-74E1-0149-BE97-6089A2583E57}"/>
              </a:ext>
            </a:extLst>
          </p:cNvPr>
          <p:cNvSpPr txBox="1"/>
          <p:nvPr/>
        </p:nvSpPr>
        <p:spPr>
          <a:xfrm>
            <a:off x="6671871" y="1319388"/>
            <a:ext cx="112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0204"/>
                </a:solidFill>
              </a:rPr>
              <a:t>6</a:t>
            </a:r>
            <a:r>
              <a:rPr lang="sv-SE" i="1" dirty="0">
                <a:solidFill>
                  <a:srgbClr val="9E0204"/>
                </a:solidFill>
              </a:rPr>
              <a:t>x </a:t>
            </a:r>
            <a:r>
              <a:rPr lang="sv-SE" dirty="0">
                <a:solidFill>
                  <a:srgbClr val="9E0204"/>
                </a:solidFill>
              </a:rPr>
              <a:t>+ 8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xmlns="" id="{FBC8FBDA-7FF3-CE41-95B2-144126E8D79E}"/>
              </a:ext>
            </a:extLst>
          </p:cNvPr>
          <p:cNvSpPr txBox="1"/>
          <p:nvPr/>
        </p:nvSpPr>
        <p:spPr>
          <a:xfrm>
            <a:off x="6671871" y="1717561"/>
            <a:ext cx="112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0204"/>
                </a:solidFill>
              </a:rPr>
              <a:t>3</a:t>
            </a:r>
            <a:r>
              <a:rPr lang="sv-SE" i="1" dirty="0">
                <a:solidFill>
                  <a:srgbClr val="9E0204"/>
                </a:solidFill>
              </a:rPr>
              <a:t>x </a:t>
            </a:r>
            <a:r>
              <a:rPr lang="sv-SE" dirty="0">
                <a:solidFill>
                  <a:srgbClr val="9E0204"/>
                </a:solidFill>
              </a:rPr>
              <a:t>+ 4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xmlns="" id="{EEA73849-6DF2-8A4D-8825-87FC3F57F9CA}"/>
              </a:ext>
            </a:extLst>
          </p:cNvPr>
          <p:cNvSpPr txBox="1"/>
          <p:nvPr/>
        </p:nvSpPr>
        <p:spPr>
          <a:xfrm>
            <a:off x="6671871" y="2141697"/>
            <a:ext cx="112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0204"/>
                </a:solidFill>
              </a:rPr>
              <a:t>9</a:t>
            </a:r>
            <a:r>
              <a:rPr lang="sv-SE" i="1" dirty="0">
                <a:solidFill>
                  <a:srgbClr val="9E0204"/>
                </a:solidFill>
              </a:rPr>
              <a:t>x </a:t>
            </a:r>
            <a:r>
              <a:rPr lang="sv-SE" dirty="0">
                <a:solidFill>
                  <a:srgbClr val="9E0204"/>
                </a:solidFill>
              </a:rPr>
              <a:t>+ 12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xmlns="" id="{3E382D08-DA20-DD42-9DBD-361C697CEA27}"/>
              </a:ext>
            </a:extLst>
          </p:cNvPr>
          <p:cNvSpPr txBox="1"/>
          <p:nvPr/>
        </p:nvSpPr>
        <p:spPr>
          <a:xfrm>
            <a:off x="6671871" y="2504358"/>
            <a:ext cx="112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0204"/>
                </a:solidFill>
              </a:rPr>
              <a:t>9</a:t>
            </a:r>
            <a:r>
              <a:rPr lang="sv-SE" i="1" dirty="0">
                <a:solidFill>
                  <a:srgbClr val="9E0204"/>
                </a:solidFill>
              </a:rPr>
              <a:t>x</a:t>
            </a:r>
            <a:endParaRPr lang="sv-SE" dirty="0">
              <a:solidFill>
                <a:srgbClr val="9E0204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xmlns="" id="{933B6654-EA4E-C341-B334-0FAAEE077595}"/>
              </a:ext>
            </a:extLst>
          </p:cNvPr>
          <p:cNvSpPr txBox="1"/>
          <p:nvPr/>
        </p:nvSpPr>
        <p:spPr>
          <a:xfrm>
            <a:off x="2743200" y="2511029"/>
            <a:ext cx="3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–  Subtrahera med 12   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xmlns="" id="{3F610FDE-FB5D-CF41-B36E-EA3EDF0747A1}"/>
              </a:ext>
            </a:extLst>
          </p:cNvPr>
          <p:cNvSpPr txBox="1"/>
          <p:nvPr/>
        </p:nvSpPr>
        <p:spPr>
          <a:xfrm>
            <a:off x="6671871" y="2854309"/>
            <a:ext cx="112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0204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0775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587374" y="1221085"/>
            <a:ext cx="747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Studera följden av tal:</a:t>
            </a:r>
          </a:p>
        </p:txBody>
      </p:sp>
      <p:sp>
        <p:nvSpPr>
          <p:cNvPr id="8" name="Rektangel 7"/>
          <p:cNvSpPr/>
          <p:nvPr/>
        </p:nvSpPr>
        <p:spPr>
          <a:xfrm>
            <a:off x="735290" y="2349500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Vilka är de två följande talen?</a:t>
            </a:r>
          </a:p>
        </p:txBody>
      </p:sp>
      <p:sp>
        <p:nvSpPr>
          <p:cNvPr id="9" name="Rektangel 8"/>
          <p:cNvSpPr/>
          <p:nvPr/>
        </p:nvSpPr>
        <p:spPr>
          <a:xfrm>
            <a:off x="735290" y="3408918"/>
            <a:ext cx="247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Vilken är differensen?</a:t>
            </a:r>
          </a:p>
        </p:txBody>
      </p:sp>
      <p:sp>
        <p:nvSpPr>
          <p:cNvPr id="2" name="Rektangel 1"/>
          <p:cNvSpPr/>
          <p:nvPr/>
        </p:nvSpPr>
        <p:spPr>
          <a:xfrm>
            <a:off x="3385209" y="1074726"/>
            <a:ext cx="4218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800" b="1" dirty="0">
                <a:solidFill>
                  <a:srgbClr val="800000"/>
                </a:solidFill>
              </a:rPr>
              <a:t>2 	     6 		10  	 14 . . . </a:t>
            </a:r>
            <a:endParaRPr lang="sv-SE" sz="2800" b="1" dirty="0">
              <a:solidFill>
                <a:srgbClr val="80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735290" y="4283670"/>
            <a:ext cx="628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c) Vilket av uttrycken visar hur talen i talföljden kan räknas fram?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094117" y="5060771"/>
            <a:ext cx="5478133" cy="414179"/>
            <a:chOff x="1094117" y="5427444"/>
            <a:chExt cx="5478133" cy="414179"/>
          </a:xfrm>
        </p:grpSpPr>
        <p:sp>
          <p:nvSpPr>
            <p:cNvPr id="11" name="Rektangel 10"/>
            <p:cNvSpPr/>
            <p:nvPr/>
          </p:nvSpPr>
          <p:spPr>
            <a:xfrm>
              <a:off x="1094117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A: 2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+ 2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3526827" y="5441513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B: 5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- 4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394985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C: 4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- 2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textruta 13"/>
          <p:cNvSpPr txBox="1"/>
          <p:nvPr/>
        </p:nvSpPr>
        <p:spPr>
          <a:xfrm>
            <a:off x="4247444" y="2349500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 och 22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668888" y="3408918"/>
            <a:ext cx="19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Differensen är 4</a:t>
            </a:r>
          </a:p>
        </p:txBody>
      </p:sp>
      <p:sp>
        <p:nvSpPr>
          <p:cNvPr id="4" name="Ellips 3"/>
          <p:cNvSpPr/>
          <p:nvPr/>
        </p:nvSpPr>
        <p:spPr>
          <a:xfrm>
            <a:off x="5282203" y="4791089"/>
            <a:ext cx="1354667" cy="9394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595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1A2CCAF6-99CF-FF40-A6FC-0755F99C6C1F}"/>
              </a:ext>
            </a:extLst>
          </p:cNvPr>
          <p:cNvSpPr/>
          <p:nvPr/>
        </p:nvSpPr>
        <p:spPr>
          <a:xfrm>
            <a:off x="587374" y="579610"/>
            <a:ext cx="747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Studera talföljden: </a:t>
            </a:r>
            <a:r>
              <a:rPr lang="sv-SE" sz="2400" b="1" dirty="0">
                <a:solidFill>
                  <a:srgbClr val="9F0002"/>
                </a:solidFill>
              </a:rPr>
              <a:t>6, 10, 14, 18, 22...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E49BC7B9-1E7B-7049-8B97-270FCCF537FB}"/>
              </a:ext>
            </a:extLst>
          </p:cNvPr>
          <p:cNvSpPr/>
          <p:nvPr/>
        </p:nvSpPr>
        <p:spPr>
          <a:xfrm>
            <a:off x="587374" y="1133608"/>
            <a:ext cx="735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Teckna ett uttryck för det </a:t>
            </a:r>
            <a:r>
              <a:rPr lang="sv-SE" i="1" dirty="0" err="1"/>
              <a:t>n</a:t>
            </a:r>
            <a:r>
              <a:rPr lang="sv-SE" dirty="0" err="1"/>
              <a:t>:e</a:t>
            </a:r>
            <a:r>
              <a:rPr lang="sv-SE" dirty="0"/>
              <a:t> talet.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1A4E1751-B82E-4F49-A430-30F358CFF95D}"/>
              </a:ext>
            </a:extLst>
          </p:cNvPr>
          <p:cNvSpPr/>
          <p:nvPr/>
        </p:nvSpPr>
        <p:spPr>
          <a:xfrm>
            <a:off x="587374" y="1502940"/>
            <a:ext cx="747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Använd uttrycket och räkna ut tal nummer 50.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0DDF6BB-0D68-F543-9829-D359EDF49035}"/>
              </a:ext>
            </a:extLst>
          </p:cNvPr>
          <p:cNvSpPr txBox="1"/>
          <p:nvPr/>
        </p:nvSpPr>
        <p:spPr>
          <a:xfrm>
            <a:off x="369653" y="2324520"/>
            <a:ext cx="5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2F0E96EA-25BE-CC46-9EA2-495B0004D76D}"/>
              </a:ext>
            </a:extLst>
          </p:cNvPr>
          <p:cNvSpPr txBox="1"/>
          <p:nvPr/>
        </p:nvSpPr>
        <p:spPr>
          <a:xfrm>
            <a:off x="1239245" y="2325214"/>
            <a:ext cx="15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 :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9EFCBB97-EAFE-3C44-AE58-95C0028C9267}"/>
              </a:ext>
            </a:extLst>
          </p:cNvPr>
          <p:cNvSpPr txBox="1"/>
          <p:nvPr/>
        </p:nvSpPr>
        <p:spPr>
          <a:xfrm>
            <a:off x="2448707" y="2324520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6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40B52E8F-12C1-6244-80C9-26A5A2CDA551}"/>
              </a:ext>
            </a:extLst>
          </p:cNvPr>
          <p:cNvSpPr txBox="1"/>
          <p:nvPr/>
        </p:nvSpPr>
        <p:spPr>
          <a:xfrm>
            <a:off x="870857" y="260151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Variabelterm 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xmlns="" id="{257E4738-E669-ED43-9631-004954D94F9B}"/>
              </a:ext>
            </a:extLst>
          </p:cNvPr>
          <p:cNvSpPr txBox="1"/>
          <p:nvPr/>
        </p:nvSpPr>
        <p:spPr>
          <a:xfrm>
            <a:off x="2385586" y="2605499"/>
            <a:ext cx="57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08E1E384-C957-984E-8149-5F8572B10304}"/>
              </a:ext>
            </a:extLst>
          </p:cNvPr>
          <p:cNvSpPr txBox="1"/>
          <p:nvPr/>
        </p:nvSpPr>
        <p:spPr>
          <a:xfrm>
            <a:off x="1081490" y="3062490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" pitchFamily="2" charset="77"/>
              </a:rPr>
              <a:t> 1 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A84EAE79-19C7-9343-8144-2054C904261D}"/>
              </a:ext>
            </a:extLst>
          </p:cNvPr>
          <p:cNvSpPr txBox="1"/>
          <p:nvPr/>
        </p:nvSpPr>
        <p:spPr>
          <a:xfrm>
            <a:off x="2034585" y="3044491"/>
            <a:ext cx="11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1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xmlns="" id="{CF35F600-CF09-BF49-92C3-895BEC89D93D}"/>
              </a:ext>
            </a:extLst>
          </p:cNvPr>
          <p:cNvSpPr txBox="1"/>
          <p:nvPr/>
        </p:nvSpPr>
        <p:spPr>
          <a:xfrm>
            <a:off x="3411166" y="3045252"/>
            <a:ext cx="135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xmlns="" id="{D24241E4-5C0D-AC4D-8AB3-C058A1960D54}"/>
              </a:ext>
            </a:extLst>
          </p:cNvPr>
          <p:cNvSpPr txBox="1"/>
          <p:nvPr/>
        </p:nvSpPr>
        <p:spPr>
          <a:xfrm>
            <a:off x="1052279" y="3431822"/>
            <a:ext cx="92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n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latin typeface="Bradley Hand" pitchFamily="2" charset="77"/>
              </a:rPr>
              <a:t>2 :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xmlns="" id="{822DE305-9855-B94E-B74E-5F6F7FB86B3A}"/>
              </a:ext>
            </a:extLst>
          </p:cNvPr>
          <p:cNvSpPr txBox="1"/>
          <p:nvPr/>
        </p:nvSpPr>
        <p:spPr>
          <a:xfrm>
            <a:off x="2014523" y="3425668"/>
            <a:ext cx="120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8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xmlns="" id="{F34C8FB9-71FE-2D40-8F74-9F8BCBF84BE1}"/>
              </a:ext>
            </a:extLst>
          </p:cNvPr>
          <p:cNvSpPr txBox="1"/>
          <p:nvPr/>
        </p:nvSpPr>
        <p:spPr>
          <a:xfrm>
            <a:off x="3411166" y="3438905"/>
            <a:ext cx="135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8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10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xmlns="" id="{B388711B-3FAD-2743-9989-A04EB68FA472}"/>
              </a:ext>
            </a:extLst>
          </p:cNvPr>
          <p:cNvSpPr txBox="1"/>
          <p:nvPr/>
        </p:nvSpPr>
        <p:spPr>
          <a:xfrm>
            <a:off x="1117164" y="3940854"/>
            <a:ext cx="140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Sifferterm :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xmlns="" id="{FA31C280-E5C5-074C-9FB7-310E6449D728}"/>
              </a:ext>
            </a:extLst>
          </p:cNvPr>
          <p:cNvSpPr txBox="1"/>
          <p:nvPr/>
        </p:nvSpPr>
        <p:spPr>
          <a:xfrm>
            <a:off x="2486239" y="3952426"/>
            <a:ext cx="40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xmlns="" id="{39036195-8870-4C40-8D1A-28A946AA7B36}"/>
              </a:ext>
            </a:extLst>
          </p:cNvPr>
          <p:cNvSpPr txBox="1"/>
          <p:nvPr/>
        </p:nvSpPr>
        <p:spPr>
          <a:xfrm>
            <a:off x="1388331" y="4225927"/>
            <a:ext cx="113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Uttryck :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xmlns="" id="{62815A22-35CB-2041-B1C7-6096A2D82D35}"/>
              </a:ext>
            </a:extLst>
          </p:cNvPr>
          <p:cNvSpPr txBox="1"/>
          <p:nvPr/>
        </p:nvSpPr>
        <p:spPr>
          <a:xfrm>
            <a:off x="2446793" y="4226688"/>
            <a:ext cx="99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4n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xmlns="" id="{01511530-61C3-DB4C-A596-49956DD2EBEC}"/>
              </a:ext>
            </a:extLst>
          </p:cNvPr>
          <p:cNvSpPr txBox="1"/>
          <p:nvPr/>
        </p:nvSpPr>
        <p:spPr>
          <a:xfrm>
            <a:off x="463515" y="4863505"/>
            <a:ext cx="41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xmlns="" id="{B7A8D9C3-2344-3A46-B754-1BC2B5E2125F}"/>
              </a:ext>
            </a:extLst>
          </p:cNvPr>
          <p:cNvSpPr txBox="1"/>
          <p:nvPr/>
        </p:nvSpPr>
        <p:spPr>
          <a:xfrm>
            <a:off x="1178207" y="4831880"/>
            <a:ext cx="120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Tal 50 :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xmlns="" id="{283FB87B-4945-614D-9DF9-5B691E16110B}"/>
              </a:ext>
            </a:extLst>
          </p:cNvPr>
          <p:cNvSpPr txBox="1"/>
          <p:nvPr/>
        </p:nvSpPr>
        <p:spPr>
          <a:xfrm>
            <a:off x="2020504" y="4814181"/>
            <a:ext cx="146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50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xmlns="" id="{36552888-187C-3840-B2E6-05ABDD4A79BC}"/>
              </a:ext>
            </a:extLst>
          </p:cNvPr>
          <p:cNvSpPr txBox="1"/>
          <p:nvPr/>
        </p:nvSpPr>
        <p:spPr>
          <a:xfrm>
            <a:off x="3265483" y="4823031"/>
            <a:ext cx="130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xmlns="" id="{E03E9178-E6FB-5742-BDD2-2E043F3E872E}"/>
              </a:ext>
            </a:extLst>
          </p:cNvPr>
          <p:cNvSpPr txBox="1"/>
          <p:nvPr/>
        </p:nvSpPr>
        <p:spPr>
          <a:xfrm>
            <a:off x="4372302" y="4827775"/>
            <a:ext cx="63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202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xmlns="" id="{DDBB6C23-05C8-C541-A409-69D1ED135389}"/>
              </a:ext>
            </a:extLst>
          </p:cNvPr>
          <p:cNvSpPr txBox="1"/>
          <p:nvPr/>
        </p:nvSpPr>
        <p:spPr>
          <a:xfrm>
            <a:off x="1052279" y="5841060"/>
            <a:ext cx="84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xmlns="" id="{A8B97F77-E203-E64F-A016-950AC9EEFF80}"/>
              </a:ext>
            </a:extLst>
          </p:cNvPr>
          <p:cNvSpPr txBox="1"/>
          <p:nvPr/>
        </p:nvSpPr>
        <p:spPr>
          <a:xfrm>
            <a:off x="1848484" y="5882097"/>
            <a:ext cx="338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  4n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</a:t>
            </a:r>
          </a:p>
          <a:p>
            <a:r>
              <a:rPr lang="sv-SE" dirty="0">
                <a:latin typeface="Bradley Hand Bold"/>
                <a:cs typeface="Bradley Hand Bold"/>
              </a:rPr>
              <a:t>b)  Tal 50 är 202.</a:t>
            </a:r>
          </a:p>
        </p:txBody>
      </p:sp>
    </p:spTree>
    <p:extLst>
      <p:ext uri="{BB962C8B-B14F-4D97-AF65-F5344CB8AC3E}">
        <p14:creationId xmlns:p14="http://schemas.microsoft.com/office/powerpoint/2010/main" val="176025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1A2CCAF6-99CF-FF40-A6FC-0755F99C6C1F}"/>
              </a:ext>
            </a:extLst>
          </p:cNvPr>
          <p:cNvSpPr/>
          <p:nvPr/>
        </p:nvSpPr>
        <p:spPr>
          <a:xfrm>
            <a:off x="587374" y="579610"/>
            <a:ext cx="747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Studera talföljden: </a:t>
            </a:r>
            <a:r>
              <a:rPr lang="sv-SE" sz="2400" b="1" dirty="0">
                <a:solidFill>
                  <a:srgbClr val="9F0002"/>
                </a:solidFill>
              </a:rPr>
              <a:t>2, 5, 8, 11, 14, 17 ...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E49BC7B9-1E7B-7049-8B97-270FCCF537FB}"/>
              </a:ext>
            </a:extLst>
          </p:cNvPr>
          <p:cNvSpPr/>
          <p:nvPr/>
        </p:nvSpPr>
        <p:spPr>
          <a:xfrm>
            <a:off x="587374" y="1133608"/>
            <a:ext cx="735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Teckna ett uttryck för det </a:t>
            </a:r>
            <a:r>
              <a:rPr lang="sv-SE" i="1" dirty="0" err="1"/>
              <a:t>n</a:t>
            </a:r>
            <a:r>
              <a:rPr lang="sv-SE" dirty="0" err="1"/>
              <a:t>:e</a:t>
            </a:r>
            <a:r>
              <a:rPr lang="sv-SE" dirty="0"/>
              <a:t> talet.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1A4E1751-B82E-4F49-A430-30F358CFF95D}"/>
              </a:ext>
            </a:extLst>
          </p:cNvPr>
          <p:cNvSpPr/>
          <p:nvPr/>
        </p:nvSpPr>
        <p:spPr>
          <a:xfrm>
            <a:off x="587374" y="1502940"/>
            <a:ext cx="747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Använd uttrycket och räkna ut tal nummer 100.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0DDF6BB-0D68-F543-9829-D359EDF49035}"/>
              </a:ext>
            </a:extLst>
          </p:cNvPr>
          <p:cNvSpPr txBox="1"/>
          <p:nvPr/>
        </p:nvSpPr>
        <p:spPr>
          <a:xfrm>
            <a:off x="369653" y="2324520"/>
            <a:ext cx="5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2F0E96EA-25BE-CC46-9EA2-495B0004D76D}"/>
              </a:ext>
            </a:extLst>
          </p:cNvPr>
          <p:cNvSpPr txBox="1"/>
          <p:nvPr/>
        </p:nvSpPr>
        <p:spPr>
          <a:xfrm>
            <a:off x="1239245" y="2325214"/>
            <a:ext cx="15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 :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9EFCBB97-EAFE-3C44-AE58-95C0028C9267}"/>
              </a:ext>
            </a:extLst>
          </p:cNvPr>
          <p:cNvSpPr txBox="1"/>
          <p:nvPr/>
        </p:nvSpPr>
        <p:spPr>
          <a:xfrm>
            <a:off x="2448707" y="2324520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40B52E8F-12C1-6244-80C9-26A5A2CDA551}"/>
              </a:ext>
            </a:extLst>
          </p:cNvPr>
          <p:cNvSpPr txBox="1"/>
          <p:nvPr/>
        </p:nvSpPr>
        <p:spPr>
          <a:xfrm>
            <a:off x="870857" y="260151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Variabelterm 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xmlns="" id="{257E4738-E669-ED43-9631-004954D94F9B}"/>
              </a:ext>
            </a:extLst>
          </p:cNvPr>
          <p:cNvSpPr txBox="1"/>
          <p:nvPr/>
        </p:nvSpPr>
        <p:spPr>
          <a:xfrm>
            <a:off x="2385586" y="2605499"/>
            <a:ext cx="57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3n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xmlns="" id="{B388711B-3FAD-2743-9989-A04EB68FA472}"/>
              </a:ext>
            </a:extLst>
          </p:cNvPr>
          <p:cNvSpPr txBox="1"/>
          <p:nvPr/>
        </p:nvSpPr>
        <p:spPr>
          <a:xfrm>
            <a:off x="1063067" y="2924219"/>
            <a:ext cx="140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Sifferterm :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xmlns="" id="{FA31C280-E5C5-074C-9FB7-310E6449D728}"/>
              </a:ext>
            </a:extLst>
          </p:cNvPr>
          <p:cNvSpPr txBox="1"/>
          <p:nvPr/>
        </p:nvSpPr>
        <p:spPr>
          <a:xfrm>
            <a:off x="2472237" y="2935902"/>
            <a:ext cx="57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– </a:t>
            </a:r>
            <a:r>
              <a:rPr lang="sv-SE" dirty="0">
                <a:latin typeface="Bradley Hand Bold"/>
                <a:cs typeface="Bradley Hand Bold"/>
              </a:rPr>
              <a:t>1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xmlns="" id="{39036195-8870-4C40-8D1A-28A946AA7B36}"/>
              </a:ext>
            </a:extLst>
          </p:cNvPr>
          <p:cNvSpPr txBox="1"/>
          <p:nvPr/>
        </p:nvSpPr>
        <p:spPr>
          <a:xfrm>
            <a:off x="1331028" y="3222526"/>
            <a:ext cx="113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Uttryck :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xmlns="" id="{62815A22-35CB-2041-B1C7-6096A2D82D35}"/>
              </a:ext>
            </a:extLst>
          </p:cNvPr>
          <p:cNvSpPr txBox="1"/>
          <p:nvPr/>
        </p:nvSpPr>
        <p:spPr>
          <a:xfrm>
            <a:off x="2485621" y="3224496"/>
            <a:ext cx="99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3n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xmlns="" id="{01511530-61C3-DB4C-A596-49956DD2EBEC}"/>
              </a:ext>
            </a:extLst>
          </p:cNvPr>
          <p:cNvSpPr txBox="1"/>
          <p:nvPr/>
        </p:nvSpPr>
        <p:spPr>
          <a:xfrm>
            <a:off x="369653" y="4118859"/>
            <a:ext cx="41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xmlns="" id="{B7A8D9C3-2344-3A46-B754-1BC2B5E2125F}"/>
              </a:ext>
            </a:extLst>
          </p:cNvPr>
          <p:cNvSpPr txBox="1"/>
          <p:nvPr/>
        </p:nvSpPr>
        <p:spPr>
          <a:xfrm>
            <a:off x="973251" y="4069535"/>
            <a:ext cx="120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Tal 100 :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xmlns="" id="{283FB87B-4945-614D-9DF9-5B691E16110B}"/>
              </a:ext>
            </a:extLst>
          </p:cNvPr>
          <p:cNvSpPr txBox="1"/>
          <p:nvPr/>
        </p:nvSpPr>
        <p:spPr>
          <a:xfrm>
            <a:off x="1926642" y="4069535"/>
            <a:ext cx="146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/>
              <a:t>·</a:t>
            </a:r>
            <a:r>
              <a:rPr lang="sv-SE" dirty="0">
                <a:latin typeface="Bradley Hand Bold"/>
                <a:cs typeface="Bradley Hand Bold"/>
              </a:rPr>
              <a:t> 100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xmlns="" id="{36552888-187C-3840-B2E6-05ABDD4A79BC}"/>
              </a:ext>
            </a:extLst>
          </p:cNvPr>
          <p:cNvSpPr txBox="1"/>
          <p:nvPr/>
        </p:nvSpPr>
        <p:spPr>
          <a:xfrm>
            <a:off x="3201162" y="4069535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xmlns="" id="{E03E9178-E6FB-5742-BDD2-2E043F3E872E}"/>
              </a:ext>
            </a:extLst>
          </p:cNvPr>
          <p:cNvSpPr txBox="1"/>
          <p:nvPr/>
        </p:nvSpPr>
        <p:spPr>
          <a:xfrm>
            <a:off x="4232074" y="4069535"/>
            <a:ext cx="63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299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xmlns="" id="{DDBB6C23-05C8-C541-A409-69D1ED135389}"/>
              </a:ext>
            </a:extLst>
          </p:cNvPr>
          <p:cNvSpPr txBox="1"/>
          <p:nvPr/>
        </p:nvSpPr>
        <p:spPr>
          <a:xfrm>
            <a:off x="1063067" y="5575657"/>
            <a:ext cx="84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xmlns="" id="{A8B97F77-E203-E64F-A016-950AC9EEFF80}"/>
              </a:ext>
            </a:extLst>
          </p:cNvPr>
          <p:cNvSpPr txBox="1"/>
          <p:nvPr/>
        </p:nvSpPr>
        <p:spPr>
          <a:xfrm>
            <a:off x="1848484" y="5621824"/>
            <a:ext cx="338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v-SE" dirty="0">
                <a:latin typeface="Bradley Hand Bold"/>
                <a:cs typeface="Bradley Hand Bold"/>
              </a:rPr>
              <a:t>3n</a:t>
            </a:r>
            <a:r>
              <a:rPr lang="sv-SE" dirty="0">
                <a:cs typeface="Bradley Hand Bold"/>
              </a:rPr>
              <a:t> –  </a:t>
            </a:r>
            <a:r>
              <a:rPr lang="sv-SE" dirty="0">
                <a:latin typeface="Bradley Hand Bold"/>
                <a:cs typeface="Bradley Hand Bold"/>
              </a:rPr>
              <a:t>1 </a:t>
            </a:r>
          </a:p>
          <a:p>
            <a:pPr marL="342900" indent="-342900">
              <a:buAutoNum type="alphaLcParenR"/>
            </a:pPr>
            <a:r>
              <a:rPr lang="sv-SE" dirty="0">
                <a:latin typeface="Bradley Hand Bold"/>
                <a:cs typeface="Bradley Hand Bold"/>
              </a:rPr>
              <a:t>Tal 100 är 299.</a:t>
            </a:r>
          </a:p>
        </p:txBody>
      </p:sp>
    </p:spTree>
    <p:extLst>
      <p:ext uri="{BB962C8B-B14F-4D97-AF65-F5344CB8AC3E}">
        <p14:creationId xmlns:p14="http://schemas.microsoft.com/office/powerpoint/2010/main" val="150686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12645</TotalTime>
  <Words>884</Words>
  <Application>Microsoft Macintosh PowerPoint</Application>
  <PresentationFormat>Bildspel på skärmen (4:3)</PresentationFormat>
  <Paragraphs>171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Conny Welén</cp:lastModifiedBy>
  <cp:revision>51</cp:revision>
  <dcterms:created xsi:type="dcterms:W3CDTF">2017-04-14T14:34:08Z</dcterms:created>
  <dcterms:modified xsi:type="dcterms:W3CDTF">2019-11-19T22:29:17Z</dcterms:modified>
</cp:coreProperties>
</file>