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</p:sldMasterIdLst>
  <p:sldIdLst>
    <p:sldId id="298" r:id="rId16"/>
    <p:sldId id="299" r:id="rId17"/>
    <p:sldId id="300" r:id="rId18"/>
    <p:sldId id="301" r:id="rId19"/>
    <p:sldId id="302" r:id="rId20"/>
    <p:sldId id="309" r:id="rId21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5" d="100"/>
          <a:sy n="135" d="100"/>
        </p:scale>
        <p:origin x="-2296" y="-96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4801206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4726045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2178249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699277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77376721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8497077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3798691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0230451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997409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69271470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36359550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5242301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5841599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3676618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1311027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6708182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33317671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0355105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2347998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6331905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066224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015160754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344803071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1783299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7938022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0726156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0640229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1516963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27554877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2342742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7097402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1355751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080214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143614636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1756676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305751382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0965039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3453492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8893318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7362817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81310360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9065073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4468503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6896987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073601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20042803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692383055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057517665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2017040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7865055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9535596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4568604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01456791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8983344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5201808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1752023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11200" y="2501900"/>
            <a:ext cx="5683250" cy="631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46850" y="2501900"/>
            <a:ext cx="5683250" cy="631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5632987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948190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54478644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79400142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3120257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2167542"/>
      </p:ext>
    </p:extLst>
  </p:cSld>
  <p:clrMapOvr>
    <a:masterClrMapping/>
  </p:clrMapOvr>
  <p:transition xmlns:p14="http://schemas.microsoft.com/office/powerpoint/2010/main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8984275"/>
      </p:ext>
    </p:extLst>
  </p:cSld>
  <p:clrMapOvr>
    <a:masterClrMapping/>
  </p:clrMapOvr>
  <p:transition xmlns:p14="http://schemas.microsoft.com/office/powerpoint/2010/main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9635127"/>
      </p:ext>
    </p:extLst>
  </p:cSld>
  <p:clrMapOvr>
    <a:masterClrMapping/>
  </p:clrMapOvr>
  <p:transition xmlns:p14="http://schemas.microsoft.com/office/powerpoint/2010/main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962798455"/>
      </p:ext>
    </p:extLst>
  </p:cSld>
  <p:clrMapOvr>
    <a:masterClrMapping/>
  </p:clrMapOvr>
  <p:transition xmlns:p14="http://schemas.microsoft.com/office/powerpoint/2010/main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569180"/>
      </p:ext>
    </p:extLst>
  </p:cSld>
  <p:clrMapOvr>
    <a:masterClrMapping/>
  </p:clrMapOvr>
  <p:transition xmlns:p14="http://schemas.microsoft.com/office/powerpoint/2010/main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206019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7301736"/>
      </p:ext>
    </p:extLst>
  </p:cSld>
  <p:clrMapOvr>
    <a:masterClrMapping/>
  </p:clrMapOvr>
  <p:transition xmlns:p14="http://schemas.microsoft.com/office/powerpoint/2010/main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1683036"/>
      </p:ext>
    </p:extLst>
  </p:cSld>
  <p:clrMapOvr>
    <a:masterClrMapping/>
  </p:clrMapOvr>
  <p:transition xmlns:p14="http://schemas.microsoft.com/office/powerpoint/2010/main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9621504"/>
      </p:ext>
    </p:extLst>
  </p:cSld>
  <p:clrMapOvr>
    <a:masterClrMapping/>
  </p:clrMapOvr>
  <p:transition xmlns:p14="http://schemas.microsoft.com/office/powerpoint/2010/main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04374026"/>
      </p:ext>
    </p:extLst>
  </p:cSld>
  <p:clrMapOvr>
    <a:masterClrMapping/>
  </p:clrMapOvr>
  <p:transition xmlns:p14="http://schemas.microsoft.com/office/powerpoint/2010/main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08091979"/>
      </p:ext>
    </p:extLst>
  </p:cSld>
  <p:clrMapOvr>
    <a:masterClrMapping/>
  </p:clrMapOvr>
  <p:transition xmlns:p14="http://schemas.microsoft.com/office/powerpoint/2010/main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0229035"/>
      </p:ext>
    </p:extLst>
  </p:cSld>
  <p:clrMapOvr>
    <a:masterClrMapping/>
  </p:clrMapOvr>
  <p:transition xmlns:p14="http://schemas.microsoft.com/office/powerpoint/2010/main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9183113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0422159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277415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48947136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4740852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Lucida Grande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098248926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6470210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350375" y="38100"/>
            <a:ext cx="2879725" cy="87757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11200" y="38100"/>
            <a:ext cx="8486775" cy="87757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681060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3052624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1653542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5660707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8659635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2672372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482770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887190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79943939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19200348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07094165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672714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6637815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833780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1317370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435524932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078191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9148000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7236379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6877515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04051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773560070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36239340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6931182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2138933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5577008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2424324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0633788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9445048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6647269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5322431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5340170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38287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22385432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73135536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2784482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599026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2872798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8883073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14899110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1315320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2280123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6587384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5409633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718632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43023867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906129480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3989790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2001332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2948262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6038680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2493009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6468577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8485252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5149126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5287242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99007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614005628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055582319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6807043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5364622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7885704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0541806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12975814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319550192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2261413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6245512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7155992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692440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90101532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52733961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7997916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3097919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3892297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58849832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8237177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351592167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0875910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9330864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330780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847028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91086171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784220948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7529284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3455313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/>
          </p:cNvSpPr>
          <p:nvPr/>
        </p:nvSpPr>
        <p:spPr bwMode="auto">
          <a:xfrm>
            <a:off x="-25400" y="9080500"/>
            <a:ext cx="13030200" cy="673100"/>
          </a:xfrm>
          <a:prstGeom prst="rect">
            <a:avLst/>
          </a:prstGeom>
          <a:solidFill>
            <a:srgbClr val="BD3D2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sv-SE"/>
          </a:p>
        </p:txBody>
      </p:sp>
      <p:sp>
        <p:nvSpPr>
          <p:cNvPr id="2051" name="Line 2"/>
          <p:cNvSpPr>
            <a:spLocks noChangeShapeType="1"/>
          </p:cNvSpPr>
          <p:nvPr/>
        </p:nvSpPr>
        <p:spPr bwMode="auto">
          <a:xfrm>
            <a:off x="-12700" y="1892300"/>
            <a:ext cx="13042900" cy="0"/>
          </a:xfrm>
          <a:prstGeom prst="line">
            <a:avLst/>
          </a:prstGeom>
          <a:noFill/>
          <a:ln w="12700">
            <a:solidFill>
              <a:srgbClr val="BFBF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sv-SE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23900" y="38100"/>
            <a:ext cx="9283700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ucida Grande" charset="0"/>
              </a:rPr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2501900"/>
            <a:ext cx="11518900" cy="631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ucida Grande" charset="0"/>
              </a:rPr>
              <a:t>Click to edit Master text styles</a:t>
            </a:r>
          </a:p>
          <a:p>
            <a:pPr lvl="1"/>
            <a:r>
              <a:rPr lang="en-US">
                <a:sym typeface="Lucida Grande" charset="0"/>
              </a:rPr>
              <a:t>Second level</a:t>
            </a:r>
          </a:p>
          <a:p>
            <a:pPr lvl="2"/>
            <a:r>
              <a:rPr lang="en-US">
                <a:sym typeface="Lucida Grande" charset="0"/>
              </a:rPr>
              <a:t>Third level</a:t>
            </a:r>
          </a:p>
          <a:p>
            <a:pPr lvl="3"/>
            <a:r>
              <a:rPr lang="en-US">
                <a:sym typeface="Lucida Grande" charset="0"/>
              </a:rPr>
              <a:t>Fourth level</a:t>
            </a:r>
          </a:p>
          <a:p>
            <a:pPr lvl="4"/>
            <a:r>
              <a:rPr lang="en-US">
                <a:sym typeface="Lucida Grande" charset="0"/>
              </a:rPr>
              <a:t>Fifth level</a:t>
            </a:r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438" y="1651000"/>
            <a:ext cx="211772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xmlns:p14="http://schemas.microsoft.com/office/powerpoint/2010/main"/>
  <p:txStyles>
    <p:title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4800" b="1">
          <a:solidFill>
            <a:srgbClr val="826F36"/>
          </a:solidFill>
          <a:latin typeface="+mj-lt"/>
          <a:ea typeface="+mj-ea"/>
          <a:cs typeface="+mj-cs"/>
          <a:sym typeface="Lucida Grande" charset="0"/>
        </a:defRPr>
      </a:lvl1pPr>
      <a:lvl2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4800" b="1">
          <a:solidFill>
            <a:srgbClr val="826F36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2pPr>
      <a:lvl3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4800" b="1">
          <a:solidFill>
            <a:srgbClr val="826F36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3pPr>
      <a:lvl4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4800" b="1">
          <a:solidFill>
            <a:srgbClr val="826F36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4pPr>
      <a:lvl5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4800" b="1">
          <a:solidFill>
            <a:srgbClr val="826F36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5pPr>
      <a:lvl6pPr marL="457200" algn="l" rtl="0" fontAlgn="base">
        <a:lnSpc>
          <a:spcPct val="120000"/>
        </a:lnSpc>
        <a:spcBef>
          <a:spcPct val="0"/>
        </a:spcBef>
        <a:spcAft>
          <a:spcPct val="0"/>
        </a:spcAft>
        <a:defRPr sz="4800" b="1">
          <a:solidFill>
            <a:srgbClr val="826F36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6pPr>
      <a:lvl7pPr marL="914400" algn="l" rtl="0" fontAlgn="base">
        <a:lnSpc>
          <a:spcPct val="120000"/>
        </a:lnSpc>
        <a:spcBef>
          <a:spcPct val="0"/>
        </a:spcBef>
        <a:spcAft>
          <a:spcPct val="0"/>
        </a:spcAft>
        <a:defRPr sz="4800" b="1">
          <a:solidFill>
            <a:srgbClr val="826F36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7pPr>
      <a:lvl8pPr marL="1371600" algn="l" rtl="0" fontAlgn="base">
        <a:lnSpc>
          <a:spcPct val="120000"/>
        </a:lnSpc>
        <a:spcBef>
          <a:spcPct val="0"/>
        </a:spcBef>
        <a:spcAft>
          <a:spcPct val="0"/>
        </a:spcAft>
        <a:defRPr sz="4800" b="1">
          <a:solidFill>
            <a:srgbClr val="826F36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8pPr>
      <a:lvl9pPr marL="1828800" algn="l" rtl="0" fontAlgn="base">
        <a:lnSpc>
          <a:spcPct val="120000"/>
        </a:lnSpc>
        <a:spcBef>
          <a:spcPct val="0"/>
        </a:spcBef>
        <a:spcAft>
          <a:spcPct val="0"/>
        </a:spcAft>
        <a:defRPr sz="4800" b="1">
          <a:solidFill>
            <a:srgbClr val="826F36"/>
          </a:solidFill>
          <a:latin typeface="Lucida Grande" charset="0"/>
          <a:ea typeface="ヒラギノ角ゴ ProN W6" charset="0"/>
          <a:cs typeface="ヒラギノ角ゴ ProN W6" charset="0"/>
          <a:sym typeface="Lucida Grande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ts val="110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742950" indent="-285750" algn="l" rtl="0" eaLnBrk="0" fontAlgn="base" hangingPunct="0">
        <a:lnSpc>
          <a:spcPct val="120000"/>
        </a:lnSpc>
        <a:spcBef>
          <a:spcPts val="110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143000" indent="-228600" algn="l" rtl="0" eaLnBrk="0" fontAlgn="base" hangingPunct="0">
        <a:lnSpc>
          <a:spcPct val="120000"/>
        </a:lnSpc>
        <a:spcBef>
          <a:spcPts val="110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600200" indent="-228600" algn="l" rtl="0" eaLnBrk="0" fontAlgn="base" hangingPunct="0">
        <a:lnSpc>
          <a:spcPct val="120000"/>
        </a:lnSpc>
        <a:spcBef>
          <a:spcPts val="110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2057400" indent="-228600" algn="l" rtl="0" eaLnBrk="0" fontAlgn="base" hangingPunct="0">
        <a:lnSpc>
          <a:spcPct val="120000"/>
        </a:lnSpc>
        <a:spcBef>
          <a:spcPts val="110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457200" algn="l" rtl="0" fontAlgn="base">
        <a:lnSpc>
          <a:spcPct val="120000"/>
        </a:lnSpc>
        <a:spcBef>
          <a:spcPts val="110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914400" algn="l" rtl="0" fontAlgn="base">
        <a:lnSpc>
          <a:spcPct val="120000"/>
        </a:lnSpc>
        <a:spcBef>
          <a:spcPts val="110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1371600" algn="l" rtl="0" fontAlgn="base">
        <a:lnSpc>
          <a:spcPct val="120000"/>
        </a:lnSpc>
        <a:spcBef>
          <a:spcPts val="110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1828800" algn="l" rtl="0" fontAlgn="base">
        <a:lnSpc>
          <a:spcPct val="120000"/>
        </a:lnSpc>
        <a:spcBef>
          <a:spcPts val="110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/>
          </p:cNvSpPr>
          <p:nvPr/>
        </p:nvSpPr>
        <p:spPr bwMode="auto">
          <a:xfrm>
            <a:off x="10112375" y="9242425"/>
            <a:ext cx="212248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600" b="1">
                <a:solidFill>
                  <a:srgbClr val="FFFFFF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TÄNK OM </a:t>
            </a:r>
            <a:r>
              <a:rPr lang="en-US" sz="1600">
                <a:solidFill>
                  <a:srgbClr val="FFFFFF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|</a:t>
            </a:r>
            <a:r>
              <a:rPr lang="en-US" sz="1600" b="1">
                <a:solidFill>
                  <a:srgbClr val="FFFFFF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 </a:t>
            </a:r>
            <a:r>
              <a:rPr lang="en-US" sz="1600">
                <a:solidFill>
                  <a:srgbClr val="FFFFFF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KAPITEL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Vänern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6650" y="0"/>
            <a:ext cx="14293850" cy="9779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773113"/>
            <a:ext cx="3416300" cy="804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8" name="Group 6"/>
          <p:cNvGrpSpPr>
            <a:grpSpLocks/>
          </p:cNvGrpSpPr>
          <p:nvPr/>
        </p:nvGrpSpPr>
        <p:grpSpPr bwMode="auto">
          <a:xfrm>
            <a:off x="2379663" y="3363913"/>
            <a:ext cx="8294687" cy="4229100"/>
            <a:chOff x="0" y="0"/>
            <a:chExt cx="5224" cy="2664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4" y="0"/>
              <a:ext cx="2760" cy="2664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4" name="Line 4"/>
            <p:cNvSpPr>
              <a:spLocks noChangeShapeType="1"/>
            </p:cNvSpPr>
            <p:nvPr/>
          </p:nvSpPr>
          <p:spPr bwMode="auto">
            <a:xfrm rot="10800000" flipH="1">
              <a:off x="3" y="13"/>
              <a:ext cx="2454" cy="1943"/>
            </a:xfrm>
            <a:prstGeom prst="line">
              <a:avLst/>
            </a:prstGeom>
            <a:noFill/>
            <a:ln w="50800" cap="rnd">
              <a:solidFill>
                <a:srgbClr val="826F36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sv-SE"/>
            </a:p>
          </p:txBody>
        </p:sp>
        <p:sp>
          <p:nvSpPr>
            <p:cNvPr id="17415" name="Line 5"/>
            <p:cNvSpPr>
              <a:spLocks noChangeShapeType="1"/>
            </p:cNvSpPr>
            <p:nvPr/>
          </p:nvSpPr>
          <p:spPr bwMode="auto">
            <a:xfrm>
              <a:off x="0" y="2243"/>
              <a:ext cx="2509" cy="409"/>
            </a:xfrm>
            <a:prstGeom prst="line">
              <a:avLst/>
            </a:prstGeom>
            <a:noFill/>
            <a:ln w="50800" cap="rnd">
              <a:solidFill>
                <a:srgbClr val="826F36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sv-SE"/>
            </a:p>
          </p:txBody>
        </p:sp>
      </p:grpSp>
      <p:sp>
        <p:nvSpPr>
          <p:cNvPr id="17411" name="Rectangle 8"/>
          <p:cNvSpPr>
            <a:spLocks/>
          </p:cNvSpPr>
          <p:nvPr/>
        </p:nvSpPr>
        <p:spPr bwMode="auto">
          <a:xfrm>
            <a:off x="8923338" y="9102725"/>
            <a:ext cx="3314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rgbClr val="FFFFFF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WWW.MATEMATIKBOKENXYZ.SE</a:t>
            </a:r>
          </a:p>
        </p:txBody>
      </p:sp>
      <p:pic>
        <p:nvPicPr>
          <p:cNvPr id="174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30188" r="4716" b="32704"/>
          <a:stretch>
            <a:fillRect/>
          </a:stretch>
        </p:blipFill>
        <p:spPr bwMode="auto">
          <a:xfrm>
            <a:off x="10287000" y="139700"/>
            <a:ext cx="2422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921000"/>
            <a:ext cx="6831013" cy="46736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3"/>
          <p:cNvSpPr>
            <a:spLocks/>
          </p:cNvSpPr>
          <p:nvPr/>
        </p:nvSpPr>
        <p:spPr bwMode="auto">
          <a:xfrm>
            <a:off x="7870825" y="2897188"/>
            <a:ext cx="489585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20000"/>
              </a:lnSpc>
            </a:pPr>
            <a:r>
              <a:rPr lang="en-US" sz="3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Tänk dig att hela världens befolkning hoppar ner i Vänern. Hur mycket stiger då vattenytan?</a:t>
            </a:r>
          </a:p>
          <a:p>
            <a:pPr algn="l">
              <a:lnSpc>
                <a:spcPct val="120000"/>
              </a:lnSpc>
            </a:pPr>
            <a:endParaRPr lang="en-US" sz="3800">
              <a:solidFill>
                <a:schemeClr val="tx1"/>
              </a:solidFill>
              <a:latin typeface="Lucida Grande" charset="0"/>
              <a:ea typeface="ＭＳ Ｐゴシック" charset="0"/>
              <a:cs typeface="ＭＳ Ｐゴシック" charset="0"/>
              <a:sym typeface="Lucida Grande" charset="0"/>
            </a:endParaRPr>
          </a:p>
          <a:p>
            <a:pPr algn="l">
              <a:lnSpc>
                <a:spcPct val="120000"/>
              </a:lnSpc>
            </a:pPr>
            <a:r>
              <a:rPr lang="en-US" sz="3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Gissa först.</a:t>
            </a:r>
          </a:p>
        </p:txBody>
      </p:sp>
      <p:sp>
        <p:nvSpPr>
          <p:cNvPr id="18435" name="Rectangle 5"/>
          <p:cNvSpPr>
            <a:spLocks/>
          </p:cNvSpPr>
          <p:nvPr/>
        </p:nvSpPr>
        <p:spPr bwMode="auto">
          <a:xfrm>
            <a:off x="8923338" y="9102725"/>
            <a:ext cx="3314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rgbClr val="FFFFFF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WWW.MATEMATIKBOKENXYZ.SE</a:t>
            </a:r>
          </a:p>
        </p:txBody>
      </p:sp>
      <p:pic>
        <p:nvPicPr>
          <p:cNvPr id="1843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30188" r="4716" b="32704"/>
          <a:stretch>
            <a:fillRect/>
          </a:stretch>
        </p:blipFill>
        <p:spPr bwMode="auto">
          <a:xfrm>
            <a:off x="10287000" y="139700"/>
            <a:ext cx="2422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2"/>
          <p:cNvSpPr>
            <a:spLocks/>
          </p:cNvSpPr>
          <p:nvPr/>
        </p:nvSpPr>
        <p:spPr bwMode="auto">
          <a:xfrm>
            <a:off x="901700" y="989013"/>
            <a:ext cx="25050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4500" b="1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Vänern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/>
          </p:cNvSpPr>
          <p:nvPr/>
        </p:nvSpPr>
        <p:spPr bwMode="auto">
          <a:xfrm>
            <a:off x="741363" y="2284413"/>
            <a:ext cx="12263437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20000"/>
              </a:lnSpc>
            </a:pPr>
            <a:r>
              <a:rPr lang="en-US" sz="3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Vänerns area: 6 000 km² = 6</a:t>
            </a:r>
            <a:r>
              <a:rPr lang="en-US" sz="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 </a:t>
            </a:r>
            <a:r>
              <a:rPr lang="en-US" sz="3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∙</a:t>
            </a:r>
            <a:r>
              <a:rPr lang="en-US" sz="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 </a:t>
            </a:r>
            <a:r>
              <a:rPr lang="en-US" sz="3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10³ km² = 6</a:t>
            </a:r>
            <a:r>
              <a:rPr lang="en-US" sz="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 </a:t>
            </a:r>
            <a:r>
              <a:rPr lang="en-US" sz="3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∙</a:t>
            </a:r>
            <a:r>
              <a:rPr lang="en-US" sz="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 </a:t>
            </a:r>
            <a:r>
              <a:rPr lang="en-US" sz="3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10⁹ m².</a:t>
            </a:r>
          </a:p>
          <a:p>
            <a:pPr algn="l">
              <a:lnSpc>
                <a:spcPct val="120000"/>
              </a:lnSpc>
            </a:pPr>
            <a:r>
              <a:rPr lang="en-US" sz="3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Antal människor: 7</a:t>
            </a:r>
            <a:r>
              <a:rPr lang="en-US" sz="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 </a:t>
            </a:r>
            <a:r>
              <a:rPr lang="en-US" sz="3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∙</a:t>
            </a:r>
            <a:r>
              <a:rPr lang="en-US" sz="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 </a:t>
            </a:r>
            <a:r>
              <a:rPr lang="en-US" sz="3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10⁹ </a:t>
            </a:r>
          </a:p>
          <a:p>
            <a:pPr algn="l">
              <a:lnSpc>
                <a:spcPct val="120000"/>
              </a:lnSpc>
            </a:pPr>
            <a:r>
              <a:rPr lang="en-US" sz="3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Varje människa får </a:t>
            </a:r>
          </a:p>
          <a:p>
            <a:pPr algn="l">
              <a:lnSpc>
                <a:spcPct val="120000"/>
              </a:lnSpc>
            </a:pPr>
            <a:r>
              <a:rPr lang="en-US" sz="3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6</a:t>
            </a:r>
            <a:r>
              <a:rPr lang="en-US" sz="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 </a:t>
            </a:r>
            <a:r>
              <a:rPr lang="en-US" sz="3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∙</a:t>
            </a:r>
            <a:r>
              <a:rPr lang="en-US" sz="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 </a:t>
            </a:r>
            <a:r>
              <a:rPr lang="en-US" sz="3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10⁹ / 7</a:t>
            </a:r>
            <a:r>
              <a:rPr lang="en-US" sz="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 </a:t>
            </a:r>
            <a:r>
              <a:rPr lang="en-US" sz="3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∙</a:t>
            </a:r>
            <a:r>
              <a:rPr lang="en-US" sz="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 </a:t>
            </a:r>
            <a:r>
              <a:rPr lang="en-US" sz="3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10⁹  m²</a:t>
            </a:r>
            <a:r>
              <a:rPr lang="en-US" sz="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 </a:t>
            </a:r>
            <a:r>
              <a:rPr lang="en-US" sz="3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/</a:t>
            </a:r>
            <a:r>
              <a:rPr lang="en-US" sz="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 </a:t>
            </a:r>
            <a:r>
              <a:rPr lang="en-US" sz="3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pers ≈</a:t>
            </a:r>
          </a:p>
          <a:p>
            <a:pPr algn="l">
              <a:lnSpc>
                <a:spcPct val="120000"/>
              </a:lnSpc>
            </a:pPr>
            <a:endParaRPr lang="en-US" sz="3800">
              <a:solidFill>
                <a:schemeClr val="tx1"/>
              </a:solidFill>
              <a:latin typeface="Lucida Grande" charset="0"/>
              <a:ea typeface="ＭＳ Ｐゴシック" charset="0"/>
              <a:cs typeface="ＭＳ Ｐゴシック" charset="0"/>
              <a:sym typeface="Lucida Grande" charset="0"/>
            </a:endParaRPr>
          </a:p>
          <a:p>
            <a:pPr algn="l">
              <a:lnSpc>
                <a:spcPct val="120000"/>
              </a:lnSpc>
            </a:pPr>
            <a:r>
              <a:rPr lang="en-US" sz="3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≈ </a:t>
            </a:r>
            <a:r>
              <a:rPr lang="en-US" sz="3800" b="1">
                <a:solidFill>
                  <a:srgbClr val="D90B00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0,9</a:t>
            </a:r>
            <a:r>
              <a:rPr lang="en-US" sz="3800" b="1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 </a:t>
            </a:r>
            <a:r>
              <a:rPr lang="en-US" sz="3800" b="1">
                <a:solidFill>
                  <a:srgbClr val="D90B00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m²</a:t>
            </a:r>
            <a:r>
              <a:rPr lang="en-US" sz="800" b="1">
                <a:solidFill>
                  <a:srgbClr val="D90B00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 </a:t>
            </a:r>
            <a:r>
              <a:rPr lang="en-US" sz="3800" b="1">
                <a:solidFill>
                  <a:srgbClr val="D90B00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/</a:t>
            </a:r>
            <a:r>
              <a:rPr lang="en-US" sz="800" b="1">
                <a:solidFill>
                  <a:srgbClr val="D90B00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 </a:t>
            </a:r>
            <a:r>
              <a:rPr lang="en-US" sz="3800" b="1">
                <a:solidFill>
                  <a:srgbClr val="D90B00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pers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4516438"/>
            <a:ext cx="5203825" cy="3455987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5"/>
          <p:cNvSpPr>
            <a:spLocks/>
          </p:cNvSpPr>
          <p:nvPr/>
        </p:nvSpPr>
        <p:spPr bwMode="auto">
          <a:xfrm>
            <a:off x="8923338" y="9102725"/>
            <a:ext cx="3314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rgbClr val="FFFFFF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WWW.MATEMATIKBOKENXYZ.SE</a:t>
            </a:r>
          </a:p>
        </p:txBody>
      </p:sp>
      <p:pic>
        <p:nvPicPr>
          <p:cNvPr id="1946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30188" r="4716" b="32704"/>
          <a:stretch>
            <a:fillRect/>
          </a:stretch>
        </p:blipFill>
        <p:spPr bwMode="auto">
          <a:xfrm>
            <a:off x="10287000" y="139700"/>
            <a:ext cx="2422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2"/>
          <p:cNvSpPr>
            <a:spLocks/>
          </p:cNvSpPr>
          <p:nvPr/>
        </p:nvSpPr>
        <p:spPr bwMode="auto">
          <a:xfrm>
            <a:off x="901700" y="989013"/>
            <a:ext cx="25050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4500" b="1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Vänern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/>
          </p:cNvSpPr>
          <p:nvPr/>
        </p:nvSpPr>
        <p:spPr bwMode="auto">
          <a:xfrm>
            <a:off x="885825" y="2139950"/>
            <a:ext cx="12280900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20000"/>
              </a:lnSpc>
            </a:pPr>
            <a:r>
              <a:rPr lang="en-US" sz="3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Vi antar att en genomsnittsmänniska väger 50 kg. Densiteten är ungefär 1 kg / dm³.</a:t>
            </a:r>
          </a:p>
          <a:p>
            <a:pPr algn="l">
              <a:lnSpc>
                <a:spcPct val="120000"/>
              </a:lnSpc>
            </a:pPr>
            <a:r>
              <a:rPr lang="en-US" sz="3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En människas volym är 50 dm³ = 0,05 m³ i genomsnitt.</a:t>
            </a:r>
          </a:p>
          <a:p>
            <a:pPr algn="l">
              <a:lnSpc>
                <a:spcPct val="120000"/>
              </a:lnSpc>
            </a:pPr>
            <a:endParaRPr lang="en-US" sz="3800">
              <a:solidFill>
                <a:schemeClr val="tx1"/>
              </a:solidFill>
              <a:latin typeface="Lucida Grande" charset="0"/>
              <a:ea typeface="ＭＳ Ｐゴシック" charset="0"/>
              <a:cs typeface="ＭＳ Ｐゴシック" charset="0"/>
              <a:sym typeface="Lucida Grande" charset="0"/>
            </a:endParaRPr>
          </a:p>
          <a:p>
            <a:pPr algn="l">
              <a:lnSpc>
                <a:spcPct val="120000"/>
              </a:lnSpc>
            </a:pPr>
            <a:r>
              <a:rPr lang="en-US" sz="3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Alla människor: 7</a:t>
            </a:r>
            <a:r>
              <a:rPr lang="en-US" sz="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 </a:t>
            </a:r>
            <a:r>
              <a:rPr lang="en-US" sz="3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∙</a:t>
            </a:r>
            <a:r>
              <a:rPr lang="en-US" sz="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 </a:t>
            </a:r>
            <a:r>
              <a:rPr lang="en-US" sz="3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10⁹</a:t>
            </a:r>
            <a:r>
              <a:rPr lang="en-US" sz="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 </a:t>
            </a:r>
            <a:r>
              <a:rPr lang="en-US" sz="3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∙</a:t>
            </a:r>
            <a:r>
              <a:rPr lang="en-US" sz="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 </a:t>
            </a:r>
            <a:r>
              <a:rPr lang="en-US" sz="3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0,05 m³ =  0,35</a:t>
            </a:r>
            <a:r>
              <a:rPr lang="en-US" sz="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 </a:t>
            </a:r>
            <a:r>
              <a:rPr lang="en-US" sz="3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∙</a:t>
            </a:r>
            <a:r>
              <a:rPr lang="en-US" sz="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 </a:t>
            </a:r>
            <a:r>
              <a:rPr lang="en-US" sz="3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10⁹ m³ </a:t>
            </a:r>
          </a:p>
          <a:p>
            <a:pPr algn="l">
              <a:lnSpc>
                <a:spcPct val="120000"/>
              </a:lnSpc>
            </a:pPr>
            <a:r>
              <a:rPr lang="en-US" sz="3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vilket är lika med den volym vatten som trängs undan.	</a:t>
            </a:r>
          </a:p>
        </p:txBody>
      </p:sp>
      <p:sp>
        <p:nvSpPr>
          <p:cNvPr id="20482" name="Rectangle 4"/>
          <p:cNvSpPr>
            <a:spLocks/>
          </p:cNvSpPr>
          <p:nvPr/>
        </p:nvSpPr>
        <p:spPr bwMode="auto">
          <a:xfrm>
            <a:off x="8923338" y="9102725"/>
            <a:ext cx="3314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rgbClr val="FFFFFF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WWW.MATEMATIKBOKENXYZ.SE</a:t>
            </a:r>
          </a:p>
        </p:txBody>
      </p:sp>
      <p:pic>
        <p:nvPicPr>
          <p:cNvPr id="2048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30188" r="4716" b="32704"/>
          <a:stretch>
            <a:fillRect/>
          </a:stretch>
        </p:blipFill>
        <p:spPr bwMode="auto">
          <a:xfrm>
            <a:off x="10287000" y="139700"/>
            <a:ext cx="2422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2"/>
          <p:cNvSpPr>
            <a:spLocks/>
          </p:cNvSpPr>
          <p:nvPr/>
        </p:nvSpPr>
        <p:spPr bwMode="auto">
          <a:xfrm>
            <a:off x="901700" y="989013"/>
            <a:ext cx="25050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4500" b="1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Vänern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/>
          </p:cNvSpPr>
          <p:nvPr/>
        </p:nvSpPr>
        <p:spPr bwMode="auto">
          <a:xfrm>
            <a:off x="1173163" y="1636713"/>
            <a:ext cx="11593512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20000"/>
              </a:lnSpc>
            </a:pPr>
            <a:r>
              <a:rPr lang="en-US" sz="3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Undanträngd volym: 0,35</a:t>
            </a:r>
            <a:r>
              <a:rPr lang="en-US" sz="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 </a:t>
            </a:r>
            <a:r>
              <a:rPr lang="en-US" sz="3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∙</a:t>
            </a:r>
            <a:r>
              <a:rPr lang="en-US" sz="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 </a:t>
            </a:r>
            <a:r>
              <a:rPr lang="en-US" sz="3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10⁹ m³</a:t>
            </a:r>
          </a:p>
          <a:p>
            <a:pPr algn="l">
              <a:lnSpc>
                <a:spcPct val="120000"/>
              </a:lnSpc>
            </a:pPr>
            <a:r>
              <a:rPr lang="en-US" sz="3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Vänerns area: 6</a:t>
            </a:r>
            <a:r>
              <a:rPr lang="en-US" sz="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 </a:t>
            </a:r>
            <a:r>
              <a:rPr lang="en-US" sz="3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∙</a:t>
            </a:r>
            <a:r>
              <a:rPr lang="en-US" sz="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 </a:t>
            </a:r>
            <a:r>
              <a:rPr lang="en-US" sz="3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10⁹ m²</a:t>
            </a:r>
          </a:p>
          <a:p>
            <a:pPr algn="l">
              <a:lnSpc>
                <a:spcPct val="120000"/>
              </a:lnSpc>
            </a:pPr>
            <a:r>
              <a:rPr lang="en-US" sz="3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V = B</a:t>
            </a:r>
            <a:r>
              <a:rPr lang="en-US" sz="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 </a:t>
            </a:r>
            <a:r>
              <a:rPr lang="en-US" sz="3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∙</a:t>
            </a:r>
            <a:r>
              <a:rPr lang="en-US" sz="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 </a:t>
            </a:r>
            <a:r>
              <a:rPr lang="en-US" sz="3800">
                <a:solidFill>
                  <a:srgbClr val="D90B00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h</a:t>
            </a:r>
          </a:p>
          <a:p>
            <a:pPr algn="l">
              <a:lnSpc>
                <a:spcPct val="120000"/>
              </a:lnSpc>
            </a:pPr>
            <a:r>
              <a:rPr lang="en-US" sz="3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0,35</a:t>
            </a:r>
            <a:r>
              <a:rPr lang="en-US" sz="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 </a:t>
            </a:r>
            <a:r>
              <a:rPr lang="en-US" sz="3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∙</a:t>
            </a:r>
            <a:r>
              <a:rPr lang="en-US" sz="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 </a:t>
            </a:r>
            <a:r>
              <a:rPr lang="en-US" sz="3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10⁹ = 6</a:t>
            </a:r>
            <a:r>
              <a:rPr lang="en-US" sz="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 </a:t>
            </a:r>
            <a:r>
              <a:rPr lang="en-US" sz="3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∙</a:t>
            </a:r>
            <a:r>
              <a:rPr lang="en-US" sz="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 </a:t>
            </a:r>
            <a:r>
              <a:rPr lang="en-US" sz="3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10⁹</a:t>
            </a:r>
            <a:r>
              <a:rPr lang="en-US" sz="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 </a:t>
            </a:r>
            <a:r>
              <a:rPr lang="en-US" sz="3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∙</a:t>
            </a:r>
            <a:r>
              <a:rPr lang="en-US" sz="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 </a:t>
            </a:r>
            <a:r>
              <a:rPr lang="en-US" sz="3800">
                <a:solidFill>
                  <a:srgbClr val="D90B00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h</a:t>
            </a:r>
            <a:endParaRPr lang="en-US" sz="3800">
              <a:solidFill>
                <a:schemeClr val="tx1"/>
              </a:solidFill>
              <a:latin typeface="Lucida Grande" charset="0"/>
              <a:ea typeface="ＭＳ Ｐゴシック" charset="0"/>
              <a:cs typeface="ＭＳ Ｐゴシック" charset="0"/>
              <a:sym typeface="Lucida Grande" charset="0"/>
            </a:endParaRPr>
          </a:p>
          <a:p>
            <a:pPr algn="l">
              <a:lnSpc>
                <a:spcPct val="120000"/>
              </a:lnSpc>
            </a:pPr>
            <a:r>
              <a:rPr lang="en-US" sz="3800">
                <a:solidFill>
                  <a:srgbClr val="D90B00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h </a:t>
            </a:r>
            <a:r>
              <a:rPr lang="en-US" sz="3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≈ 0,06 m</a:t>
            </a:r>
          </a:p>
        </p:txBody>
      </p:sp>
      <p:pic>
        <p:nvPicPr>
          <p:cNvPr id="3277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9729">
            <a:off x="8931275" y="6437313"/>
            <a:ext cx="457517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4"/>
          <p:cNvSpPr>
            <a:spLocks/>
          </p:cNvSpPr>
          <p:nvPr/>
        </p:nvSpPr>
        <p:spPr bwMode="auto">
          <a:xfrm>
            <a:off x="454025" y="6821488"/>
            <a:ext cx="807402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685800" lvl="1" algn="l">
              <a:lnSpc>
                <a:spcPct val="120000"/>
              </a:lnSpc>
            </a:pPr>
            <a:r>
              <a:rPr lang="en-US" sz="3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Ytan stiger alltså med ca </a:t>
            </a:r>
            <a:r>
              <a:rPr lang="en-US" sz="3800" b="1">
                <a:solidFill>
                  <a:srgbClr val="D90B00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6 cm</a:t>
            </a:r>
            <a:r>
              <a:rPr lang="en-US" sz="3800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!</a:t>
            </a:r>
          </a:p>
        </p:txBody>
      </p:sp>
      <p:sp>
        <p:nvSpPr>
          <p:cNvPr id="21508" name="Rectangle 6"/>
          <p:cNvSpPr>
            <a:spLocks/>
          </p:cNvSpPr>
          <p:nvPr/>
        </p:nvSpPr>
        <p:spPr bwMode="auto">
          <a:xfrm>
            <a:off x="8923338" y="9102725"/>
            <a:ext cx="3314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rgbClr val="FFFFFF"/>
                </a:solidFill>
                <a:latin typeface="Lucida Grande" charset="0"/>
                <a:ea typeface="ＭＳ Ｐゴシック" charset="0"/>
                <a:cs typeface="ＭＳ Ｐゴシック" charset="0"/>
                <a:sym typeface="Lucida Grande" charset="0"/>
              </a:rPr>
              <a:t>WWW.MATEMATIKBOKENXYZ.SE</a:t>
            </a:r>
          </a:p>
        </p:txBody>
      </p:sp>
      <p:pic>
        <p:nvPicPr>
          <p:cNvPr id="2150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30188" r="4716" b="32704"/>
          <a:stretch>
            <a:fillRect/>
          </a:stretch>
        </p:blipFill>
        <p:spPr bwMode="auto">
          <a:xfrm>
            <a:off x="10287000" y="139700"/>
            <a:ext cx="2422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2"/>
          <p:cNvSpPr>
            <a:spLocks/>
          </p:cNvSpPr>
          <p:nvPr/>
        </p:nvSpPr>
        <p:spPr bwMode="auto">
          <a:xfrm>
            <a:off x="901700" y="989013"/>
            <a:ext cx="25050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4500" b="1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Vänern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8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 autoUpdateAnimBg="0"/>
      <p:bldP spid="32772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kte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D9EACA"/>
      </a:accent1>
      <a:accent2>
        <a:srgbClr val="333399"/>
      </a:accent2>
      <a:accent3>
        <a:srgbClr val="FFFFFF"/>
      </a:accent3>
      <a:accent4>
        <a:srgbClr val="000000"/>
      </a:accent4>
      <a:accent5>
        <a:srgbClr val="E9F3E1"/>
      </a:accent5>
      <a:accent6>
        <a:srgbClr val="2D2D8A"/>
      </a:accent6>
      <a:hlink>
        <a:srgbClr val="009999"/>
      </a:hlink>
      <a:folHlink>
        <a:srgbClr val="99CC00"/>
      </a:folHlink>
    </a:clrScheme>
    <a:fontScheme name="Punk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unk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om">
  <a:themeElements>
    <a:clrScheme name="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om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el och punkter - Vänster">
  <a:themeElements>
    <a:clrScheme name="Titel och punkter - Vän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 - Väns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- Vän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el och punkter - 2 spalter">
  <a:themeElements>
    <a:clrScheme name="Titel och punkter - 2 spal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 - 2 spal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- 2 spal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el och punkter - Höger">
  <a:themeElements>
    <a:clrScheme name="Titel och punkter - Hög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 - Hög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- Hög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el, punktformer och bild">
  <a:themeElements>
    <a:clrScheme name="Titel, punktformer och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, punktformer och bild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, punktformer och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el och punkter">
  <a:themeElements>
    <a:clrScheme name="Titel och punk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xt (2 spalter)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7F7F7F"/>
      </a:accent1>
      <a:accent2>
        <a:srgbClr val="333399"/>
      </a:accent2>
      <a:accent3>
        <a:srgbClr val="FFFFFF"/>
      </a:accent3>
      <a:accent4>
        <a:srgbClr val="000000"/>
      </a:accent4>
      <a:accent5>
        <a:srgbClr val="C0C0C0"/>
      </a:accent5>
      <a:accent6>
        <a:srgbClr val="2D2D8A"/>
      </a:accent6>
      <a:hlink>
        <a:srgbClr val="009999"/>
      </a:hlink>
      <a:folHlink>
        <a:srgbClr val="99CC00"/>
      </a:folHlink>
    </a:clrScheme>
    <a:fontScheme name="Text (2 spalter)">
      <a:majorFont>
        <a:latin typeface="Lucida Grande"/>
        <a:ea typeface="ヒラギノ角ゴ ProN W6"/>
        <a:cs typeface="ヒラギノ角ゴ ProN W6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ext (2 spalter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el - Centrerad">
  <a:themeElements>
    <a:clrScheme name="Titel - Centrera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- Centrerad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- Centrera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el och undertext">
  <a:themeElements>
    <a:clrScheme name="Titel och undertex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undertex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undertex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oto - Horisontellt">
  <a:themeElements>
    <a:clrScheme name="Foto - Horisontel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Horisontell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Horisontel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Foto - Horisontell spegling">
  <a:themeElements>
    <a:clrScheme name="Foto - Horisontell spegl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Horisontell spegling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Horisontell spegl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Foto - Vertikalt">
  <a:themeElements>
    <a:clrScheme name="Foto - Vertika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kal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Vertika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Foto - Vertikal spegling">
  <a:themeElements>
    <a:clrScheme name="Foto - Vertikal spegl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kal spegling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Vertikal spegl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el - Upptill">
  <a:themeElements>
    <a:clrScheme name="Titel - Uppti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- Upptil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- Uppti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Pages>0</Pages>
  <Words>193</Words>
  <Characters>0</Characters>
  <Application>Microsoft Macintosh PowerPoint</Application>
  <PresentationFormat>Anpassad</PresentationFormat>
  <Lines>0</Lines>
  <Paragraphs>31</Paragraphs>
  <Slides>6</Slides>
  <Notes>0</Notes>
  <HiddenSlides>0</HiddenSlides>
  <MMClips>0</MMClips>
  <ScaleCrop>false</ScaleCrop>
  <HeadingPairs>
    <vt:vector size="6" baseType="variant">
      <vt:variant>
        <vt:lpstr>Använt typsnitt</vt:lpstr>
      </vt:variant>
      <vt:variant>
        <vt:i4>7</vt:i4>
      </vt:variant>
      <vt:variant>
        <vt:lpstr>Tema</vt:lpstr>
      </vt:variant>
      <vt:variant>
        <vt:i4>15</vt:i4>
      </vt:variant>
      <vt:variant>
        <vt:lpstr>Bildrubriker</vt:lpstr>
      </vt:variant>
      <vt:variant>
        <vt:i4>6</vt:i4>
      </vt:variant>
    </vt:vector>
  </HeadingPairs>
  <TitlesOfParts>
    <vt:vector size="28" baseType="lpstr">
      <vt:lpstr>Gill Sans</vt:lpstr>
      <vt:lpstr>ヒラギノ角ゴ ProN W3</vt:lpstr>
      <vt:lpstr>Arial</vt:lpstr>
      <vt:lpstr>Calibri</vt:lpstr>
      <vt:lpstr>ＭＳ Ｐゴシック</vt:lpstr>
      <vt:lpstr>Lucida Grande</vt:lpstr>
      <vt:lpstr>ヒラギノ角ゴ ProN W6</vt:lpstr>
      <vt:lpstr>Punkter</vt:lpstr>
      <vt:lpstr>Text (2 spalter)</vt:lpstr>
      <vt:lpstr>Titel - Centrerad</vt:lpstr>
      <vt:lpstr>Titel och undertext</vt:lpstr>
      <vt:lpstr>Foto - Horisontellt</vt:lpstr>
      <vt:lpstr>Foto - Horisontell spegling</vt:lpstr>
      <vt:lpstr>Foto - Vertikalt</vt:lpstr>
      <vt:lpstr>Foto - Vertikal spegling</vt:lpstr>
      <vt:lpstr>Titel - Upptill</vt:lpstr>
      <vt:lpstr>Tom</vt:lpstr>
      <vt:lpstr>Titel och punkter - Vänster</vt:lpstr>
      <vt:lpstr>Titel och punkter - 2 spalter</vt:lpstr>
      <vt:lpstr>Titel och punkter - Höger</vt:lpstr>
      <vt:lpstr>Titel, punktformer och bild</vt:lpstr>
      <vt:lpstr>Titel och punkter</vt:lpstr>
      <vt:lpstr>Vänern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/>
  <cp:keywords/>
  <dc:description/>
  <cp:lastModifiedBy>Conny Welén</cp:lastModifiedBy>
  <cp:revision>8</cp:revision>
  <dcterms:modified xsi:type="dcterms:W3CDTF">2019-08-08T11:50:27Z</dcterms:modified>
  <cp:category/>
</cp:coreProperties>
</file>